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2"/>
  </p:sldMasterIdLst>
  <p:notesMasterIdLst>
    <p:notesMasterId r:id="rId12"/>
  </p:notesMasterIdLst>
  <p:sldIdLst>
    <p:sldId id="256" r:id="rId3"/>
    <p:sldId id="268" r:id="rId4"/>
    <p:sldId id="287" r:id="rId5"/>
    <p:sldId id="293" r:id="rId6"/>
    <p:sldId id="288" r:id="rId7"/>
    <p:sldId id="289" r:id="rId8"/>
    <p:sldId id="290" r:id="rId9"/>
    <p:sldId id="291" r:id="rId10"/>
    <p:sldId id="292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Welcome" id="{E75E278A-FF0E-49A4-B170-79828D63BBAD}">
          <p14:sldIdLst>
            <p14:sldId id="256"/>
          </p14:sldIdLst>
        </p14:section>
        <p14:section name="Intro" id="{B9B51309-D148-4332-87C2-07BE32FBCA3B}">
          <p14:sldIdLst>
            <p14:sldId id="268"/>
            <p14:sldId id="287"/>
            <p14:sldId id="293"/>
            <p14:sldId id="288"/>
            <p14:sldId id="289"/>
            <p14:sldId id="290"/>
            <p14:sldId id="291"/>
            <p14:sldId id="292"/>
          </p14:sldIdLst>
        </p14:section>
        <p14:section name="Learn More" id="{2CC34DB2-6590-42C0-AD4B-A04C6060184E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B4A6"/>
    <a:srgbClr val="734F29"/>
    <a:srgbClr val="D24726"/>
    <a:srgbClr val="DD462F"/>
    <a:srgbClr val="AEB785"/>
    <a:srgbClr val="EFD5A2"/>
    <a:srgbClr val="3B3026"/>
    <a:srgbClr val="ECE1CA"/>
    <a:srgbClr val="795531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280" autoAdjust="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commentAuthors" Target="commentAuthor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13577B-6902-467D-A26C-08A0DD5E4E03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61EA0F-A667-4B49-8422-0062BC55E2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910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7698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4866468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2061006"/>
            <a:ext cx="10515600" cy="2387600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2" y="5110609"/>
            <a:ext cx="6705599" cy="1137793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spcBef>
                <a:spcPts val="600"/>
              </a:spcBef>
              <a:buNone/>
              <a:defRPr sz="2800">
                <a:solidFill>
                  <a:srgbClr val="D24726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12192000" cy="4866468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718549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4434" y="0"/>
            <a:ext cx="10749367" cy="1208868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1" y="1825625"/>
            <a:ext cx="4167753" cy="435133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Aft>
                <a:spcPts val="1200"/>
              </a:spcAft>
              <a:buNone/>
              <a:defRPr sz="1600">
                <a:solidFill>
                  <a:schemeClr val="bg1">
                    <a:lumMod val="50000"/>
                  </a:schemeClr>
                </a:solidFill>
              </a:defRPr>
            </a:lvl1pPr>
            <a:lvl2pPr>
              <a:lnSpc>
                <a:spcPct val="150000"/>
              </a:lnSpc>
              <a:spcAft>
                <a:spcPts val="1200"/>
              </a:spcAft>
              <a:defRPr sz="1400">
                <a:solidFill>
                  <a:schemeClr val="bg1">
                    <a:lumMod val="50000"/>
                  </a:schemeClr>
                </a:solidFill>
              </a:defRPr>
            </a:lvl2pPr>
            <a:lvl3pPr>
              <a:lnSpc>
                <a:spcPct val="150000"/>
              </a:lnSpc>
              <a:spcAft>
                <a:spcPts val="1200"/>
              </a:spcAft>
              <a:defRPr sz="1200">
                <a:solidFill>
                  <a:schemeClr val="bg1">
                    <a:lumMod val="50000"/>
                  </a:schemeClr>
                </a:solidFill>
              </a:defRPr>
            </a:lvl3pPr>
            <a:lvl4pPr>
              <a:lnSpc>
                <a:spcPct val="150000"/>
              </a:lnSpc>
              <a:spcAft>
                <a:spcPts val="1200"/>
              </a:spcAft>
              <a:defRPr sz="1100">
                <a:solidFill>
                  <a:schemeClr val="bg1">
                    <a:lumMod val="50000"/>
                  </a:schemeClr>
                </a:solidFill>
              </a:defRPr>
            </a:lvl4pPr>
            <a:lvl5pPr>
              <a:lnSpc>
                <a:spcPct val="150000"/>
              </a:lnSpc>
              <a:spcAft>
                <a:spcPts val="1200"/>
              </a:spcAft>
              <a:defRPr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185836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656882" y="1709738"/>
            <a:ext cx="6535119" cy="357518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2402238"/>
            <a:ext cx="4508715" cy="2187227"/>
          </a:xfrm>
        </p:spPr>
        <p:txBody>
          <a:bodyPr anchor="ctr">
            <a:noAutofit/>
          </a:bodyPr>
          <a:lstStyle>
            <a:lvl1pPr algn="l">
              <a:defRPr sz="4800">
                <a:solidFill>
                  <a:srgbClr val="D2472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3308" y="2402237"/>
            <a:ext cx="5269424" cy="2187226"/>
          </a:xfrm>
        </p:spPr>
        <p:txBody>
          <a:bodyPr anchor="ctr">
            <a:normAutofit/>
          </a:bodyPr>
          <a:lstStyle>
            <a:lvl1pPr marL="0" indent="0">
              <a:lnSpc>
                <a:spcPct val="150000"/>
              </a:lnSpc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5656882" y="1709738"/>
            <a:ext cx="6535119" cy="357518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335655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"/>
            <a:ext cx="10744200" cy="1228436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smtClean="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lang="en-US" sz="1400" smtClean="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lang="en-US" sz="1100" smtClean="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lang="en-US"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Click to edit Master text styles</a:t>
            </a:r>
          </a:p>
          <a:p>
            <a:pPr marL="0" lvl="1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Second level</a:t>
            </a:r>
          </a:p>
          <a:p>
            <a:pPr marL="0" lvl="2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Third level</a:t>
            </a:r>
          </a:p>
          <a:p>
            <a:pPr marL="0" lvl="3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Fourth level</a:t>
            </a:r>
          </a:p>
          <a:p>
            <a:pPr marL="0" lvl="4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smtClean="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lang="en-US" sz="1400" smtClean="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lang="en-US" sz="1100" smtClean="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lang="en-US"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Click to edit Master text styles</a:t>
            </a:r>
          </a:p>
          <a:p>
            <a:pPr marL="0" lvl="1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Second level</a:t>
            </a:r>
          </a:p>
          <a:p>
            <a:pPr marL="0" lvl="2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Third level</a:t>
            </a:r>
          </a:p>
          <a:p>
            <a:pPr marL="0" lvl="3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Fourth level</a:t>
            </a:r>
          </a:p>
          <a:p>
            <a:pPr marL="0" lvl="4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328223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737851" cy="1228436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1489075"/>
            <a:ext cx="5156200" cy="6413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1851" y="2193927"/>
            <a:ext cx="5156200" cy="397827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smtClean="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lang="en-US" sz="1400" smtClean="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lang="en-US" sz="1100" smtClean="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lang="en-US"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Click to edit Master text styles</a:t>
            </a:r>
          </a:p>
          <a:p>
            <a:pPr marL="0" lvl="1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Second level</a:t>
            </a:r>
          </a:p>
          <a:p>
            <a:pPr marL="0" lvl="2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Third level</a:t>
            </a:r>
          </a:p>
          <a:p>
            <a:pPr marL="0" lvl="3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Fourth level</a:t>
            </a:r>
          </a:p>
          <a:p>
            <a:pPr marL="0" lvl="4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9664" y="1489075"/>
            <a:ext cx="5157787" cy="6413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9664" y="2193927"/>
            <a:ext cx="5157787" cy="397827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smtClean="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lang="en-US" sz="1400" smtClean="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lang="en-US" sz="1100" smtClean="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lang="en-US"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Click to edit Master text styles</a:t>
            </a:r>
          </a:p>
          <a:p>
            <a:pPr marL="0" lvl="1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Second level</a:t>
            </a:r>
          </a:p>
          <a:p>
            <a:pPr marL="0" lvl="2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Third level</a:t>
            </a:r>
          </a:p>
          <a:p>
            <a:pPr marL="0" lvl="3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Fourth level</a:t>
            </a:r>
          </a:p>
          <a:p>
            <a:pPr marL="0" lvl="4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606029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"/>
            <a:ext cx="10744200" cy="1228436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008144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432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smtClean="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lang="en-US" sz="1400" smtClean="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lang="en-US" sz="1100" smtClean="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lang="en-US"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Click to edit Master text styles</a:t>
            </a:r>
          </a:p>
          <a:p>
            <a:pPr marL="0" lvl="1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Second level</a:t>
            </a:r>
          </a:p>
          <a:p>
            <a:pPr marL="0" lvl="2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Third level</a:t>
            </a:r>
          </a:p>
          <a:p>
            <a:pPr marL="0" lvl="3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Fourth level</a:t>
            </a:r>
          </a:p>
          <a:p>
            <a:pPr marL="0" lvl="4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101850"/>
            <a:ext cx="3932237" cy="3759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193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101850"/>
            <a:ext cx="3932237" cy="3759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095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"/>
            <a:ext cx="10744200" cy="1228436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596921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95346" y="0"/>
            <a:ext cx="2096655" cy="6858000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215419" y="365125"/>
            <a:ext cx="1819564" cy="5811838"/>
          </a:xfrm>
        </p:spPr>
        <p:txBody>
          <a:bodyPr vert="eaVert"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10095346" y="0"/>
            <a:ext cx="2096655" cy="6858000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302266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EEBAAA-29B5-4AF5-BC5F-7E580C29002D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754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://threejs.org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6742" y="2617483"/>
            <a:ext cx="10515600" cy="1106854"/>
          </a:xfrm>
        </p:spPr>
        <p:txBody>
          <a:bodyPr/>
          <a:lstStyle/>
          <a:p>
            <a:r>
              <a:rPr lang="en-US" dirty="0" err="1" smtClean="0"/>
              <a:t>Szoftverte</a:t>
            </a:r>
            <a:r>
              <a:rPr lang="hu-HU" dirty="0" err="1" smtClean="0"/>
              <a:t>vezés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39723" y="5928417"/>
            <a:ext cx="9336108" cy="929583"/>
          </a:xfrm>
        </p:spPr>
        <p:txBody>
          <a:bodyPr>
            <a:normAutofit fontScale="62500" lnSpcReduction="20000"/>
          </a:bodyPr>
          <a:lstStyle/>
          <a:p>
            <a:pPr algn="ctr"/>
            <a:r>
              <a:rPr lang="en-US" sz="2200" dirty="0"/>
              <a:t>VISOKA TEHNIČKA ŠKOLA STRUKOVNIH STUDIJA U SUBOTICI | SZABADKAI MŰSZAKI SZAKFŐISKOLA | SUBOTICA TECH</a:t>
            </a:r>
          </a:p>
          <a:p>
            <a:pPr algn="ctr"/>
            <a:r>
              <a:rPr lang="en-US" sz="1500" dirty="0"/>
              <a:t>24000 SUBOTICA, MARKA OREŠKOVIĆA 16</a:t>
            </a:r>
          </a:p>
          <a:p>
            <a:pPr algn="ctr"/>
            <a:r>
              <a:rPr lang="en-US" sz="1300" dirty="0"/>
              <a:t>http://www.vts.su.ac.rs/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536" y="4886689"/>
            <a:ext cx="817930" cy="84587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8325" y="4886689"/>
            <a:ext cx="1370790" cy="100783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622" y="4886689"/>
            <a:ext cx="823055" cy="90467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3974" y="5023742"/>
            <a:ext cx="1206233" cy="90467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6849" y="5079905"/>
            <a:ext cx="1424056" cy="62140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5066" y="4905024"/>
            <a:ext cx="2189888" cy="114211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13"/>
          <a:stretch/>
        </p:blipFill>
        <p:spPr>
          <a:xfrm>
            <a:off x="9372800" y="4951815"/>
            <a:ext cx="1849542" cy="1011103"/>
          </a:xfrm>
          <a:prstGeom prst="rect">
            <a:avLst/>
          </a:prstGeom>
        </p:spPr>
      </p:pic>
      <p:sp>
        <p:nvSpPr>
          <p:cNvPr id="16" name="Subtitle 2"/>
          <p:cNvSpPr txBox="1">
            <a:spLocks/>
          </p:cNvSpPr>
          <p:nvPr/>
        </p:nvSpPr>
        <p:spPr>
          <a:xfrm>
            <a:off x="2923549" y="3673098"/>
            <a:ext cx="7772400" cy="119970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None/>
              <a:defRPr sz="2800" kern="1200">
                <a:solidFill>
                  <a:srgbClr val="D24726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chemeClr val="bg1"/>
                </a:solidFill>
              </a:rPr>
              <a:t>Dr. </a:t>
            </a:r>
            <a:r>
              <a:rPr lang="sr-Latn-RS" dirty="0" smtClean="0">
                <a:solidFill>
                  <a:schemeClr val="bg1"/>
                </a:solidFill>
              </a:rPr>
              <a:t>Simon </a:t>
            </a:r>
            <a:r>
              <a:rPr lang="sr-Latn-RS" dirty="0" err="1" smtClean="0">
                <a:solidFill>
                  <a:schemeClr val="bg1"/>
                </a:solidFill>
              </a:rPr>
              <a:t>János</a:t>
            </a:r>
            <a:endParaRPr lang="sr-Latn-RS" dirty="0" smtClean="0">
              <a:solidFill>
                <a:schemeClr val="bg1"/>
              </a:solidFill>
            </a:endParaRPr>
          </a:p>
          <a:p>
            <a:r>
              <a:rPr lang="en-US" sz="1200" b="1" dirty="0" err="1" smtClean="0">
                <a:solidFill>
                  <a:schemeClr val="bg1"/>
                </a:solidFill>
              </a:rPr>
              <a:t>simon</a:t>
            </a:r>
            <a:r>
              <a:rPr lang="en-US" sz="1200" b="1" dirty="0" smtClean="0">
                <a:solidFill>
                  <a:schemeClr val="bg1"/>
                </a:solidFill>
              </a:rPr>
              <a:t>@</a:t>
            </a:r>
            <a:r>
              <a:rPr lang="hu-HU" sz="1200" b="1" dirty="0" err="1" smtClean="0">
                <a:solidFill>
                  <a:schemeClr val="bg1"/>
                </a:solidFill>
              </a:rPr>
              <a:t>vts.su.ac.rs</a:t>
            </a:r>
            <a:endParaRPr lang="en-US" sz="1200" b="1" dirty="0" smtClean="0">
              <a:solidFill>
                <a:schemeClr val="bg1"/>
              </a:solidFill>
            </a:endParaRPr>
          </a:p>
          <a:p>
            <a:r>
              <a:rPr lang="en-US" sz="1200" b="1" dirty="0">
                <a:solidFill>
                  <a:schemeClr val="bg1"/>
                </a:solidFill>
              </a:rPr>
              <a:t>SZABADKAI MŰSZAKI SZAKFŐISKOLA </a:t>
            </a:r>
            <a:endParaRPr lang="en-US" sz="1200" dirty="0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964320" y="264081"/>
            <a:ext cx="10515600" cy="101450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dirty="0" err="1" smtClean="0"/>
              <a:t>Three.js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471807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Three.js</a:t>
            </a:r>
            <a:endParaRPr lang="hu-H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866" y="1492619"/>
            <a:ext cx="11642501" cy="4447761"/>
          </a:xfrm>
        </p:spPr>
        <p:txBody>
          <a:bodyPr>
            <a:no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hu-HU" sz="2000" dirty="0" smtClean="0"/>
              <a:t>A </a:t>
            </a:r>
            <a:r>
              <a:rPr lang="hu-HU" sz="2000" dirty="0" err="1"/>
              <a:t>Three.js</a:t>
            </a:r>
            <a:r>
              <a:rPr lang="hu-HU" sz="2000" dirty="0"/>
              <a:t> egy JavaScript nyelven íródott függvénykönyvtár, amely a </a:t>
            </a:r>
            <a:r>
              <a:rPr lang="hu-HU" sz="2000" dirty="0" err="1"/>
              <a:t>webböngésző</a:t>
            </a:r>
            <a:r>
              <a:rPr lang="hu-HU" sz="2000" dirty="0"/>
              <a:t> által biztosított környezetben ad lehetőséget 3D grafikai megoldásokra. Technikailag a HTML 5 vászon (</a:t>
            </a:r>
            <a:r>
              <a:rPr lang="hu-HU" sz="2000" dirty="0" err="1"/>
              <a:t>canvas</a:t>
            </a:r>
            <a:r>
              <a:rPr lang="hu-HU" sz="2000" dirty="0"/>
              <a:t>) elemén belül, egy téglalap alakú területen dolgozhatunk. A leglátványosabb lehetőségeink a </a:t>
            </a:r>
            <a:r>
              <a:rPr lang="hu-HU" sz="2000" dirty="0" err="1"/>
              <a:t>WebGL</a:t>
            </a:r>
            <a:r>
              <a:rPr lang="hu-HU" sz="2000" dirty="0"/>
              <a:t> szabványra épülve vannak, de választhatunk CSS-3D vagy sima HTML 5 vászon grafikai megoldást is. Ez utóbbi kettőt a jegyzetben nem tárgyaljuk.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hu-HU" sz="2000" dirty="0" smtClean="0"/>
              <a:t>Az </a:t>
            </a:r>
            <a:r>
              <a:rPr lang="hu-HU" sz="2000" dirty="0"/>
              <a:t>első verziója 2010-ben jelent meg, azóta is aktív fejlesztés alatt áll, pár havonta megjelenik egy új stabil verzió. Időnként egyes részek átdolgozásra kerülnek, így a verzióváltás eltörhet bizonyos funkciókat a programjainkban</a:t>
            </a:r>
            <a:r>
              <a:rPr lang="hu-HU" sz="2000" dirty="0" smtClean="0"/>
              <a:t>.</a:t>
            </a:r>
            <a:endParaRPr lang="en-US" sz="2000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/>
              <a:t> </a:t>
            </a:r>
            <a:r>
              <a:rPr lang="en-US" sz="2000" b="1" dirty="0">
                <a:hlinkClick r:id="rId2"/>
              </a:rPr>
              <a:t>http://threejs.org</a:t>
            </a:r>
            <a:endParaRPr lang="hu-HU" sz="20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hu-HU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0577" y="5166121"/>
            <a:ext cx="3121423" cy="1548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70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1" y="1825625"/>
            <a:ext cx="5333999" cy="4351338"/>
          </a:xfrm>
        </p:spPr>
        <p:txBody>
          <a:bodyPr>
            <a:normAutofit/>
          </a:bodyPr>
          <a:lstStyle/>
          <a:p>
            <a:pPr marL="109728"/>
            <a:r>
              <a:rPr lang="en-US" dirty="0" smtClean="0"/>
              <a:t>3D-s </a:t>
            </a:r>
            <a:r>
              <a:rPr lang="en-US" dirty="0" err="1"/>
              <a:t>világunkban</a:t>
            </a:r>
            <a:r>
              <a:rPr lang="en-US" dirty="0"/>
              <a:t> </a:t>
            </a:r>
            <a:r>
              <a:rPr lang="en-US" dirty="0" err="1"/>
              <a:t>az</a:t>
            </a:r>
            <a:r>
              <a:rPr lang="en-US" dirty="0"/>
              <a:t> </a:t>
            </a:r>
            <a:r>
              <a:rPr lang="hu-HU" dirty="0" smtClean="0"/>
              <a:t>következő eleme jelennek meg</a:t>
            </a:r>
            <a:r>
              <a:rPr lang="en-US" dirty="0" smtClean="0"/>
              <a:t>:</a:t>
            </a:r>
            <a:endParaRPr lang="en-US" dirty="0"/>
          </a:p>
          <a:p>
            <a:pPr marL="109728"/>
            <a:endParaRPr lang="en-US" dirty="0"/>
          </a:p>
          <a:p>
            <a:pPr marL="109728"/>
            <a:r>
              <a:rPr lang="en-US" dirty="0"/>
              <a:t>     </a:t>
            </a:r>
            <a:r>
              <a:rPr lang="en-US" dirty="0" err="1"/>
              <a:t>Egy</a:t>
            </a:r>
            <a:r>
              <a:rPr lang="en-US" dirty="0"/>
              <a:t> </a:t>
            </a:r>
            <a:r>
              <a:rPr lang="hu-HU" dirty="0" smtClean="0"/>
              <a:t>színpad (</a:t>
            </a:r>
            <a:r>
              <a:rPr lang="hu-HU" dirty="0" err="1" smtClean="0"/>
              <a:t>scene</a:t>
            </a:r>
            <a:r>
              <a:rPr lang="hu-HU" dirty="0" smtClean="0"/>
              <a:t>)</a:t>
            </a:r>
            <a:endParaRPr lang="en-US" dirty="0"/>
          </a:p>
          <a:p>
            <a:pPr marL="109728"/>
            <a:r>
              <a:rPr lang="en-US" dirty="0"/>
              <a:t>     A </a:t>
            </a:r>
            <a:r>
              <a:rPr lang="en-US" dirty="0" err="1" smtClean="0"/>
              <a:t>megjelenítő</a:t>
            </a:r>
            <a:r>
              <a:rPr lang="hu-HU" dirty="0" smtClean="0"/>
              <a:t> (</a:t>
            </a:r>
            <a:r>
              <a:rPr lang="hu-HU" dirty="0" err="1" smtClean="0"/>
              <a:t>renderer</a:t>
            </a:r>
            <a:r>
              <a:rPr lang="hu-HU" dirty="0" smtClean="0"/>
              <a:t>)</a:t>
            </a:r>
            <a:endParaRPr lang="en-US" dirty="0"/>
          </a:p>
          <a:p>
            <a:pPr marL="109728"/>
            <a:r>
              <a:rPr lang="en-US" dirty="0"/>
              <a:t>     </a:t>
            </a:r>
            <a:r>
              <a:rPr lang="en-US" dirty="0" err="1"/>
              <a:t>Kamera</a:t>
            </a:r>
            <a:endParaRPr lang="en-US" dirty="0"/>
          </a:p>
          <a:p>
            <a:pPr marL="109728"/>
            <a:r>
              <a:rPr lang="en-US" dirty="0"/>
              <a:t>     </a:t>
            </a:r>
            <a:r>
              <a:rPr lang="en-US" dirty="0" err="1"/>
              <a:t>Egy-két</a:t>
            </a:r>
            <a:r>
              <a:rPr lang="en-US" dirty="0"/>
              <a:t> </a:t>
            </a:r>
            <a:r>
              <a:rPr lang="en-US" dirty="0" err="1" smtClean="0"/>
              <a:t>tárgy</a:t>
            </a:r>
            <a:r>
              <a:rPr lang="hu-HU" dirty="0" smtClean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anyagokkal</a:t>
            </a:r>
            <a:r>
              <a:rPr lang="en-US" dirty="0"/>
              <a:t>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Three.js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437384"/>
            <a:ext cx="3886200" cy="3899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9567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Első példa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1" y="1825625"/>
            <a:ext cx="10186114" cy="4351338"/>
          </a:xfrm>
        </p:spPr>
        <p:txBody>
          <a:bodyPr/>
          <a:lstStyle/>
          <a:p>
            <a:r>
              <a:rPr lang="hu-HU" dirty="0" smtClean="0"/>
              <a:t>A következő kód létrehoz egy jelenetet, hozzáad egy kamerát és egy kockát a jelenethez, létrehoz egy </a:t>
            </a:r>
            <a:r>
              <a:rPr lang="hu-HU" dirty="0" err="1" smtClean="0"/>
              <a:t>WebGL</a:t>
            </a:r>
            <a:r>
              <a:rPr lang="hu-HU" dirty="0" smtClean="0"/>
              <a:t> </a:t>
            </a:r>
            <a:r>
              <a:rPr lang="hu-HU" dirty="0" err="1" smtClean="0"/>
              <a:t>renderelőt</a:t>
            </a:r>
            <a:r>
              <a:rPr lang="hu-HU" dirty="0" smtClean="0"/>
              <a:t>, és hozzáadja a nézetablakát a </a:t>
            </a:r>
            <a:r>
              <a:rPr lang="hu-HU" dirty="0" err="1" smtClean="0"/>
              <a:t>document.body</a:t>
            </a:r>
            <a:r>
              <a:rPr lang="hu-HU" dirty="0" smtClean="0"/>
              <a:t> elemhez. A betöltés után a kocka az </a:t>
            </a:r>
            <a:r>
              <a:rPr lang="hu-HU" dirty="0" err="1" smtClean="0"/>
              <a:t>x-</a:t>
            </a:r>
            <a:r>
              <a:rPr lang="hu-HU" dirty="0" smtClean="0"/>
              <a:t> és </a:t>
            </a:r>
            <a:r>
              <a:rPr lang="hu-HU" dirty="0" err="1" smtClean="0"/>
              <a:t>y-tengelye</a:t>
            </a:r>
            <a:r>
              <a:rPr lang="hu-HU" dirty="0" smtClean="0"/>
              <a:t> körül forog.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3783617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Index.html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752600" y="1676400"/>
            <a:ext cx="868680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&lt;!DOCTYPE html&gt;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&lt;html&gt;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&lt;head&gt;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	&lt;meta charset=utf-8&gt;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	&lt;title&gt;My first three.js app&lt;/title&gt;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	&lt;style&gt;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		body { margin: 0; }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		canvas { width: 100%; height: 100% }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	&lt;/style&gt;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&lt;/head&gt;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&lt;body&gt;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	&lt;script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="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js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/three.js"&gt;&lt;/script&gt;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	&lt;script&gt;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		</a:t>
            </a:r>
            <a:r>
              <a:rPr lang="en-US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Our </a:t>
            </a:r>
            <a:r>
              <a:rPr lang="en-US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Javascript</a:t>
            </a:r>
            <a:r>
              <a:rPr lang="en-US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will go here.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	&lt;/script&gt;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&lt;/body&gt;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&lt;/html&gt;</a:t>
            </a:r>
          </a:p>
        </p:txBody>
      </p:sp>
    </p:spTree>
    <p:extLst>
      <p:ext uri="{BB962C8B-B14F-4D97-AF65-F5344CB8AC3E}">
        <p14:creationId xmlns:p14="http://schemas.microsoft.com/office/powerpoint/2010/main" val="15350338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Creating the scene</a:t>
            </a:r>
          </a:p>
        </p:txBody>
      </p:sp>
      <p:sp>
        <p:nvSpPr>
          <p:cNvPr id="4" name="Rectangle 3"/>
          <p:cNvSpPr/>
          <p:nvPr/>
        </p:nvSpPr>
        <p:spPr>
          <a:xfrm>
            <a:off x="1524000" y="1752601"/>
            <a:ext cx="91440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scene = new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THREE.Scene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camera = new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THREE.PerspectiveCamera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( 75,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window.innerWidth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/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window.innerHeight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, 0.1, 1000 );</a:t>
            </a:r>
          </a:p>
          <a:p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renderer = new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THREE.WebGLRenderer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renderer.setSize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window.innerWidth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window.innerHeight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);</a:t>
            </a:r>
          </a:p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document.body.appendChild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renderer.domElement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);</a:t>
            </a:r>
          </a:p>
        </p:txBody>
      </p:sp>
      <p:sp>
        <p:nvSpPr>
          <p:cNvPr id="5" name="Rectangle 4"/>
          <p:cNvSpPr/>
          <p:nvPr/>
        </p:nvSpPr>
        <p:spPr>
          <a:xfrm>
            <a:off x="1524000" y="3886201"/>
            <a:ext cx="91440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geometry = new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THREE.BoxGeometry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( 1, 1, 1 );</a:t>
            </a:r>
          </a:p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material = new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THREE.MeshBasicMaterial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 { color: 0x00ff00 } );</a:t>
            </a:r>
          </a:p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cube = new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THREE.Mesh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 geometry, material );</a:t>
            </a:r>
          </a:p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scene.add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 cube );</a:t>
            </a:r>
          </a:p>
          <a:p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camera.position.z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= 5;</a:t>
            </a:r>
          </a:p>
        </p:txBody>
      </p:sp>
    </p:spTree>
    <p:extLst>
      <p:ext uri="{BB962C8B-B14F-4D97-AF65-F5344CB8AC3E}">
        <p14:creationId xmlns:p14="http://schemas.microsoft.com/office/powerpoint/2010/main" val="13159656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Rendering the scene</a:t>
            </a:r>
          </a:p>
        </p:txBody>
      </p:sp>
      <p:sp>
        <p:nvSpPr>
          <p:cNvPr id="4" name="Rectangle 3"/>
          <p:cNvSpPr/>
          <p:nvPr/>
        </p:nvSpPr>
        <p:spPr>
          <a:xfrm>
            <a:off x="2057400" y="1440384"/>
            <a:ext cx="80772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>
                <a:latin typeface="Courier New" panose="02070309020205020404" pitchFamily="49" charset="0"/>
                <a:cs typeface="Courier New" panose="02070309020205020404" pitchFamily="49" charset="0"/>
              </a:rPr>
              <a:t>function animate() {</a:t>
            </a:r>
          </a:p>
          <a:p>
            <a:r>
              <a:rPr lang="it-IT" dirty="0">
                <a:latin typeface="Courier New" panose="02070309020205020404" pitchFamily="49" charset="0"/>
                <a:cs typeface="Courier New" panose="02070309020205020404" pitchFamily="49" charset="0"/>
              </a:rPr>
              <a:t>	requestAnimationFrame( animate );</a:t>
            </a:r>
          </a:p>
          <a:p>
            <a:r>
              <a:rPr lang="it-IT" dirty="0">
                <a:latin typeface="Courier New" panose="02070309020205020404" pitchFamily="49" charset="0"/>
                <a:cs typeface="Courier New" panose="02070309020205020404" pitchFamily="49" charset="0"/>
              </a:rPr>
              <a:t>	renderer.render( scene, camera );</a:t>
            </a:r>
          </a:p>
          <a:p>
            <a:r>
              <a:rPr lang="it-IT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it-IT" dirty="0">
                <a:latin typeface="Courier New" panose="02070309020205020404" pitchFamily="49" charset="0"/>
                <a:cs typeface="Courier New" panose="02070309020205020404" pitchFamily="49" charset="0"/>
              </a:rPr>
              <a:t>animate();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3881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Animating the cube</a:t>
            </a:r>
          </a:p>
        </p:txBody>
      </p:sp>
      <p:sp>
        <p:nvSpPr>
          <p:cNvPr id="4" name="Rectangle 3"/>
          <p:cNvSpPr/>
          <p:nvPr/>
        </p:nvSpPr>
        <p:spPr>
          <a:xfrm>
            <a:off x="1981200" y="1524001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cube.rotation.x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+= 0.1;</a:t>
            </a:r>
          </a:p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cube.rotation.y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+= 0.1;</a:t>
            </a:r>
          </a:p>
        </p:txBody>
      </p:sp>
    </p:spTree>
    <p:extLst>
      <p:ext uri="{BB962C8B-B14F-4D97-AF65-F5344CB8AC3E}">
        <p14:creationId xmlns:p14="http://schemas.microsoft.com/office/powerpoint/2010/main" val="36409322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dirty="0" smtClean="0"/>
              <a:t>result</a:t>
            </a:r>
            <a:r>
              <a:rPr lang="hu-HU" dirty="0" smtClean="0"/>
              <a:t> – </a:t>
            </a:r>
            <a:r>
              <a:rPr lang="hu-HU" dirty="0" err="1" smtClean="0"/>
              <a:t>all</a:t>
            </a:r>
            <a:r>
              <a:rPr lang="hu-HU" dirty="0" smtClean="0"/>
              <a:t> </a:t>
            </a:r>
            <a:r>
              <a:rPr lang="hu-HU" dirty="0" err="1" smtClean="0"/>
              <a:t>in</a:t>
            </a:r>
            <a:r>
              <a:rPr lang="hu-HU" dirty="0" smtClean="0"/>
              <a:t> </a:t>
            </a:r>
            <a:r>
              <a:rPr lang="hu-HU" dirty="0" err="1" smtClean="0"/>
              <a:t>one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558120" y="1143001"/>
            <a:ext cx="9109881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&lt;html&gt;</a:t>
            </a:r>
          </a:p>
          <a:p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	&lt;head&gt;</a:t>
            </a:r>
          </a:p>
          <a:p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		&lt;title&gt;My first three.js app&lt;/title&gt;</a:t>
            </a:r>
          </a:p>
          <a:p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		&lt;style&gt;</a:t>
            </a:r>
          </a:p>
          <a:p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			body { margin: 0; }</a:t>
            </a:r>
          </a:p>
          <a:p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			canvas { width: 100%; height: 100% }</a:t>
            </a:r>
          </a:p>
          <a:p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		&lt;/style&gt;</a:t>
            </a:r>
          </a:p>
          <a:p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	&lt;/head&gt;</a:t>
            </a:r>
          </a:p>
          <a:p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	&lt;body&gt;</a:t>
            </a:r>
          </a:p>
          <a:p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		&lt;script 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="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js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/three.js"&gt;&lt;/script&gt;</a:t>
            </a:r>
          </a:p>
          <a:p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		&lt;script&gt;</a:t>
            </a:r>
          </a:p>
          <a:p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			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scene = new 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THREE.Scene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			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camera = new 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THREE.PerspectiveCamera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( 75, 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window.innerWidth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window.innerHeight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, 0.1, 1000 );</a:t>
            </a:r>
          </a:p>
          <a:p>
            <a:endParaRPr lang="en-US" sz="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			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renderer = new 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THREE.WebGLRenderer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			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renderer.setSize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( 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window.innerWidth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window.innerHeight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);</a:t>
            </a:r>
          </a:p>
          <a:p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			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document.body.appendChild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( 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renderer.domElement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);</a:t>
            </a:r>
          </a:p>
          <a:p>
            <a:endParaRPr lang="en-US" sz="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			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geometry = new 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THREE.BoxGeometry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( 1, 1, 1 );</a:t>
            </a:r>
          </a:p>
          <a:p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			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material = new 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THREE.MeshBasicMaterial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( { color: 0x00ff00 } );</a:t>
            </a:r>
          </a:p>
          <a:p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			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cube = new 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THREE.Mesh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( geometry, material );</a:t>
            </a:r>
          </a:p>
          <a:p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			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scene.add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( cube );</a:t>
            </a:r>
          </a:p>
          <a:p>
            <a:endParaRPr lang="en-US" sz="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			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camera.position.z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5;</a:t>
            </a:r>
          </a:p>
          <a:p>
            <a:endParaRPr lang="en-US" sz="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			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animate = function () {</a:t>
            </a:r>
          </a:p>
          <a:p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				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requestAnimationFrame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( animate );</a:t>
            </a:r>
          </a:p>
          <a:p>
            <a:endParaRPr lang="en-US" sz="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				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cube.rotation.x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+= 0.1;</a:t>
            </a:r>
          </a:p>
          <a:p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				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cube.rotation.y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+= 0.1;</a:t>
            </a:r>
          </a:p>
          <a:p>
            <a:endParaRPr lang="en-US" sz="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				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renderer.render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(scene, camera);</a:t>
            </a:r>
          </a:p>
          <a:p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			};</a:t>
            </a:r>
          </a:p>
          <a:p>
            <a:endParaRPr lang="en-US" sz="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			animate();</a:t>
            </a:r>
          </a:p>
          <a:p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		&lt;/script&gt;</a:t>
            </a:r>
          </a:p>
          <a:p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	&lt;/body&gt;</a:t>
            </a:r>
          </a:p>
          <a:p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&lt;/html&gt;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4134" y="4572000"/>
            <a:ext cx="1866667" cy="18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59554"/>
      </p:ext>
    </p:extLst>
  </p:cSld>
  <p:clrMapOvr>
    <a:masterClrMapping/>
  </p:clrMapOvr>
</p:sld>
</file>

<file path=ppt/theme/theme1.xml><?xml version="1.0" encoding="utf-8"?>
<a:theme xmlns:a="http://schemas.openxmlformats.org/drawingml/2006/main" name="WelcomeDoc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egoe UI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elcome to PowerPoint.potx" id="{43699C43-EC89-4A55-9A99-3FD944590577}" vid="{3C36ED3A-1C33-4ECB-8650-37D568EF454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C3DEC53A-9DF1-4780-BE92-17E971B7A9E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Welcome to PowerPoint</Template>
  <TotalTime>1605</TotalTime>
  <Words>331</Words>
  <Application>Microsoft Office PowerPoint</Application>
  <PresentationFormat>Widescreen</PresentationFormat>
  <Paragraphs>101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Courier New</vt:lpstr>
      <vt:lpstr>Segoe UI</vt:lpstr>
      <vt:lpstr>Segoe UI Light</vt:lpstr>
      <vt:lpstr>WelcomeDoc</vt:lpstr>
      <vt:lpstr>Szoftvertevezés</vt:lpstr>
      <vt:lpstr>Three.js</vt:lpstr>
      <vt:lpstr>Three.js</vt:lpstr>
      <vt:lpstr>Első példa</vt:lpstr>
      <vt:lpstr>Index.html</vt:lpstr>
      <vt:lpstr>Creating the scene</vt:lpstr>
      <vt:lpstr>Rendering the scene</vt:lpstr>
      <vt:lpstr>Animating the cube</vt:lpstr>
      <vt:lpstr>The result – all in one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Szoftvertevezés</dc:title>
  <dc:creator>lenovo</dc:creator>
  <cp:keywords/>
  <cp:lastModifiedBy>lenovo</cp:lastModifiedBy>
  <cp:revision>40</cp:revision>
  <dcterms:created xsi:type="dcterms:W3CDTF">2020-08-25T11:54:18Z</dcterms:created>
  <dcterms:modified xsi:type="dcterms:W3CDTF">2020-12-07T12:32:37Z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TC029239449991</vt:lpwstr>
  </property>
</Properties>
</file>