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3"/>
  </p:notesMasterIdLst>
  <p:sldIdLst>
    <p:sldId id="293" r:id="rId3"/>
    <p:sldId id="268" r:id="rId4"/>
    <p:sldId id="287" r:id="rId5"/>
    <p:sldId id="288" r:id="rId6"/>
    <p:sldId id="294" r:id="rId7"/>
    <p:sldId id="289" r:id="rId8"/>
    <p:sldId id="290" r:id="rId9"/>
    <p:sldId id="291" r:id="rId10"/>
    <p:sldId id="292" r:id="rId11"/>
    <p:sldId id="29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93"/>
          </p14:sldIdLst>
        </p14:section>
        <p14:section name="Intro" id="{B9B51309-D148-4332-87C2-07BE32FBCA3B}">
          <p14:sldIdLst>
            <p14:sldId id="268"/>
            <p14:sldId id="287"/>
            <p14:sldId id="288"/>
            <p14:sldId id="294"/>
            <p14:sldId id="289"/>
            <p14:sldId id="290"/>
            <p14:sldId id="291"/>
            <p14:sldId id="292"/>
            <p14:sldId id="295"/>
          </p14:sldIdLst>
        </p14:section>
        <p14:section name="Learn Mor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8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hreej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742" y="1336737"/>
            <a:ext cx="10515600" cy="2387600"/>
          </a:xfrm>
        </p:spPr>
        <p:txBody>
          <a:bodyPr/>
          <a:lstStyle/>
          <a:p>
            <a:r>
              <a:rPr lang="en-US" dirty="0" err="1"/>
              <a:t>Softversko</a:t>
            </a:r>
            <a:r>
              <a:rPr lang="en-US" dirty="0"/>
              <a:t> </a:t>
            </a:r>
            <a:r>
              <a:rPr lang="en-US" dirty="0" err="1"/>
              <a:t>inženjerstvo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723" y="5928417"/>
            <a:ext cx="9336108" cy="92958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200" dirty="0"/>
              <a:t>VISOKA TEHNIČKA ŠKOLA STRUKOVNIH STUDIJA U SUBOTICI | SZABADKAI MŰSZAKI SZAKFŐISKOLA | SUBOTICA TECH</a:t>
            </a:r>
          </a:p>
          <a:p>
            <a:pPr algn="ctr"/>
            <a:r>
              <a:rPr lang="en-US" sz="1500" dirty="0"/>
              <a:t>24000 SUBOTICA, MARKA OREŠKOVIĆA 16</a:t>
            </a:r>
          </a:p>
          <a:p>
            <a:pPr algn="ctr"/>
            <a:r>
              <a:rPr lang="en-US" sz="1300" dirty="0"/>
              <a:t>http://www.vts.su.ac.rs/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536" y="4886689"/>
            <a:ext cx="817930" cy="845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25" y="4886689"/>
            <a:ext cx="1370790" cy="1007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2" y="4886689"/>
            <a:ext cx="823055" cy="904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4" y="5023742"/>
            <a:ext cx="1206233" cy="904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49" y="5079905"/>
            <a:ext cx="1424056" cy="621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6" y="4879266"/>
            <a:ext cx="2189888" cy="1142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"/>
          <a:stretch/>
        </p:blipFill>
        <p:spPr>
          <a:xfrm>
            <a:off x="9372800" y="4951815"/>
            <a:ext cx="1849542" cy="1011103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2923549" y="3673098"/>
            <a:ext cx="7772400" cy="119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sr-Latn-RS" dirty="0" smtClean="0">
                <a:solidFill>
                  <a:schemeClr val="bg1"/>
                </a:solidFill>
              </a:rPr>
              <a:t>Janoš </a:t>
            </a:r>
            <a:r>
              <a:rPr lang="sr-Latn-RS" dirty="0" err="1" smtClean="0">
                <a:solidFill>
                  <a:schemeClr val="bg1"/>
                </a:solidFill>
              </a:rPr>
              <a:t>Šimon</a:t>
            </a:r>
            <a:endParaRPr lang="sr-Latn-RS" dirty="0" smtClean="0">
              <a:solidFill>
                <a:schemeClr val="bg1"/>
              </a:solidFill>
            </a:endParaRPr>
          </a:p>
          <a:p>
            <a:r>
              <a:rPr lang="en-US" sz="1200" b="1" dirty="0" err="1" smtClean="0">
                <a:solidFill>
                  <a:schemeClr val="bg1"/>
                </a:solidFill>
              </a:rPr>
              <a:t>simon</a:t>
            </a:r>
            <a:r>
              <a:rPr lang="en-US" sz="1200" b="1" dirty="0" smtClean="0">
                <a:solidFill>
                  <a:schemeClr val="bg1"/>
                </a:solidFill>
              </a:rPr>
              <a:t>@</a:t>
            </a:r>
            <a:r>
              <a:rPr lang="hu-HU" sz="1200" b="1" dirty="0" err="1" smtClean="0">
                <a:solidFill>
                  <a:schemeClr val="bg1"/>
                </a:solidFill>
              </a:rPr>
              <a:t>vts.su.ac.rs</a:t>
            </a:r>
            <a:endParaRPr lang="en-US" sz="1200" b="1" dirty="0" smtClean="0">
              <a:solidFill>
                <a:schemeClr val="bg1"/>
              </a:solidFill>
            </a:endParaRPr>
          </a:p>
          <a:p>
            <a:r>
              <a:rPr lang="en-US" sz="1200" b="1" dirty="0">
                <a:solidFill>
                  <a:schemeClr val="bg1"/>
                </a:solidFill>
              </a:rPr>
              <a:t>VISOKA TEHNIČKA ŠKOLA STRUKOVNIH STUDIJA U SUBOTICI  </a:t>
            </a:r>
            <a:endParaRPr lang="en-US" sz="12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64320" y="264081"/>
            <a:ext cx="10515600" cy="10145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err="1" smtClean="0"/>
              <a:t>Three.js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030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Three.js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1825624"/>
            <a:ext cx="11642501" cy="4447761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000" dirty="0" smtClean="0"/>
              <a:t>Three.js je </a:t>
            </a:r>
            <a:r>
              <a:rPr lang="sr-Latn-RS" sz="2000" dirty="0" err="1" smtClean="0"/>
              <a:t>JavaScript</a:t>
            </a:r>
            <a:r>
              <a:rPr lang="sr-Latn-RS" sz="2000" dirty="0" smtClean="0"/>
              <a:t> biblioteka i interfejs za programiranje aplikacija (API) koji se koristi za kreiranje i prikaz animirane 3D računarske grafike u </a:t>
            </a:r>
            <a:r>
              <a:rPr lang="sr-Latn-RS" sz="2000" dirty="0" err="1" smtClean="0"/>
              <a:t>web</a:t>
            </a:r>
            <a:r>
              <a:rPr lang="sr-Latn-RS" sz="2000" dirty="0" smtClean="0"/>
              <a:t> pretraživaču pomoću </a:t>
            </a:r>
            <a:r>
              <a:rPr lang="sr-Latn-RS" sz="2000" dirty="0" err="1" smtClean="0"/>
              <a:t>WebGL</a:t>
            </a:r>
            <a:r>
              <a:rPr lang="sr-Latn-RS" sz="2000" dirty="0" smtClean="0"/>
              <a:t>-a. Izvorni kod je smešten na </a:t>
            </a:r>
            <a:r>
              <a:rPr lang="sr-Latn-RS" sz="2000" dirty="0" err="1" smtClean="0"/>
              <a:t>GitHub</a:t>
            </a:r>
            <a:r>
              <a:rPr lang="sr-Latn-RS" sz="20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000" dirty="0"/>
              <a:t>Three.js </a:t>
            </a:r>
            <a:r>
              <a:rPr lang="sr-Latn-RS" sz="2000" dirty="0" err="1"/>
              <a:t>omogućava</a:t>
            </a:r>
            <a:r>
              <a:rPr lang="sr-Latn-RS" sz="2000" dirty="0"/>
              <a:t> stvaranje 3D animacija ubrzanih grafičkom jedinicom </a:t>
            </a:r>
            <a:r>
              <a:rPr lang="sr-Latn-RS" sz="2000" dirty="0" smtClean="0"/>
              <a:t>(</a:t>
            </a:r>
            <a:r>
              <a:rPr lang="sr-Latn-RS" sz="2000" dirty="0"/>
              <a:t>GPU) </a:t>
            </a:r>
            <a:r>
              <a:rPr lang="sr-Latn-RS" sz="2000" dirty="0" err="1"/>
              <a:t>koristeći</a:t>
            </a:r>
            <a:r>
              <a:rPr lang="sr-Latn-RS" sz="2000" dirty="0"/>
              <a:t> </a:t>
            </a:r>
            <a:r>
              <a:rPr lang="sr-Latn-RS" sz="2000" dirty="0" err="1"/>
              <a:t>JavaScript</a:t>
            </a:r>
            <a:r>
              <a:rPr lang="sr-Latn-RS" sz="2000" dirty="0"/>
              <a:t> jezik kao deo </a:t>
            </a:r>
            <a:r>
              <a:rPr lang="sr-Latn-RS" sz="2000" dirty="0" err="1" smtClean="0"/>
              <a:t>web</a:t>
            </a:r>
            <a:r>
              <a:rPr lang="sr-Latn-RS" sz="2000" dirty="0" smtClean="0"/>
              <a:t> stranice.</a:t>
            </a:r>
            <a:endParaRPr lang="sr-Latn-R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000" dirty="0" err="1"/>
              <a:t>Ricardo</a:t>
            </a:r>
            <a:r>
              <a:rPr lang="sr-Latn-RS" sz="2000" dirty="0"/>
              <a:t> </a:t>
            </a:r>
            <a:r>
              <a:rPr lang="sr-Latn-RS" sz="2000" dirty="0" err="1"/>
              <a:t>Cabello</a:t>
            </a:r>
            <a:r>
              <a:rPr lang="sr-Latn-RS" sz="2000" dirty="0"/>
              <a:t> je Three.js prvi put objavio za </a:t>
            </a:r>
            <a:r>
              <a:rPr lang="sr-Latn-RS" sz="2000" dirty="0" err="1"/>
              <a:t>GitHub</a:t>
            </a:r>
            <a:r>
              <a:rPr lang="sr-Latn-RS" sz="2000" dirty="0"/>
              <a:t> u aprilu 2010</a:t>
            </a:r>
            <a:r>
              <a:rPr lang="sr-Latn-RS" sz="20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000" b="1" dirty="0">
                <a:hlinkClick r:id="rId2"/>
              </a:rPr>
              <a:t>https://threejs.org</a:t>
            </a:r>
            <a:r>
              <a:rPr lang="sr-Latn-RS" sz="2000" b="1" dirty="0" smtClean="0">
                <a:hlinkClick r:id="rId2"/>
              </a:rPr>
              <a:t>/</a:t>
            </a:r>
            <a:endParaRPr lang="sr-Latn-RS" sz="20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r-Latn-R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577" y="5166121"/>
            <a:ext cx="3121423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0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1" y="1825625"/>
            <a:ext cx="4995929" cy="4351338"/>
          </a:xfrm>
        </p:spPr>
        <p:txBody>
          <a:bodyPr>
            <a:normAutofit/>
          </a:bodyPr>
          <a:lstStyle/>
          <a:p>
            <a:pPr marL="109728"/>
            <a:r>
              <a:rPr lang="en-US" dirty="0"/>
              <a:t>U </a:t>
            </a:r>
            <a:r>
              <a:rPr lang="en-US" dirty="0" err="1"/>
              <a:t>našem</a:t>
            </a:r>
            <a:r>
              <a:rPr lang="en-US" dirty="0"/>
              <a:t> 3D </a:t>
            </a:r>
            <a:r>
              <a:rPr lang="en-US" dirty="0" err="1"/>
              <a:t>svetu</a:t>
            </a:r>
            <a:r>
              <a:rPr lang="en-US" dirty="0"/>
              <a:t> </a:t>
            </a:r>
            <a:r>
              <a:rPr lang="en-US" dirty="0" err="1"/>
              <a:t>imaćemo</a:t>
            </a:r>
            <a:r>
              <a:rPr lang="en-US" dirty="0"/>
              <a:t> </a:t>
            </a:r>
            <a:r>
              <a:rPr lang="en-US" dirty="0" err="1" smtClean="0"/>
              <a:t>sledeće</a:t>
            </a:r>
            <a:r>
              <a:rPr lang="sr-Latn-RS" dirty="0" smtClean="0"/>
              <a:t> elemente</a:t>
            </a:r>
            <a:r>
              <a:rPr lang="en-US" dirty="0" smtClean="0"/>
              <a:t>:</a:t>
            </a:r>
            <a:endParaRPr lang="en-US" dirty="0"/>
          </a:p>
          <a:p>
            <a:pPr marL="109728"/>
            <a:endParaRPr lang="en-US" dirty="0"/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dirty="0"/>
              <a:t>    </a:t>
            </a:r>
            <a:r>
              <a:rPr lang="en-US" dirty="0" err="1"/>
              <a:t>Scena</a:t>
            </a:r>
            <a:endParaRPr lang="en-US" dirty="0"/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dirty="0"/>
              <a:t>    Renderer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dirty="0"/>
              <a:t>    </a:t>
            </a:r>
            <a:r>
              <a:rPr lang="en-US" dirty="0" err="1"/>
              <a:t>Kamera</a:t>
            </a:r>
            <a:endParaRPr lang="en-US" dirty="0"/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dirty="0"/>
              <a:t>    </a:t>
            </a:r>
            <a:r>
              <a:rPr lang="sr-Latn-RS" dirty="0" smtClean="0"/>
              <a:t>Objekat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sr-Latn-RS" dirty="0" smtClean="0"/>
              <a:t>više objekta </a:t>
            </a:r>
            <a:r>
              <a:rPr lang="en-US" dirty="0" smtClean="0"/>
              <a:t>(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/>
              <a:t>materijalima</a:t>
            </a:r>
            <a:r>
              <a:rPr lang="en-US" dirty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Three.js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37384"/>
            <a:ext cx="3886200" cy="389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Index.html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2600" y="1676400"/>
            <a:ext cx="8686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&lt;!DOCTYPE html&gt;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&lt;head&gt;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&lt;meta charset=utf-8&gt;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&lt;title&gt;My first three.js app&lt;/title&gt;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&lt;style&gt;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body { margin: 0;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canvas { width: 100%; height: 100%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&lt;/style&gt;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&lt;/head&gt;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&lt;body&gt;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/three.js"&gt;&lt;/script&gt;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Our 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will go here.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&lt;/script&gt;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&lt;/body&gt;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53503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Prvi primer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10186114" cy="4351338"/>
          </a:xfrm>
        </p:spPr>
        <p:txBody>
          <a:bodyPr/>
          <a:lstStyle/>
          <a:p>
            <a:r>
              <a:rPr lang="sr-Latn-RS" dirty="0" err="1" smtClean="0"/>
              <a:t>Sledeći</a:t>
            </a:r>
            <a:r>
              <a:rPr lang="sr-Latn-RS" dirty="0" smtClean="0"/>
              <a:t> kod kreira scenu, dodaje kameru i kocku na scenu, kreira </a:t>
            </a:r>
            <a:r>
              <a:rPr lang="sr-Latn-RS" dirty="0" err="1" smtClean="0"/>
              <a:t>WebGL</a:t>
            </a:r>
            <a:r>
              <a:rPr lang="sr-Latn-RS" dirty="0" smtClean="0"/>
              <a:t> prikazivač i dodaje svoj prikaz u element </a:t>
            </a:r>
            <a:r>
              <a:rPr lang="sr-Latn-RS" dirty="0" err="1" smtClean="0"/>
              <a:t>document</a:t>
            </a:r>
            <a:r>
              <a:rPr lang="sr-Latn-RS" dirty="0" smtClean="0"/>
              <a:t>. </a:t>
            </a:r>
            <a:r>
              <a:rPr lang="sr-Latn-RS" dirty="0" err="1" smtClean="0"/>
              <a:t>body</a:t>
            </a:r>
            <a:r>
              <a:rPr lang="sr-Latn-RS" dirty="0" smtClean="0"/>
              <a:t>. Jednom učitana, kocka se </a:t>
            </a:r>
            <a:r>
              <a:rPr lang="sr-Latn-RS" dirty="0" err="1" smtClean="0"/>
              <a:t>okreće</a:t>
            </a:r>
            <a:r>
              <a:rPr lang="sr-Latn-RS" dirty="0" smtClean="0"/>
              <a:t> oko svoje ose x i y.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336298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the scene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752601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scene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THREE.Scene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camera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THREE.PerspectiveCamera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( 75,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0.1, 1000 );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renderer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THREE.WebGLRenderer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renderer.setSize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document.body.appendChild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renderer.domElement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3886201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geometry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THREE.BoxGeometry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( 1, 1, 1 );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material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THREE.MeshBasicMaterial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{ color: 0x00ff00 }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cube = new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geometry, material );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scene.add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 cube 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camera.position.z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5;</a:t>
            </a:r>
          </a:p>
        </p:txBody>
      </p:sp>
    </p:spTree>
    <p:extLst>
      <p:ext uri="{BB962C8B-B14F-4D97-AF65-F5344CB8AC3E}">
        <p14:creationId xmlns:p14="http://schemas.microsoft.com/office/powerpoint/2010/main" val="1315965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the scene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1440384"/>
            <a:ext cx="8077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function animate() {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	requestAnimationFrame( animate );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	renderer.render( scene, camera );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animate();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8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Animating the cube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15240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</p:txBody>
      </p:sp>
    </p:spTree>
    <p:extLst>
      <p:ext uri="{BB962C8B-B14F-4D97-AF65-F5344CB8AC3E}">
        <p14:creationId xmlns:p14="http://schemas.microsoft.com/office/powerpoint/2010/main" val="364093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result</a:t>
            </a:r>
            <a:r>
              <a:rPr lang="hu-HU" dirty="0" smtClean="0"/>
              <a:t> – </a:t>
            </a:r>
            <a:r>
              <a:rPr lang="hu-HU" dirty="0" err="1" smtClean="0"/>
              <a:t>all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one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85010" y="1364188"/>
            <a:ext cx="10721886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&lt;head&gt;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&lt;title&gt;My first three.js app&lt;/title&gt;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&lt;style&gt;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body { margin: 0; }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canvas { width: 100%; height: 100% }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&lt;/style&gt;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&lt;/head&gt;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&lt;body&gt;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/three.js"&gt;&lt;/script&gt;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&lt;script&gt;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scene = new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THREE.Scene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camera = new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THREE.PerspectiveCamera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( 75,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0.1, 1000 );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renderer = new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THREE.WebGLRenderer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renderer.setSize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window.innerWidth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window.innerHeight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document.body.appendChild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renderer.domElement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);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geometry = new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THREE.BoxGeometry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( 1, 1, 1 );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material = new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THREE.MeshBasicMaterial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{ color: 0x00ff00 } 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cube = new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THREE.Mesh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geometry, material 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scene.add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cube );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camera.position.z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= 5;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animate = function ()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requestAnimationFrame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 animate );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cube.rotation.x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cube.rotation.y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+= 0.1;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renderer.render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(scene, camera);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};</a:t>
            </a:r>
          </a:p>
          <a:p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	animate();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	&lt;/script&gt;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	&lt;/body&gt;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&lt;/html&gt;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134" y="4572000"/>
            <a:ext cx="1866667" cy="1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Hvala na pažnji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71727" cy="44477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0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1600</TotalTime>
  <Words>299</Words>
  <Application>Microsoft Office PowerPoint</Application>
  <PresentationFormat>Widescreen</PresentationFormat>
  <Paragraphs>104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Segoe UI</vt:lpstr>
      <vt:lpstr>Segoe UI Light</vt:lpstr>
      <vt:lpstr>WelcomeDoc</vt:lpstr>
      <vt:lpstr>Softversko inženjerstvo</vt:lpstr>
      <vt:lpstr>Three.js</vt:lpstr>
      <vt:lpstr>Three.js</vt:lpstr>
      <vt:lpstr>Index.html</vt:lpstr>
      <vt:lpstr>Prvi primer</vt:lpstr>
      <vt:lpstr>Creating the scene</vt:lpstr>
      <vt:lpstr>Rendering the scene</vt:lpstr>
      <vt:lpstr>Animating the cube</vt:lpstr>
      <vt:lpstr>The result – all in one</vt:lpstr>
      <vt:lpstr>Hvala na pažnji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Szoftvertevezés</dc:title>
  <dc:creator>lenovo</dc:creator>
  <cp:keywords/>
  <cp:lastModifiedBy>lenovo</cp:lastModifiedBy>
  <cp:revision>42</cp:revision>
  <dcterms:created xsi:type="dcterms:W3CDTF">2020-08-25T11:54:18Z</dcterms:created>
  <dcterms:modified xsi:type="dcterms:W3CDTF">2020-12-07T12:33:03Z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