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2"/>
  </p:sldMasterIdLst>
  <p:notesMasterIdLst>
    <p:notesMasterId r:id="rId27"/>
  </p:notesMasterIdLst>
  <p:sldIdLst>
    <p:sldId id="256" r:id="rId3"/>
    <p:sldId id="268" r:id="rId4"/>
    <p:sldId id="269" r:id="rId5"/>
    <p:sldId id="283" r:id="rId6"/>
    <p:sldId id="273" r:id="rId7"/>
    <p:sldId id="274" r:id="rId8"/>
    <p:sldId id="286" r:id="rId9"/>
    <p:sldId id="284" r:id="rId10"/>
    <p:sldId id="285" r:id="rId11"/>
    <p:sldId id="272" r:id="rId12"/>
    <p:sldId id="271" r:id="rId13"/>
    <p:sldId id="270" r:id="rId14"/>
    <p:sldId id="262" r:id="rId15"/>
    <p:sldId id="275" r:id="rId16"/>
    <p:sldId id="276" r:id="rId17"/>
    <p:sldId id="277" r:id="rId18"/>
    <p:sldId id="278" r:id="rId19"/>
    <p:sldId id="279" r:id="rId20"/>
    <p:sldId id="280" r:id="rId21"/>
    <p:sldId id="281" r:id="rId22"/>
    <p:sldId id="282" r:id="rId23"/>
    <p:sldId id="267" r:id="rId24"/>
    <p:sldId id="265" r:id="rId25"/>
    <p:sldId id="266"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Welcome" id="{E75E278A-FF0E-49A4-B170-79828D63BBAD}">
          <p14:sldIdLst>
            <p14:sldId id="256"/>
          </p14:sldIdLst>
        </p14:section>
        <p14:section name="Intro" id="{B9B51309-D148-4332-87C2-07BE32FBCA3B}">
          <p14:sldIdLst>
            <p14:sldId id="268"/>
            <p14:sldId id="269"/>
            <p14:sldId id="283"/>
            <p14:sldId id="273"/>
            <p14:sldId id="274"/>
            <p14:sldId id="286"/>
            <p14:sldId id="284"/>
            <p14:sldId id="285"/>
            <p14:sldId id="272"/>
            <p14:sldId id="271"/>
            <p14:sldId id="270"/>
            <p14:sldId id="262"/>
            <p14:sldId id="275"/>
            <p14:sldId id="276"/>
            <p14:sldId id="277"/>
            <p14:sldId id="278"/>
            <p14:sldId id="279"/>
            <p14:sldId id="280"/>
            <p14:sldId id="281"/>
            <p14:sldId id="282"/>
            <p14:sldId id="267"/>
            <p14:sldId id="265"/>
          </p14:sldIdLst>
        </p14:section>
        <p14:section name="Learn More" id="{2CC34DB2-6590-42C0-AD4B-A04C6060184E}">
          <p14:sldIdLst>
            <p14:sldId id="266"/>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2B4A6"/>
    <a:srgbClr val="734F29"/>
    <a:srgbClr val="D24726"/>
    <a:srgbClr val="DD462F"/>
    <a:srgbClr val="AEB785"/>
    <a:srgbClr val="EFD5A2"/>
    <a:srgbClr val="3B3026"/>
    <a:srgbClr val="ECE1CA"/>
    <a:srgbClr val="795531"/>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280" autoAdjust="0"/>
  </p:normalViewPr>
  <p:slideViewPr>
    <p:cSldViewPr snapToGrid="0">
      <p:cViewPr varScale="1">
        <p:scale>
          <a:sx n="74" d="100"/>
          <a:sy n="74" d="100"/>
        </p:scale>
        <p:origin x="576" y="7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commentAuthors" Target="commentAuthor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C13577B-6902-467D-A26C-08A0DD5E4E03}" type="datetimeFigureOut">
              <a:rPr lang="en-US" smtClean="0"/>
              <a:t>8/27/2020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61EA0F-A667-4B49-8422-0062BC55E249}" type="slidenum">
              <a:rPr lang="en-US" smtClean="0"/>
              <a:t>‹#›</a:t>
            </a:fld>
            <a:endParaRPr lang="en-US"/>
          </a:p>
        </p:txBody>
      </p:sp>
    </p:spTree>
    <p:extLst>
      <p:ext uri="{BB962C8B-B14F-4D97-AF65-F5344CB8AC3E}">
        <p14:creationId xmlns:p14="http://schemas.microsoft.com/office/powerpoint/2010/main" val="33819102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F61EA0F-A667-4B49-8422-0062BC55E249}" type="slidenum">
              <a:rPr lang="en-US" smtClean="0"/>
              <a:t>1</a:t>
            </a:fld>
            <a:endParaRPr lang="en-US"/>
          </a:p>
        </p:txBody>
      </p:sp>
    </p:spTree>
    <p:extLst>
      <p:ext uri="{BB962C8B-B14F-4D97-AF65-F5344CB8AC3E}">
        <p14:creationId xmlns:p14="http://schemas.microsoft.com/office/powerpoint/2010/main" val="10117698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Rift includes the headset with built-in headphones and </a:t>
            </a:r>
            <a:r>
              <a:rPr lang="en-US" dirty="0" err="1"/>
              <a:t>mic</a:t>
            </a:r>
            <a:r>
              <a:rPr lang="en-US" dirty="0"/>
              <a:t>, sensor, and an Xbox One controller. The controller is perfect for a variety of games, including </a:t>
            </a:r>
            <a:r>
              <a:rPr lang="en-US" dirty="0" err="1"/>
              <a:t>Lucky’s</a:t>
            </a:r>
            <a:r>
              <a:rPr lang="en-US" dirty="0"/>
              <a:t> Tale, the amazing VR </a:t>
            </a:r>
            <a:r>
              <a:rPr lang="en-US" dirty="0" err="1"/>
              <a:t>platformer</a:t>
            </a:r>
            <a:r>
              <a:rPr lang="en-US" dirty="0"/>
              <a:t> developed by Playful, that we’re including free with every Rift. Requires PC computer with specific hardware requirements. graphics card: NVIDIA GTX 970 / AMD R9 290 equivalent or greater</a:t>
            </a:r>
          </a:p>
          <a:p>
            <a:r>
              <a:rPr lang="en-US" dirty="0"/>
              <a:t>processor: Intel i5-4590 equivalent or greater</a:t>
            </a:r>
          </a:p>
          <a:p>
            <a:r>
              <a:rPr lang="en-US" dirty="0"/>
              <a:t>memory: 8GB+ RAM</a:t>
            </a:r>
          </a:p>
          <a:p>
            <a:r>
              <a:rPr lang="en-US" dirty="0"/>
              <a:t>output: Compatible HDMI 1.3 video output</a:t>
            </a:r>
          </a:p>
          <a:p>
            <a:r>
              <a:rPr lang="en-US" dirty="0"/>
              <a:t>input: 3x USB 3.0 ports plus 1x USB 2.0 port</a:t>
            </a:r>
          </a:p>
          <a:p>
            <a:r>
              <a:rPr lang="en-US" dirty="0"/>
              <a:t>operating system: Windows 7 SP1 64 bit or newer</a:t>
            </a:r>
          </a:p>
          <a:p>
            <a:endParaRPr lang="en-US" dirty="0"/>
          </a:p>
        </p:txBody>
      </p:sp>
      <p:sp>
        <p:nvSpPr>
          <p:cNvPr id="4" name="Slide Number Placeholder 3"/>
          <p:cNvSpPr>
            <a:spLocks noGrp="1"/>
          </p:cNvSpPr>
          <p:nvPr>
            <p:ph type="sldNum" sz="quarter" idx="10"/>
          </p:nvPr>
        </p:nvSpPr>
        <p:spPr/>
        <p:txBody>
          <a:bodyPr/>
          <a:lstStyle/>
          <a:p>
            <a:fld id="{8F5300C8-2643-4174-8083-52EF46AC5153}" type="slidenum">
              <a:rPr lang="en-US" smtClean="0"/>
              <a:t>14</a:t>
            </a:fld>
            <a:endParaRPr lang="en-US"/>
          </a:p>
        </p:txBody>
      </p:sp>
    </p:spTree>
    <p:extLst>
      <p:ext uri="{BB962C8B-B14F-4D97-AF65-F5344CB8AC3E}">
        <p14:creationId xmlns:p14="http://schemas.microsoft.com/office/powerpoint/2010/main" val="40546779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Can order</a:t>
            </a:r>
            <a:r>
              <a:rPr lang="en-US" baseline="0" dirty="0" smtClean="0"/>
              <a:t> now for $799. Includes headset, two wireless controllers, and two base stations for 360 degrees room-scale motion-tracking. Need optimized PC like with Oculus Rift. Works with Steam entertainment platform. </a:t>
            </a:r>
            <a:endParaRPr lang="en-US" dirty="0"/>
          </a:p>
        </p:txBody>
      </p:sp>
      <p:sp>
        <p:nvSpPr>
          <p:cNvPr id="4" name="Slide Number Placeholder 3"/>
          <p:cNvSpPr>
            <a:spLocks noGrp="1"/>
          </p:cNvSpPr>
          <p:nvPr>
            <p:ph type="sldNum" sz="quarter" idx="10"/>
          </p:nvPr>
        </p:nvSpPr>
        <p:spPr/>
        <p:txBody>
          <a:bodyPr/>
          <a:lstStyle/>
          <a:p>
            <a:fld id="{8F5300C8-2643-4174-8083-52EF46AC5153}" type="slidenum">
              <a:rPr lang="en-US" smtClean="0"/>
              <a:t>15</a:t>
            </a:fld>
            <a:endParaRPr lang="en-US"/>
          </a:p>
        </p:txBody>
      </p:sp>
    </p:spTree>
    <p:extLst>
      <p:ext uri="{BB962C8B-B14F-4D97-AF65-F5344CB8AC3E}">
        <p14:creationId xmlns:p14="http://schemas.microsoft.com/office/powerpoint/2010/main" val="12985683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Powered</a:t>
            </a:r>
            <a:r>
              <a:rPr lang="en-US" baseline="0" dirty="0" smtClean="0"/>
              <a:t> by Oculus. $99 headset model meant to use with Samsung smartphone. Download VR apps.</a:t>
            </a:r>
            <a:endParaRPr lang="en-US" dirty="0"/>
          </a:p>
        </p:txBody>
      </p:sp>
      <p:sp>
        <p:nvSpPr>
          <p:cNvPr id="4" name="Slide Number Placeholder 3"/>
          <p:cNvSpPr>
            <a:spLocks noGrp="1"/>
          </p:cNvSpPr>
          <p:nvPr>
            <p:ph type="sldNum" sz="quarter" idx="10"/>
          </p:nvPr>
        </p:nvSpPr>
        <p:spPr/>
        <p:txBody>
          <a:bodyPr/>
          <a:lstStyle/>
          <a:p>
            <a:fld id="{8F5300C8-2643-4174-8083-52EF46AC5153}" type="slidenum">
              <a:rPr lang="en-US" smtClean="0"/>
              <a:t>16</a:t>
            </a:fld>
            <a:endParaRPr lang="en-US"/>
          </a:p>
        </p:txBody>
      </p:sp>
    </p:spTree>
    <p:extLst>
      <p:ext uri="{BB962C8B-B14F-4D97-AF65-F5344CB8AC3E}">
        <p14:creationId xmlns:p14="http://schemas.microsoft.com/office/powerpoint/2010/main" val="2135484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Least</a:t>
            </a:r>
            <a:r>
              <a:rPr lang="en-US" baseline="0" dirty="0" smtClean="0"/>
              <a:t> expensive, starting at $15. Uses magnetic controller. Can build your own or purchase. Several Google Cardboard viewers now, including Mattel View-Master that we’ll try later.</a:t>
            </a:r>
            <a:endParaRPr lang="en-US" dirty="0"/>
          </a:p>
        </p:txBody>
      </p:sp>
      <p:sp>
        <p:nvSpPr>
          <p:cNvPr id="4" name="Slide Number Placeholder 3"/>
          <p:cNvSpPr>
            <a:spLocks noGrp="1"/>
          </p:cNvSpPr>
          <p:nvPr>
            <p:ph type="sldNum" sz="quarter" idx="10"/>
          </p:nvPr>
        </p:nvSpPr>
        <p:spPr/>
        <p:txBody>
          <a:bodyPr/>
          <a:lstStyle/>
          <a:p>
            <a:fld id="{8F5300C8-2643-4174-8083-52EF46AC5153}" type="slidenum">
              <a:rPr lang="en-US" smtClean="0"/>
              <a:t>17</a:t>
            </a:fld>
            <a:endParaRPr lang="en-US"/>
          </a:p>
        </p:txBody>
      </p:sp>
    </p:spTree>
    <p:extLst>
      <p:ext uri="{BB962C8B-B14F-4D97-AF65-F5344CB8AC3E}">
        <p14:creationId xmlns:p14="http://schemas.microsoft.com/office/powerpoint/2010/main" val="35055757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Headset that works with specific smartphones starting at $129. GX version meant to</a:t>
            </a:r>
            <a:r>
              <a:rPr lang="en-US" baseline="0" dirty="0" smtClean="0"/>
              <a:t> work with Google Cardboard apps. Has magnetic controller.</a:t>
            </a:r>
            <a:endParaRPr lang="en-US" dirty="0"/>
          </a:p>
        </p:txBody>
      </p:sp>
      <p:sp>
        <p:nvSpPr>
          <p:cNvPr id="4" name="Slide Number Placeholder 3"/>
          <p:cNvSpPr>
            <a:spLocks noGrp="1"/>
          </p:cNvSpPr>
          <p:nvPr>
            <p:ph type="sldNum" sz="quarter" idx="10"/>
          </p:nvPr>
        </p:nvSpPr>
        <p:spPr/>
        <p:txBody>
          <a:bodyPr/>
          <a:lstStyle/>
          <a:p>
            <a:fld id="{8F5300C8-2643-4174-8083-52EF46AC5153}" type="slidenum">
              <a:rPr lang="en-US" smtClean="0"/>
              <a:t>18</a:t>
            </a:fld>
            <a:endParaRPr lang="en-US"/>
          </a:p>
        </p:txBody>
      </p:sp>
    </p:spTree>
    <p:extLst>
      <p:ext uri="{BB962C8B-B14F-4D97-AF65-F5344CB8AC3E}">
        <p14:creationId xmlns:p14="http://schemas.microsoft.com/office/powerpoint/2010/main" val="6460364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VR Device.</a:t>
            </a:r>
            <a:r>
              <a:rPr lang="en-US" baseline="0" dirty="0" smtClean="0"/>
              <a:t> </a:t>
            </a:r>
            <a:r>
              <a:rPr lang="en-US" dirty="0" smtClean="0"/>
              <a:t>In development. Meant to work with PlayStation</a:t>
            </a:r>
            <a:r>
              <a:rPr lang="en-US" baseline="0" dirty="0" smtClean="0"/>
              <a:t> 4 gaming console. Bundle pack starting at $499. https://www.playstation.com/en-us/explore/playstation-vr/</a:t>
            </a:r>
            <a:endParaRPr lang="en-US" dirty="0"/>
          </a:p>
        </p:txBody>
      </p:sp>
      <p:sp>
        <p:nvSpPr>
          <p:cNvPr id="4" name="Slide Number Placeholder 3"/>
          <p:cNvSpPr>
            <a:spLocks noGrp="1"/>
          </p:cNvSpPr>
          <p:nvPr>
            <p:ph type="sldNum" sz="quarter" idx="10"/>
          </p:nvPr>
        </p:nvSpPr>
        <p:spPr/>
        <p:txBody>
          <a:bodyPr/>
          <a:lstStyle/>
          <a:p>
            <a:fld id="{8F5300C8-2643-4174-8083-52EF46AC5153}" type="slidenum">
              <a:rPr lang="en-US" smtClean="0"/>
              <a:t>19</a:t>
            </a:fld>
            <a:endParaRPr lang="en-US"/>
          </a:p>
        </p:txBody>
      </p:sp>
    </p:spTree>
    <p:extLst>
      <p:ext uri="{BB962C8B-B14F-4D97-AF65-F5344CB8AC3E}">
        <p14:creationId xmlns:p14="http://schemas.microsoft.com/office/powerpoint/2010/main" val="34138528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discontinued</a:t>
            </a:r>
            <a:endParaRPr lang="en-US" dirty="0"/>
          </a:p>
        </p:txBody>
      </p:sp>
      <p:sp>
        <p:nvSpPr>
          <p:cNvPr id="4" name="Slide Number Placeholder 3"/>
          <p:cNvSpPr>
            <a:spLocks noGrp="1"/>
          </p:cNvSpPr>
          <p:nvPr>
            <p:ph type="sldNum" sz="quarter" idx="10"/>
          </p:nvPr>
        </p:nvSpPr>
        <p:spPr/>
        <p:txBody>
          <a:bodyPr/>
          <a:lstStyle/>
          <a:p>
            <a:fld id="{8F5300C8-2643-4174-8083-52EF46AC5153}" type="slidenum">
              <a:rPr lang="en-US" smtClean="0"/>
              <a:t>20</a:t>
            </a:fld>
            <a:endParaRPr lang="en-US"/>
          </a:p>
        </p:txBody>
      </p:sp>
    </p:spTree>
    <p:extLst>
      <p:ext uri="{BB962C8B-B14F-4D97-AF65-F5344CB8AC3E}">
        <p14:creationId xmlns:p14="http://schemas.microsoft.com/office/powerpoint/2010/main" val="22146866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AR device targeting</a:t>
            </a:r>
            <a:r>
              <a:rPr lang="en-US" baseline="0" dirty="0" smtClean="0"/>
              <a:t> users for gaming, working, connecting. Beyond AR and actually Mixed Reality according to Microsoft. </a:t>
            </a:r>
            <a:r>
              <a:rPr lang="en-US" dirty="0"/>
              <a:t>Mixed reality blends 3D holographic content into your physical world, giving your holograms real-world context and scale, allowing you to interact with both digital content and the world around you.</a:t>
            </a:r>
          </a:p>
        </p:txBody>
      </p:sp>
      <p:sp>
        <p:nvSpPr>
          <p:cNvPr id="4" name="Slide Number Placeholder 3"/>
          <p:cNvSpPr>
            <a:spLocks noGrp="1"/>
          </p:cNvSpPr>
          <p:nvPr>
            <p:ph type="sldNum" sz="quarter" idx="10"/>
          </p:nvPr>
        </p:nvSpPr>
        <p:spPr/>
        <p:txBody>
          <a:bodyPr/>
          <a:lstStyle/>
          <a:p>
            <a:fld id="{8F5300C8-2643-4174-8083-52EF46AC5153}" type="slidenum">
              <a:rPr lang="en-US" smtClean="0"/>
              <a:t>21</a:t>
            </a:fld>
            <a:endParaRPr lang="en-US"/>
          </a:p>
        </p:txBody>
      </p:sp>
    </p:spTree>
    <p:extLst>
      <p:ext uri="{BB962C8B-B14F-4D97-AF65-F5344CB8AC3E}">
        <p14:creationId xmlns:p14="http://schemas.microsoft.com/office/powerpoint/2010/main" val="21202770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0" y="0"/>
            <a:ext cx="12192000" cy="4866468"/>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ctrTitle"/>
          </p:nvPr>
        </p:nvSpPr>
        <p:spPr>
          <a:xfrm>
            <a:off x="838200" y="2061006"/>
            <a:ext cx="10515600" cy="2387600"/>
          </a:xfrm>
        </p:spPr>
        <p:txBody>
          <a:bodyPr anchor="b">
            <a:normAutofit/>
          </a:bodyPr>
          <a:lstStyle>
            <a:lvl1pPr algn="l">
              <a:defRPr sz="5400">
                <a:solidFill>
                  <a:schemeClr val="bg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838202" y="5110609"/>
            <a:ext cx="6705599" cy="1137793"/>
          </a:xfrm>
        </p:spPr>
        <p:txBody>
          <a:bodyPr>
            <a:normAutofit/>
          </a:bodyPr>
          <a:lstStyle>
            <a:lvl1pPr marL="0" indent="0" algn="l">
              <a:lnSpc>
                <a:spcPct val="150000"/>
              </a:lnSpc>
              <a:spcBef>
                <a:spcPts val="600"/>
              </a:spcBef>
              <a:buNone/>
              <a:defRPr sz="2800">
                <a:solidFill>
                  <a:srgbClr val="D24726"/>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BEEBAAA-29B5-4AF5-BC5F-7E580C29002D}" type="datetimeFigureOut">
              <a:rPr lang="en-US" smtClean="0"/>
              <a:t>8/27/2020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60EDB8-5305-433F-BE41-D7A86D811DB3}" type="slidenum">
              <a:rPr lang="en-US" smtClean="0"/>
              <a:t>‹#›</a:t>
            </a:fld>
            <a:endParaRPr lang="en-US"/>
          </a:p>
        </p:txBody>
      </p:sp>
      <p:sp>
        <p:nvSpPr>
          <p:cNvPr id="8" name="Rectangle 7"/>
          <p:cNvSpPr/>
          <p:nvPr userDrawn="1"/>
        </p:nvSpPr>
        <p:spPr>
          <a:xfrm>
            <a:off x="0" y="0"/>
            <a:ext cx="12192000" cy="4866468"/>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7185494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604434" y="0"/>
            <a:ext cx="10749367" cy="1208868"/>
          </a:xfrm>
        </p:spPr>
        <p:txBody>
          <a:bodyPr anchor="b">
            <a:normAutofit/>
          </a:bodyPr>
          <a:lstStyle>
            <a:lvl1pPr>
              <a:defRPr sz="3600">
                <a:solidFill>
                  <a:schemeClr val="bg1"/>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838201" y="1825625"/>
            <a:ext cx="4167753" cy="4351338"/>
          </a:xfrm>
        </p:spPr>
        <p:txBody>
          <a:bodyPr>
            <a:normAutofit/>
          </a:bodyPr>
          <a:lstStyle>
            <a:lvl1pPr marL="0" indent="0">
              <a:lnSpc>
                <a:spcPct val="150000"/>
              </a:lnSpc>
              <a:spcAft>
                <a:spcPts val="1200"/>
              </a:spcAft>
              <a:buNone/>
              <a:defRPr sz="1600">
                <a:solidFill>
                  <a:schemeClr val="bg1">
                    <a:lumMod val="50000"/>
                  </a:schemeClr>
                </a:solidFill>
              </a:defRPr>
            </a:lvl1pPr>
            <a:lvl2pPr>
              <a:lnSpc>
                <a:spcPct val="150000"/>
              </a:lnSpc>
              <a:spcAft>
                <a:spcPts val="1200"/>
              </a:spcAft>
              <a:defRPr sz="1400">
                <a:solidFill>
                  <a:schemeClr val="bg1">
                    <a:lumMod val="50000"/>
                  </a:schemeClr>
                </a:solidFill>
              </a:defRPr>
            </a:lvl2pPr>
            <a:lvl3pPr>
              <a:lnSpc>
                <a:spcPct val="150000"/>
              </a:lnSpc>
              <a:spcAft>
                <a:spcPts val="1200"/>
              </a:spcAft>
              <a:defRPr sz="1200">
                <a:solidFill>
                  <a:schemeClr val="bg1">
                    <a:lumMod val="50000"/>
                  </a:schemeClr>
                </a:solidFill>
              </a:defRPr>
            </a:lvl3pPr>
            <a:lvl4pPr>
              <a:lnSpc>
                <a:spcPct val="150000"/>
              </a:lnSpc>
              <a:spcAft>
                <a:spcPts val="1200"/>
              </a:spcAft>
              <a:defRPr sz="1100">
                <a:solidFill>
                  <a:schemeClr val="bg1">
                    <a:lumMod val="50000"/>
                  </a:schemeClr>
                </a:solidFill>
              </a:defRPr>
            </a:lvl4pPr>
            <a:lvl5pPr>
              <a:lnSpc>
                <a:spcPct val="150000"/>
              </a:lnSpc>
              <a:spcAft>
                <a:spcPts val="1200"/>
              </a:spcAft>
              <a:defRPr sz="1100">
                <a:solidFill>
                  <a:schemeClr val="bg1">
                    <a:lumMod val="50000"/>
                  </a:schemeClr>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BEEBAAA-29B5-4AF5-BC5F-7E580C29002D}" type="datetimeFigureOut">
              <a:rPr lang="en-US" smtClean="0"/>
              <a:t>8/27/2020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60EDB8-5305-433F-BE41-D7A86D811DB3}" type="slidenum">
              <a:rPr lang="en-US" smtClean="0"/>
              <a:t>‹#›</a:t>
            </a:fld>
            <a:endParaRPr lang="en-US"/>
          </a:p>
        </p:txBody>
      </p:sp>
      <p:sp>
        <p:nvSpPr>
          <p:cNvPr id="8" name="Rectangle 7"/>
          <p:cNvSpPr/>
          <p:nvPr userDrawn="1"/>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1858365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5656882" y="1709738"/>
            <a:ext cx="6535119" cy="357518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838201" y="2402238"/>
            <a:ext cx="4508715" cy="2187227"/>
          </a:xfrm>
        </p:spPr>
        <p:txBody>
          <a:bodyPr anchor="ctr">
            <a:noAutofit/>
          </a:bodyPr>
          <a:lstStyle>
            <a:lvl1pPr algn="l">
              <a:defRPr sz="4800">
                <a:solidFill>
                  <a:srgbClr val="D24726"/>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6323308" y="2402237"/>
            <a:ext cx="5269424" cy="2187226"/>
          </a:xfrm>
        </p:spPr>
        <p:txBody>
          <a:bodyPr anchor="ctr">
            <a:normAutofit/>
          </a:bodyPr>
          <a:lstStyle>
            <a:lvl1pPr marL="0" indent="0">
              <a:lnSpc>
                <a:spcPct val="150000"/>
              </a:lnSpc>
              <a:buNone/>
              <a:defRPr sz="2800">
                <a:solidFill>
                  <a:schemeClr val="bg1"/>
                </a:solidFill>
                <a:latin typeface="+mj-lt"/>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BEEBAAA-29B5-4AF5-BC5F-7E580C29002D}" type="datetimeFigureOut">
              <a:rPr lang="en-US" smtClean="0"/>
              <a:t>8/27/2020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60EDB8-5305-433F-BE41-D7A86D811DB3}" type="slidenum">
              <a:rPr lang="en-US" smtClean="0"/>
              <a:t>‹#›</a:t>
            </a:fld>
            <a:endParaRPr lang="en-US"/>
          </a:p>
        </p:txBody>
      </p:sp>
      <p:sp>
        <p:nvSpPr>
          <p:cNvPr id="8" name="Rectangle 7"/>
          <p:cNvSpPr/>
          <p:nvPr userDrawn="1"/>
        </p:nvSpPr>
        <p:spPr>
          <a:xfrm>
            <a:off x="5656882" y="1709738"/>
            <a:ext cx="6535119" cy="357518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3356555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p:nvPr/>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609600" y="1"/>
            <a:ext cx="10744200" cy="1228436"/>
          </a:xfrm>
        </p:spPr>
        <p:txBody>
          <a:bodyPr anchor="b">
            <a:normAutofit/>
          </a:bodyPr>
          <a:lstStyle>
            <a:lvl1pPr>
              <a:defRPr sz="3600">
                <a:solidFill>
                  <a:schemeClr val="bg1"/>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vert="horz" lIns="91440" tIns="45720" rIns="91440" bIns="45720" rtlCol="0">
            <a:normAutofit/>
          </a:bodyPr>
          <a:lstStyle>
            <a:lvl1pPr>
              <a:defRPr lang="en-US" sz="1600" smtClean="0">
                <a:solidFill>
                  <a:schemeClr val="bg1">
                    <a:lumMod val="50000"/>
                  </a:schemeClr>
                </a:solidFill>
              </a:defRPr>
            </a:lvl1pPr>
            <a:lvl2pPr>
              <a:defRPr lang="en-US" sz="1400" smtClean="0">
                <a:solidFill>
                  <a:schemeClr val="bg1">
                    <a:lumMod val="50000"/>
                  </a:schemeClr>
                </a:solidFill>
              </a:defRPr>
            </a:lvl2pPr>
            <a:lvl3pPr>
              <a:defRPr lang="en-US" sz="1200" smtClean="0">
                <a:solidFill>
                  <a:schemeClr val="bg1">
                    <a:lumMod val="50000"/>
                  </a:schemeClr>
                </a:solidFill>
              </a:defRPr>
            </a:lvl3pPr>
            <a:lvl4pPr>
              <a:defRPr lang="en-US" sz="1100" smtClean="0">
                <a:solidFill>
                  <a:schemeClr val="bg1">
                    <a:lumMod val="50000"/>
                  </a:schemeClr>
                </a:solidFill>
              </a:defRPr>
            </a:lvl4pPr>
            <a:lvl5pPr>
              <a:defRPr lang="en-US" sz="1100">
                <a:solidFill>
                  <a:schemeClr val="bg1">
                    <a:lumMod val="50000"/>
                  </a:schemeClr>
                </a:solidFill>
              </a:defRPr>
            </a:lvl5pPr>
          </a:lstStyle>
          <a:p>
            <a:pPr marL="0" lvl="0" indent="0">
              <a:lnSpc>
                <a:spcPct val="150000"/>
              </a:lnSpc>
              <a:spcAft>
                <a:spcPts val="1200"/>
              </a:spcAft>
              <a:buNone/>
            </a:pPr>
            <a:r>
              <a:rPr lang="en-US" smtClean="0"/>
              <a:t>Click to edit Master text styles</a:t>
            </a:r>
          </a:p>
          <a:p>
            <a:pPr marL="0" lvl="1" indent="0">
              <a:lnSpc>
                <a:spcPct val="150000"/>
              </a:lnSpc>
              <a:spcAft>
                <a:spcPts val="1200"/>
              </a:spcAft>
              <a:buNone/>
            </a:pPr>
            <a:r>
              <a:rPr lang="en-US" smtClean="0"/>
              <a:t>Second level</a:t>
            </a:r>
          </a:p>
          <a:p>
            <a:pPr marL="0" lvl="2" indent="0">
              <a:lnSpc>
                <a:spcPct val="150000"/>
              </a:lnSpc>
              <a:spcAft>
                <a:spcPts val="1200"/>
              </a:spcAft>
              <a:buNone/>
            </a:pPr>
            <a:r>
              <a:rPr lang="en-US" smtClean="0"/>
              <a:t>Third level</a:t>
            </a:r>
          </a:p>
          <a:p>
            <a:pPr marL="0" lvl="3" indent="0">
              <a:lnSpc>
                <a:spcPct val="150000"/>
              </a:lnSpc>
              <a:spcAft>
                <a:spcPts val="1200"/>
              </a:spcAft>
              <a:buNone/>
            </a:pPr>
            <a:r>
              <a:rPr lang="en-US" smtClean="0"/>
              <a:t>Fourth level</a:t>
            </a:r>
          </a:p>
          <a:p>
            <a:pPr marL="0" lvl="4" indent="0">
              <a:lnSpc>
                <a:spcPct val="150000"/>
              </a:lnSpc>
              <a:spcAft>
                <a:spcPts val="1200"/>
              </a:spcAft>
              <a:buNone/>
            </a:pPr>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vert="horz" lIns="91440" tIns="45720" rIns="91440" bIns="45720" rtlCol="0">
            <a:normAutofit/>
          </a:bodyPr>
          <a:lstStyle>
            <a:lvl1pPr>
              <a:defRPr lang="en-US" sz="1600" smtClean="0">
                <a:solidFill>
                  <a:schemeClr val="bg1">
                    <a:lumMod val="50000"/>
                  </a:schemeClr>
                </a:solidFill>
              </a:defRPr>
            </a:lvl1pPr>
            <a:lvl2pPr>
              <a:defRPr lang="en-US" sz="1400" smtClean="0">
                <a:solidFill>
                  <a:schemeClr val="bg1">
                    <a:lumMod val="50000"/>
                  </a:schemeClr>
                </a:solidFill>
              </a:defRPr>
            </a:lvl2pPr>
            <a:lvl3pPr>
              <a:defRPr lang="en-US" sz="1200" smtClean="0">
                <a:solidFill>
                  <a:schemeClr val="bg1">
                    <a:lumMod val="50000"/>
                  </a:schemeClr>
                </a:solidFill>
              </a:defRPr>
            </a:lvl3pPr>
            <a:lvl4pPr>
              <a:defRPr lang="en-US" sz="1100" smtClean="0">
                <a:solidFill>
                  <a:schemeClr val="bg1">
                    <a:lumMod val="50000"/>
                  </a:schemeClr>
                </a:solidFill>
              </a:defRPr>
            </a:lvl4pPr>
            <a:lvl5pPr>
              <a:defRPr lang="en-US" sz="1100">
                <a:solidFill>
                  <a:schemeClr val="bg1">
                    <a:lumMod val="50000"/>
                  </a:schemeClr>
                </a:solidFill>
              </a:defRPr>
            </a:lvl5pPr>
          </a:lstStyle>
          <a:p>
            <a:pPr marL="0" lvl="0" indent="0">
              <a:lnSpc>
                <a:spcPct val="150000"/>
              </a:lnSpc>
              <a:spcAft>
                <a:spcPts val="1200"/>
              </a:spcAft>
              <a:buNone/>
            </a:pPr>
            <a:r>
              <a:rPr lang="en-US" smtClean="0"/>
              <a:t>Click to edit Master text styles</a:t>
            </a:r>
          </a:p>
          <a:p>
            <a:pPr marL="0" lvl="1" indent="0">
              <a:lnSpc>
                <a:spcPct val="150000"/>
              </a:lnSpc>
              <a:spcAft>
                <a:spcPts val="1200"/>
              </a:spcAft>
              <a:buNone/>
            </a:pPr>
            <a:r>
              <a:rPr lang="en-US" smtClean="0"/>
              <a:t>Second level</a:t>
            </a:r>
          </a:p>
          <a:p>
            <a:pPr marL="0" lvl="2" indent="0">
              <a:lnSpc>
                <a:spcPct val="150000"/>
              </a:lnSpc>
              <a:spcAft>
                <a:spcPts val="1200"/>
              </a:spcAft>
              <a:buNone/>
            </a:pPr>
            <a:r>
              <a:rPr lang="en-US" smtClean="0"/>
              <a:t>Third level</a:t>
            </a:r>
          </a:p>
          <a:p>
            <a:pPr marL="0" lvl="3" indent="0">
              <a:lnSpc>
                <a:spcPct val="150000"/>
              </a:lnSpc>
              <a:spcAft>
                <a:spcPts val="1200"/>
              </a:spcAft>
              <a:buNone/>
            </a:pPr>
            <a:r>
              <a:rPr lang="en-US" smtClean="0"/>
              <a:t>Fourth level</a:t>
            </a:r>
          </a:p>
          <a:p>
            <a:pPr marL="0" lvl="4" indent="0">
              <a:lnSpc>
                <a:spcPct val="150000"/>
              </a:lnSpc>
              <a:spcAft>
                <a:spcPts val="1200"/>
              </a:spcAft>
              <a:buNone/>
            </a:pPr>
            <a:r>
              <a:rPr lang="en-US" smtClean="0"/>
              <a:t>Fifth level</a:t>
            </a:r>
            <a:endParaRPr lang="en-US"/>
          </a:p>
        </p:txBody>
      </p:sp>
      <p:sp>
        <p:nvSpPr>
          <p:cNvPr id="5" name="Date Placeholder 4"/>
          <p:cNvSpPr>
            <a:spLocks noGrp="1"/>
          </p:cNvSpPr>
          <p:nvPr>
            <p:ph type="dt" sz="half" idx="10"/>
          </p:nvPr>
        </p:nvSpPr>
        <p:spPr/>
        <p:txBody>
          <a:bodyPr/>
          <a:lstStyle/>
          <a:p>
            <a:fld id="{8BEEBAAA-29B5-4AF5-BC5F-7E580C29002D}" type="datetimeFigureOut">
              <a:rPr lang="en-US" smtClean="0"/>
              <a:t>8/27/2020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60EDB8-5305-433F-BE41-D7A86D811DB3}" type="slidenum">
              <a:rPr lang="en-US" smtClean="0"/>
              <a:t>‹#›</a:t>
            </a:fld>
            <a:endParaRPr lang="en-US"/>
          </a:p>
        </p:txBody>
      </p:sp>
      <p:sp>
        <p:nvSpPr>
          <p:cNvPr id="9" name="Rectangle 8"/>
          <p:cNvSpPr/>
          <p:nvPr userDrawn="1"/>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3282238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p:nvPr/>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609600" y="0"/>
            <a:ext cx="10737851" cy="1228436"/>
          </a:xfrm>
        </p:spPr>
        <p:txBody>
          <a:bodyPr anchor="b">
            <a:normAutofit/>
          </a:bodyPr>
          <a:lstStyle>
            <a:lvl1pPr>
              <a:defRPr sz="3600">
                <a:solidFill>
                  <a:schemeClr val="bg1"/>
                </a:solidFill>
              </a:defRPr>
            </a:lvl1pPr>
          </a:lstStyle>
          <a:p>
            <a:r>
              <a:rPr lang="en-US" smtClean="0"/>
              <a:t>Click to edit Master title style</a:t>
            </a:r>
            <a:endParaRPr lang="en-US"/>
          </a:p>
        </p:txBody>
      </p:sp>
      <p:sp>
        <p:nvSpPr>
          <p:cNvPr id="3" name="Text Placeholder 2"/>
          <p:cNvSpPr>
            <a:spLocks noGrp="1"/>
          </p:cNvSpPr>
          <p:nvPr>
            <p:ph type="body" idx="1"/>
          </p:nvPr>
        </p:nvSpPr>
        <p:spPr>
          <a:xfrm>
            <a:off x="831851" y="1489075"/>
            <a:ext cx="5156200" cy="6413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1851" y="2193927"/>
            <a:ext cx="5156200" cy="3978275"/>
          </a:xfrm>
        </p:spPr>
        <p:txBody>
          <a:bodyPr vert="horz" lIns="91440" tIns="45720" rIns="91440" bIns="45720" rtlCol="0">
            <a:normAutofit/>
          </a:bodyPr>
          <a:lstStyle>
            <a:lvl1pPr>
              <a:defRPr lang="en-US" sz="1600" smtClean="0">
                <a:solidFill>
                  <a:schemeClr val="bg1">
                    <a:lumMod val="50000"/>
                  </a:schemeClr>
                </a:solidFill>
              </a:defRPr>
            </a:lvl1pPr>
            <a:lvl2pPr>
              <a:defRPr lang="en-US" sz="1400" smtClean="0">
                <a:solidFill>
                  <a:schemeClr val="bg1">
                    <a:lumMod val="50000"/>
                  </a:schemeClr>
                </a:solidFill>
              </a:defRPr>
            </a:lvl2pPr>
            <a:lvl3pPr>
              <a:defRPr lang="en-US" sz="1200" smtClean="0">
                <a:solidFill>
                  <a:schemeClr val="bg1">
                    <a:lumMod val="50000"/>
                  </a:schemeClr>
                </a:solidFill>
              </a:defRPr>
            </a:lvl3pPr>
            <a:lvl4pPr>
              <a:defRPr lang="en-US" sz="1100" smtClean="0">
                <a:solidFill>
                  <a:schemeClr val="bg1">
                    <a:lumMod val="50000"/>
                  </a:schemeClr>
                </a:solidFill>
              </a:defRPr>
            </a:lvl4pPr>
            <a:lvl5pPr>
              <a:defRPr lang="en-US" sz="1100">
                <a:solidFill>
                  <a:schemeClr val="bg1">
                    <a:lumMod val="50000"/>
                  </a:schemeClr>
                </a:solidFill>
              </a:defRPr>
            </a:lvl5pPr>
          </a:lstStyle>
          <a:p>
            <a:pPr marL="0" lvl="0" indent="0">
              <a:lnSpc>
                <a:spcPct val="150000"/>
              </a:lnSpc>
              <a:spcAft>
                <a:spcPts val="1200"/>
              </a:spcAft>
              <a:buNone/>
            </a:pPr>
            <a:r>
              <a:rPr lang="en-US" smtClean="0"/>
              <a:t>Click to edit Master text styles</a:t>
            </a:r>
          </a:p>
          <a:p>
            <a:pPr marL="0" lvl="1" indent="0">
              <a:lnSpc>
                <a:spcPct val="150000"/>
              </a:lnSpc>
              <a:spcAft>
                <a:spcPts val="1200"/>
              </a:spcAft>
              <a:buNone/>
            </a:pPr>
            <a:r>
              <a:rPr lang="en-US" smtClean="0"/>
              <a:t>Second level</a:t>
            </a:r>
          </a:p>
          <a:p>
            <a:pPr marL="0" lvl="2" indent="0">
              <a:lnSpc>
                <a:spcPct val="150000"/>
              </a:lnSpc>
              <a:spcAft>
                <a:spcPts val="1200"/>
              </a:spcAft>
              <a:buNone/>
            </a:pPr>
            <a:r>
              <a:rPr lang="en-US" smtClean="0"/>
              <a:t>Third level</a:t>
            </a:r>
          </a:p>
          <a:p>
            <a:pPr marL="0" lvl="3" indent="0">
              <a:lnSpc>
                <a:spcPct val="150000"/>
              </a:lnSpc>
              <a:spcAft>
                <a:spcPts val="1200"/>
              </a:spcAft>
              <a:buNone/>
            </a:pPr>
            <a:r>
              <a:rPr lang="en-US" smtClean="0"/>
              <a:t>Fourth level</a:t>
            </a:r>
          </a:p>
          <a:p>
            <a:pPr marL="0" lvl="4" indent="0">
              <a:lnSpc>
                <a:spcPct val="150000"/>
              </a:lnSpc>
              <a:spcAft>
                <a:spcPts val="1200"/>
              </a:spcAft>
              <a:buNone/>
            </a:pPr>
            <a:r>
              <a:rPr lang="en-US" smtClean="0"/>
              <a:t>Fifth level</a:t>
            </a:r>
            <a:endParaRPr lang="en-US" dirty="0"/>
          </a:p>
        </p:txBody>
      </p:sp>
      <p:sp>
        <p:nvSpPr>
          <p:cNvPr id="5" name="Text Placeholder 4"/>
          <p:cNvSpPr>
            <a:spLocks noGrp="1"/>
          </p:cNvSpPr>
          <p:nvPr>
            <p:ph type="body" sz="quarter" idx="3"/>
          </p:nvPr>
        </p:nvSpPr>
        <p:spPr>
          <a:xfrm>
            <a:off x="6189664" y="1489075"/>
            <a:ext cx="5157787" cy="6413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9664" y="2193927"/>
            <a:ext cx="5157787" cy="3978275"/>
          </a:xfrm>
        </p:spPr>
        <p:txBody>
          <a:bodyPr vert="horz" lIns="91440" tIns="45720" rIns="91440" bIns="45720" rtlCol="0">
            <a:normAutofit/>
          </a:bodyPr>
          <a:lstStyle>
            <a:lvl1pPr>
              <a:defRPr lang="en-US" sz="1600" smtClean="0">
                <a:solidFill>
                  <a:schemeClr val="bg1">
                    <a:lumMod val="50000"/>
                  </a:schemeClr>
                </a:solidFill>
              </a:defRPr>
            </a:lvl1pPr>
            <a:lvl2pPr>
              <a:defRPr lang="en-US" sz="1400" smtClean="0">
                <a:solidFill>
                  <a:schemeClr val="bg1">
                    <a:lumMod val="50000"/>
                  </a:schemeClr>
                </a:solidFill>
              </a:defRPr>
            </a:lvl2pPr>
            <a:lvl3pPr>
              <a:defRPr lang="en-US" sz="1200" smtClean="0">
                <a:solidFill>
                  <a:schemeClr val="bg1">
                    <a:lumMod val="50000"/>
                  </a:schemeClr>
                </a:solidFill>
              </a:defRPr>
            </a:lvl3pPr>
            <a:lvl4pPr>
              <a:defRPr lang="en-US" sz="1100" smtClean="0">
                <a:solidFill>
                  <a:schemeClr val="bg1">
                    <a:lumMod val="50000"/>
                  </a:schemeClr>
                </a:solidFill>
              </a:defRPr>
            </a:lvl4pPr>
            <a:lvl5pPr>
              <a:defRPr lang="en-US" sz="1100">
                <a:solidFill>
                  <a:schemeClr val="bg1">
                    <a:lumMod val="50000"/>
                  </a:schemeClr>
                </a:solidFill>
              </a:defRPr>
            </a:lvl5pPr>
          </a:lstStyle>
          <a:p>
            <a:pPr marL="0" lvl="0" indent="0">
              <a:lnSpc>
                <a:spcPct val="150000"/>
              </a:lnSpc>
              <a:spcAft>
                <a:spcPts val="1200"/>
              </a:spcAft>
              <a:buNone/>
            </a:pPr>
            <a:r>
              <a:rPr lang="en-US" smtClean="0"/>
              <a:t>Click to edit Master text styles</a:t>
            </a:r>
          </a:p>
          <a:p>
            <a:pPr marL="0" lvl="1" indent="0">
              <a:lnSpc>
                <a:spcPct val="150000"/>
              </a:lnSpc>
              <a:spcAft>
                <a:spcPts val="1200"/>
              </a:spcAft>
              <a:buNone/>
            </a:pPr>
            <a:r>
              <a:rPr lang="en-US" smtClean="0"/>
              <a:t>Second level</a:t>
            </a:r>
          </a:p>
          <a:p>
            <a:pPr marL="0" lvl="2" indent="0">
              <a:lnSpc>
                <a:spcPct val="150000"/>
              </a:lnSpc>
              <a:spcAft>
                <a:spcPts val="1200"/>
              </a:spcAft>
              <a:buNone/>
            </a:pPr>
            <a:r>
              <a:rPr lang="en-US" smtClean="0"/>
              <a:t>Third level</a:t>
            </a:r>
          </a:p>
          <a:p>
            <a:pPr marL="0" lvl="3" indent="0">
              <a:lnSpc>
                <a:spcPct val="150000"/>
              </a:lnSpc>
              <a:spcAft>
                <a:spcPts val="1200"/>
              </a:spcAft>
              <a:buNone/>
            </a:pPr>
            <a:r>
              <a:rPr lang="en-US" smtClean="0"/>
              <a:t>Fourth level</a:t>
            </a:r>
          </a:p>
          <a:p>
            <a:pPr marL="0" lvl="4" indent="0">
              <a:lnSpc>
                <a:spcPct val="150000"/>
              </a:lnSpc>
              <a:spcAft>
                <a:spcPts val="1200"/>
              </a:spcAft>
              <a:buNone/>
            </a:pPr>
            <a:r>
              <a:rPr lang="en-US" smtClean="0"/>
              <a:t>Fifth level</a:t>
            </a:r>
            <a:endParaRPr lang="en-US"/>
          </a:p>
        </p:txBody>
      </p:sp>
      <p:sp>
        <p:nvSpPr>
          <p:cNvPr id="7" name="Date Placeholder 6"/>
          <p:cNvSpPr>
            <a:spLocks noGrp="1"/>
          </p:cNvSpPr>
          <p:nvPr>
            <p:ph type="dt" sz="half" idx="10"/>
          </p:nvPr>
        </p:nvSpPr>
        <p:spPr/>
        <p:txBody>
          <a:bodyPr/>
          <a:lstStyle/>
          <a:p>
            <a:fld id="{8BEEBAAA-29B5-4AF5-BC5F-7E580C29002D}" type="datetimeFigureOut">
              <a:rPr lang="en-US" smtClean="0"/>
              <a:t>8/27/2020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860EDB8-5305-433F-BE41-D7A86D811DB3}" type="slidenum">
              <a:rPr lang="en-US" smtClean="0"/>
              <a:t>‹#›</a:t>
            </a:fld>
            <a:endParaRPr lang="en-US"/>
          </a:p>
        </p:txBody>
      </p:sp>
      <p:sp>
        <p:nvSpPr>
          <p:cNvPr id="11" name="Rectangle 10"/>
          <p:cNvSpPr/>
          <p:nvPr userDrawn="1"/>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6060298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Rectangle 5"/>
          <p:cNvSpPr/>
          <p:nvPr/>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609600" y="1"/>
            <a:ext cx="10744200" cy="1228436"/>
          </a:xfrm>
        </p:spPr>
        <p:txBody>
          <a:bodyPr anchor="b">
            <a:normAutofit/>
          </a:bodyPr>
          <a:lstStyle>
            <a:lvl1pPr>
              <a:defRPr sz="3600">
                <a:solidFill>
                  <a:schemeClr val="bg1"/>
                </a:solidFill>
              </a:defRPr>
            </a:lvl1p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BEEBAAA-29B5-4AF5-BC5F-7E580C29002D}" type="datetimeFigureOut">
              <a:rPr lang="en-US" smtClean="0"/>
              <a:t>8/27/2020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860EDB8-5305-433F-BE41-D7A86D811DB3}" type="slidenum">
              <a:rPr lang="en-US" smtClean="0"/>
              <a:t>‹#›</a:t>
            </a:fld>
            <a:endParaRPr lang="en-US"/>
          </a:p>
        </p:txBody>
      </p:sp>
      <p:sp>
        <p:nvSpPr>
          <p:cNvPr id="7" name="Rectangle 6"/>
          <p:cNvSpPr/>
          <p:nvPr userDrawn="1"/>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008144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EEBAAA-29B5-4AF5-BC5F-7E580C29002D}" type="datetimeFigureOut">
              <a:rPr lang="en-US" smtClean="0"/>
              <a:t>8/27/2020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860EDB8-5305-433F-BE41-D7A86D811DB3}" type="slidenum">
              <a:rPr lang="en-US" smtClean="0"/>
              <a:t>‹#›</a:t>
            </a:fld>
            <a:endParaRPr lang="en-US"/>
          </a:p>
        </p:txBody>
      </p:sp>
    </p:spTree>
    <p:extLst>
      <p:ext uri="{BB962C8B-B14F-4D97-AF65-F5344CB8AC3E}">
        <p14:creationId xmlns:p14="http://schemas.microsoft.com/office/powerpoint/2010/main" val="40374320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7"/>
            <a:ext cx="6172200" cy="4873625"/>
          </a:xfrm>
        </p:spPr>
        <p:txBody>
          <a:bodyPr vert="horz" lIns="91440" tIns="45720" rIns="91440" bIns="45720" rtlCol="0">
            <a:normAutofit/>
          </a:bodyPr>
          <a:lstStyle>
            <a:lvl1pPr>
              <a:defRPr lang="en-US" sz="1600" smtClean="0">
                <a:solidFill>
                  <a:schemeClr val="bg1">
                    <a:lumMod val="50000"/>
                  </a:schemeClr>
                </a:solidFill>
              </a:defRPr>
            </a:lvl1pPr>
            <a:lvl2pPr>
              <a:defRPr lang="en-US" sz="1400" smtClean="0">
                <a:solidFill>
                  <a:schemeClr val="bg1">
                    <a:lumMod val="50000"/>
                  </a:schemeClr>
                </a:solidFill>
              </a:defRPr>
            </a:lvl2pPr>
            <a:lvl3pPr>
              <a:defRPr lang="en-US" sz="1200" smtClean="0">
                <a:solidFill>
                  <a:schemeClr val="bg1">
                    <a:lumMod val="50000"/>
                  </a:schemeClr>
                </a:solidFill>
              </a:defRPr>
            </a:lvl3pPr>
            <a:lvl4pPr>
              <a:defRPr lang="en-US" sz="1100" smtClean="0">
                <a:solidFill>
                  <a:schemeClr val="bg1">
                    <a:lumMod val="50000"/>
                  </a:schemeClr>
                </a:solidFill>
              </a:defRPr>
            </a:lvl4pPr>
            <a:lvl5pPr>
              <a:defRPr lang="en-US" sz="1100">
                <a:solidFill>
                  <a:schemeClr val="bg1">
                    <a:lumMod val="50000"/>
                  </a:schemeClr>
                </a:solidFill>
              </a:defRPr>
            </a:lvl5pPr>
          </a:lstStyle>
          <a:p>
            <a:pPr marL="0" lvl="0" indent="0">
              <a:lnSpc>
                <a:spcPct val="150000"/>
              </a:lnSpc>
              <a:spcAft>
                <a:spcPts val="1200"/>
              </a:spcAft>
              <a:buNone/>
            </a:pPr>
            <a:r>
              <a:rPr lang="en-US" smtClean="0"/>
              <a:t>Click to edit Master text styles</a:t>
            </a:r>
          </a:p>
          <a:p>
            <a:pPr marL="0" lvl="1" indent="0">
              <a:lnSpc>
                <a:spcPct val="150000"/>
              </a:lnSpc>
              <a:spcAft>
                <a:spcPts val="1200"/>
              </a:spcAft>
              <a:buNone/>
            </a:pPr>
            <a:r>
              <a:rPr lang="en-US" smtClean="0"/>
              <a:t>Second level</a:t>
            </a:r>
          </a:p>
          <a:p>
            <a:pPr marL="0" lvl="2" indent="0">
              <a:lnSpc>
                <a:spcPct val="150000"/>
              </a:lnSpc>
              <a:spcAft>
                <a:spcPts val="1200"/>
              </a:spcAft>
              <a:buNone/>
            </a:pPr>
            <a:r>
              <a:rPr lang="en-US" smtClean="0"/>
              <a:t>Third level</a:t>
            </a:r>
          </a:p>
          <a:p>
            <a:pPr marL="0" lvl="3" indent="0">
              <a:lnSpc>
                <a:spcPct val="150000"/>
              </a:lnSpc>
              <a:spcAft>
                <a:spcPts val="1200"/>
              </a:spcAft>
              <a:buNone/>
            </a:pPr>
            <a:r>
              <a:rPr lang="en-US" smtClean="0"/>
              <a:t>Fourth level</a:t>
            </a:r>
          </a:p>
          <a:p>
            <a:pPr marL="0" lvl="4" indent="0">
              <a:lnSpc>
                <a:spcPct val="150000"/>
              </a:lnSpc>
              <a:spcAft>
                <a:spcPts val="1200"/>
              </a:spcAft>
              <a:buNone/>
            </a:pPr>
            <a:r>
              <a:rPr lang="en-US" smtClean="0"/>
              <a:t>Fifth level</a:t>
            </a:r>
            <a:endParaRPr lang="en-US"/>
          </a:p>
        </p:txBody>
      </p:sp>
      <p:sp>
        <p:nvSpPr>
          <p:cNvPr id="4" name="Text Placeholder 3"/>
          <p:cNvSpPr>
            <a:spLocks noGrp="1"/>
          </p:cNvSpPr>
          <p:nvPr>
            <p:ph type="body" sz="half" idx="2"/>
          </p:nvPr>
        </p:nvSpPr>
        <p:spPr>
          <a:xfrm>
            <a:off x="839788" y="2101850"/>
            <a:ext cx="3932237" cy="37592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BEEBAAA-29B5-4AF5-BC5F-7E580C29002D}" type="datetimeFigureOut">
              <a:rPr lang="en-US" smtClean="0"/>
              <a:t>8/27/2020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60EDB8-5305-433F-BE41-D7A86D811DB3}" type="slidenum">
              <a:rPr lang="en-US" smtClean="0"/>
              <a:t>‹#›</a:t>
            </a:fld>
            <a:endParaRPr lang="en-US"/>
          </a:p>
        </p:txBody>
      </p:sp>
    </p:spTree>
    <p:extLst>
      <p:ext uri="{BB962C8B-B14F-4D97-AF65-F5344CB8AC3E}">
        <p14:creationId xmlns:p14="http://schemas.microsoft.com/office/powerpoint/2010/main" val="17841938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7"/>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839788" y="2101850"/>
            <a:ext cx="3932237" cy="37592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BEEBAAA-29B5-4AF5-BC5F-7E580C29002D}" type="datetimeFigureOut">
              <a:rPr lang="en-US" smtClean="0"/>
              <a:t>8/27/2020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60EDB8-5305-433F-BE41-D7A86D811DB3}" type="slidenum">
              <a:rPr lang="en-US" smtClean="0"/>
              <a:t>‹#›</a:t>
            </a:fld>
            <a:endParaRPr lang="en-US"/>
          </a:p>
        </p:txBody>
      </p:sp>
    </p:spTree>
    <p:extLst>
      <p:ext uri="{BB962C8B-B14F-4D97-AF65-F5344CB8AC3E}">
        <p14:creationId xmlns:p14="http://schemas.microsoft.com/office/powerpoint/2010/main" val="31610953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Rectangle 6"/>
          <p:cNvSpPr/>
          <p:nvPr/>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609600" y="1"/>
            <a:ext cx="10744200" cy="1228436"/>
          </a:xfrm>
        </p:spPr>
        <p:txBody>
          <a:bodyPr anchor="b">
            <a:normAutofit/>
          </a:bodyPr>
          <a:lstStyle>
            <a:lvl1pPr>
              <a:defRPr sz="3600">
                <a:solidFill>
                  <a:schemeClr val="bg1"/>
                </a:solidFill>
              </a:defRPr>
            </a:lvl1p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BEEBAAA-29B5-4AF5-BC5F-7E580C29002D}" type="datetimeFigureOut">
              <a:rPr lang="en-US" smtClean="0"/>
              <a:t>8/27/2020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60EDB8-5305-433F-BE41-D7A86D811DB3}" type="slidenum">
              <a:rPr lang="en-US" smtClean="0"/>
              <a:t>‹#›</a:t>
            </a:fld>
            <a:endParaRPr lang="en-US"/>
          </a:p>
        </p:txBody>
      </p:sp>
      <p:sp>
        <p:nvSpPr>
          <p:cNvPr id="8" name="Rectangle 7"/>
          <p:cNvSpPr/>
          <p:nvPr userDrawn="1"/>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5969213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10095346" y="0"/>
            <a:ext cx="2096655" cy="6858000"/>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Vertical Title 1"/>
          <p:cNvSpPr>
            <a:spLocks noGrp="1"/>
          </p:cNvSpPr>
          <p:nvPr>
            <p:ph type="title" orient="vert"/>
          </p:nvPr>
        </p:nvSpPr>
        <p:spPr>
          <a:xfrm>
            <a:off x="10215419" y="365125"/>
            <a:ext cx="1819564" cy="5811838"/>
          </a:xfrm>
        </p:spPr>
        <p:txBody>
          <a:bodyPr vert="eaVert" anchor="b">
            <a:normAutofit/>
          </a:bodyPr>
          <a:lstStyle>
            <a:lvl1pPr>
              <a:defRPr sz="3600">
                <a:solidFill>
                  <a:schemeClr val="bg1"/>
                </a:solidFil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BEEBAAA-29B5-4AF5-BC5F-7E580C29002D}" type="datetimeFigureOut">
              <a:rPr lang="en-US" smtClean="0"/>
              <a:t>8/27/2020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60EDB8-5305-433F-BE41-D7A86D811DB3}" type="slidenum">
              <a:rPr lang="en-US" smtClean="0"/>
              <a:t>‹#›</a:t>
            </a:fld>
            <a:endParaRPr lang="en-US"/>
          </a:p>
        </p:txBody>
      </p:sp>
      <p:sp>
        <p:nvSpPr>
          <p:cNvPr id="8" name="Rectangle 7"/>
          <p:cNvSpPr/>
          <p:nvPr userDrawn="1"/>
        </p:nvSpPr>
        <p:spPr>
          <a:xfrm>
            <a:off x="10095346" y="0"/>
            <a:ext cx="2096655" cy="6858000"/>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3022666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EXT on white">
    <p:spTree>
      <p:nvGrpSpPr>
        <p:cNvPr id="1" name=""/>
        <p:cNvGrpSpPr/>
        <p:nvPr/>
      </p:nvGrpSpPr>
      <p:grpSpPr>
        <a:xfrm>
          <a:off x="0" y="0"/>
          <a:ext cx="0" cy="0"/>
          <a:chOff x="0" y="0"/>
          <a:chExt cx="0" cy="0"/>
        </a:xfrm>
      </p:grpSpPr>
      <p:sp>
        <p:nvSpPr>
          <p:cNvPr id="5" name="Text Placeholder 11"/>
          <p:cNvSpPr>
            <a:spLocks noGrp="1"/>
          </p:cNvSpPr>
          <p:nvPr>
            <p:ph type="body" sz="quarter" idx="11"/>
          </p:nvPr>
        </p:nvSpPr>
        <p:spPr>
          <a:xfrm>
            <a:off x="1828800" y="3722688"/>
            <a:ext cx="9213851" cy="2373312"/>
          </a:xfrm>
          <a:prstGeom prst="rect">
            <a:avLst/>
          </a:prstGeom>
        </p:spPr>
        <p:txBody>
          <a:bodyPr vert="horz"/>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Text Placeholder 9"/>
          <p:cNvSpPr>
            <a:spLocks noGrp="1"/>
          </p:cNvSpPr>
          <p:nvPr>
            <p:ph type="body" sz="quarter" idx="12"/>
          </p:nvPr>
        </p:nvSpPr>
        <p:spPr>
          <a:xfrm>
            <a:off x="1828801" y="1828800"/>
            <a:ext cx="9031889" cy="1439408"/>
          </a:xfrm>
          <a:prstGeom prst="rect">
            <a:avLst/>
          </a:prstGeom>
        </p:spPr>
        <p:txBody>
          <a:bodyPr vert="horz"/>
          <a:lstStyle>
            <a:lvl1pPr marL="0" indent="0">
              <a:buNone/>
              <a:defRPr sz="4000"/>
            </a:lvl1pPr>
            <a:lvl2pPr>
              <a:defRPr sz="4000"/>
            </a:lvl2pPr>
            <a:lvl3pPr>
              <a:defRPr sz="4000"/>
            </a:lvl3pPr>
            <a:lvl4pPr>
              <a:defRPr sz="4000"/>
            </a:lvl4pPr>
            <a:lvl5pPr>
              <a:defRPr sz="4000"/>
            </a:lvl5pPr>
          </a:lstStyle>
          <a:p>
            <a:pPr lvl="0"/>
            <a:r>
              <a:rPr lang="en-US" dirty="0" smtClean="0"/>
              <a:t>Click to edit Master text styles</a:t>
            </a:r>
          </a:p>
        </p:txBody>
      </p:sp>
    </p:spTree>
    <p:extLst>
      <p:ext uri="{BB962C8B-B14F-4D97-AF65-F5344CB8AC3E}">
        <p14:creationId xmlns:p14="http://schemas.microsoft.com/office/powerpoint/2010/main" val="13648417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2"/>
            <a:ext cx="3276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BEEBAAA-29B5-4AF5-BC5F-7E580C29002D}" type="datetimeFigureOut">
              <a:rPr lang="en-US" smtClean="0"/>
              <a:t>8/27/2020</a:t>
            </a:fld>
            <a:endParaRPr lang="en-US"/>
          </a:p>
        </p:txBody>
      </p:sp>
      <p:sp>
        <p:nvSpPr>
          <p:cNvPr id="5" name="Footer Placeholder 4"/>
          <p:cNvSpPr>
            <a:spLocks noGrp="1"/>
          </p:cNvSpPr>
          <p:nvPr>
            <p:ph type="ftr" sz="quarter" idx="3"/>
          </p:nvPr>
        </p:nvSpPr>
        <p:spPr>
          <a:xfrm>
            <a:off x="4648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077200" y="6356352"/>
            <a:ext cx="3276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60EDB8-5305-433F-BE41-D7A86D811DB3}" type="slidenum">
              <a:rPr lang="en-US" smtClean="0"/>
              <a:t>‹#›</a:t>
            </a:fld>
            <a:endParaRPr lang="en-US"/>
          </a:p>
        </p:txBody>
      </p:sp>
    </p:spTree>
    <p:extLst>
      <p:ext uri="{BB962C8B-B14F-4D97-AF65-F5344CB8AC3E}">
        <p14:creationId xmlns:p14="http://schemas.microsoft.com/office/powerpoint/2010/main" val="94675494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ct val="30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ct val="3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ct val="3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7.jpg"/></Relationships>
</file>

<file path=ppt/slides/_rels/slide2.xml.rels><?xml version="1.0" encoding="UTF-8" standalone="yes"?>
<Relationships xmlns="http://schemas.openxmlformats.org/package/2006/relationships"><Relationship Id="rId3" Type="http://schemas.openxmlformats.org/officeDocument/2006/relationships/hyperlink" Target="https://hu.wikipedia.org/wiki/Val%C3%B3s%C3%A1g" TargetMode="External"/><Relationship Id="rId2" Type="http://schemas.openxmlformats.org/officeDocument/2006/relationships/hyperlink" Target="https://hu.wikipedia.org/wiki/Angol_nyelv" TargetMode="Externa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hyperlink" Target="https://hu.wikipedia.org/wiki/Virtu%C3%A1lis_val%C3%B3s%C3%A1g"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png"/></Relationships>
</file>

<file path=ppt/slides/_rels/slide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27.jpeg"/></Relationships>
</file>

<file path=ppt/slides/_rels/slide1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29.jpeg"/></Relationships>
</file>

<file path=ppt/slides/_rels/slide2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06742" y="2617483"/>
            <a:ext cx="10515600" cy="1106854"/>
          </a:xfrm>
        </p:spPr>
        <p:txBody>
          <a:bodyPr/>
          <a:lstStyle/>
          <a:p>
            <a:r>
              <a:rPr lang="en-US" dirty="0" err="1" smtClean="0"/>
              <a:t>Szoftverte</a:t>
            </a:r>
            <a:r>
              <a:rPr lang="hu-HU" dirty="0" err="1" smtClean="0"/>
              <a:t>vezés</a:t>
            </a:r>
            <a:endParaRPr lang="en-US" dirty="0"/>
          </a:p>
        </p:txBody>
      </p:sp>
      <p:sp>
        <p:nvSpPr>
          <p:cNvPr id="3" name="Subtitle 2"/>
          <p:cNvSpPr>
            <a:spLocks noGrp="1"/>
          </p:cNvSpPr>
          <p:nvPr>
            <p:ph type="subTitle" idx="1"/>
          </p:nvPr>
        </p:nvSpPr>
        <p:spPr>
          <a:xfrm>
            <a:off x="1739723" y="5928417"/>
            <a:ext cx="9336108" cy="929583"/>
          </a:xfrm>
        </p:spPr>
        <p:txBody>
          <a:bodyPr>
            <a:normAutofit fontScale="62500" lnSpcReduction="20000"/>
          </a:bodyPr>
          <a:lstStyle/>
          <a:p>
            <a:pPr algn="ctr"/>
            <a:r>
              <a:rPr lang="en-US" sz="2200" dirty="0"/>
              <a:t>VISOKA TEHNIČKA ŠKOLA STRUKOVNIH STUDIJA U SUBOTICI | SZABADKAI MŰSZAKI SZAKFŐISKOLA | SUBOTICA TECH</a:t>
            </a:r>
          </a:p>
          <a:p>
            <a:pPr algn="ctr"/>
            <a:r>
              <a:rPr lang="en-US" sz="1500" dirty="0"/>
              <a:t>24000 SUBOTICA, MARKA OREŠKOVIĆA 16</a:t>
            </a:r>
          </a:p>
          <a:p>
            <a:pPr algn="ctr"/>
            <a:r>
              <a:rPr lang="en-US" sz="1300" dirty="0"/>
              <a:t>http://www.vts.su.ac.rs/</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95536" y="4886689"/>
            <a:ext cx="817930" cy="845876"/>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28325" y="4886689"/>
            <a:ext cx="1370790" cy="1007838"/>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7622" y="4886689"/>
            <a:ext cx="823055" cy="904674"/>
          </a:xfrm>
          <a:prstGeom prst="rect">
            <a:avLst/>
          </a:prstGeom>
        </p:spPr>
      </p:pic>
      <p:pic>
        <p:nvPicPr>
          <p:cNvPr id="9" name="Picture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913974" y="5023742"/>
            <a:ext cx="1206233" cy="904675"/>
          </a:xfrm>
          <a:prstGeom prst="rect">
            <a:avLst/>
          </a:prstGeom>
        </p:spPr>
      </p:pic>
      <p:pic>
        <p:nvPicPr>
          <p:cNvPr id="11" name="Picture 1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736849" y="5079905"/>
            <a:ext cx="1424056" cy="621406"/>
          </a:xfrm>
          <a:prstGeom prst="rect">
            <a:avLst/>
          </a:prstGeom>
        </p:spPr>
      </p:pic>
      <p:pic>
        <p:nvPicPr>
          <p:cNvPr id="14" name="Picture 1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335066" y="4905024"/>
            <a:ext cx="2189888" cy="1142111"/>
          </a:xfrm>
          <a:prstGeom prst="rect">
            <a:avLst/>
          </a:prstGeom>
        </p:spPr>
      </p:pic>
      <p:pic>
        <p:nvPicPr>
          <p:cNvPr id="15" name="Picture 14"/>
          <p:cNvPicPr>
            <a:picLocks noChangeAspect="1"/>
          </p:cNvPicPr>
          <p:nvPr/>
        </p:nvPicPr>
        <p:blipFill rotWithShape="1">
          <a:blip r:embed="rId9" cstate="print">
            <a:extLst>
              <a:ext uri="{28A0092B-C50C-407E-A947-70E740481C1C}">
                <a14:useLocalDpi xmlns:a14="http://schemas.microsoft.com/office/drawing/2010/main" val="0"/>
              </a:ext>
            </a:extLst>
          </a:blip>
          <a:srcRect b="2813"/>
          <a:stretch/>
        </p:blipFill>
        <p:spPr>
          <a:xfrm>
            <a:off x="9372800" y="4951815"/>
            <a:ext cx="1849542" cy="1011103"/>
          </a:xfrm>
          <a:prstGeom prst="rect">
            <a:avLst/>
          </a:prstGeom>
        </p:spPr>
      </p:pic>
      <p:sp>
        <p:nvSpPr>
          <p:cNvPr id="16" name="Subtitle 2"/>
          <p:cNvSpPr txBox="1">
            <a:spLocks/>
          </p:cNvSpPr>
          <p:nvPr/>
        </p:nvSpPr>
        <p:spPr>
          <a:xfrm>
            <a:off x="2923549" y="3673098"/>
            <a:ext cx="7772400" cy="1199704"/>
          </a:xfrm>
          <a:prstGeom prst="rect">
            <a:avLst/>
          </a:prstGeom>
        </p:spPr>
        <p:txBody>
          <a:bodyPr vert="horz" lIns="91440" tIns="45720" rIns="91440" bIns="45720" rtlCol="0">
            <a:normAutofit fontScale="92500" lnSpcReduction="20000"/>
          </a:bodyPr>
          <a:lstStyle>
            <a:lvl1pPr marL="0" indent="0" algn="l" defTabSz="914400" rtl="0" eaLnBrk="1" latinLnBrk="0" hangingPunct="1">
              <a:lnSpc>
                <a:spcPct val="150000"/>
              </a:lnSpc>
              <a:spcBef>
                <a:spcPts val="600"/>
              </a:spcBef>
              <a:buFont typeface="Arial" panose="020B0604020202020204" pitchFamily="34" charset="0"/>
              <a:buNone/>
              <a:defRPr sz="2800" kern="1200">
                <a:solidFill>
                  <a:srgbClr val="D24726"/>
                </a:solidFill>
                <a:latin typeface="+mj-lt"/>
                <a:ea typeface="+mn-ea"/>
                <a:cs typeface="+mn-cs"/>
              </a:defRPr>
            </a:lvl1pPr>
            <a:lvl2pPr marL="457200" indent="0" algn="ctr" defTabSz="914400" rtl="0" eaLnBrk="1" latinLnBrk="0" hangingPunct="1">
              <a:lnSpc>
                <a:spcPct val="90000"/>
              </a:lnSpc>
              <a:spcBef>
                <a:spcPct val="300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ct val="300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ct val="300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ct val="300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ct val="300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ct val="300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ct val="300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ct val="30000"/>
              </a:spcBef>
              <a:buFont typeface="Arial" panose="020B0604020202020204" pitchFamily="34" charset="0"/>
              <a:buNone/>
              <a:defRPr sz="1600" kern="1200">
                <a:solidFill>
                  <a:schemeClr val="tx1"/>
                </a:solidFill>
                <a:latin typeface="+mn-lt"/>
                <a:ea typeface="+mn-ea"/>
                <a:cs typeface="+mn-cs"/>
              </a:defRPr>
            </a:lvl9pPr>
          </a:lstStyle>
          <a:p>
            <a:r>
              <a:rPr lang="en-US" dirty="0" smtClean="0">
                <a:solidFill>
                  <a:schemeClr val="bg1"/>
                </a:solidFill>
              </a:rPr>
              <a:t>Dr. </a:t>
            </a:r>
            <a:r>
              <a:rPr lang="sr-Latn-RS" dirty="0" smtClean="0">
                <a:solidFill>
                  <a:schemeClr val="bg1"/>
                </a:solidFill>
              </a:rPr>
              <a:t>Simon </a:t>
            </a:r>
            <a:r>
              <a:rPr lang="sr-Latn-RS" dirty="0" err="1" smtClean="0">
                <a:solidFill>
                  <a:schemeClr val="bg1"/>
                </a:solidFill>
              </a:rPr>
              <a:t>János</a:t>
            </a:r>
            <a:endParaRPr lang="sr-Latn-RS" dirty="0" smtClean="0">
              <a:solidFill>
                <a:schemeClr val="bg1"/>
              </a:solidFill>
            </a:endParaRPr>
          </a:p>
          <a:p>
            <a:r>
              <a:rPr lang="en-US" sz="1200" b="1" dirty="0" err="1" smtClean="0">
                <a:solidFill>
                  <a:schemeClr val="bg1"/>
                </a:solidFill>
              </a:rPr>
              <a:t>simon</a:t>
            </a:r>
            <a:r>
              <a:rPr lang="en-US" sz="1200" b="1" dirty="0" smtClean="0">
                <a:solidFill>
                  <a:schemeClr val="bg1"/>
                </a:solidFill>
              </a:rPr>
              <a:t>@</a:t>
            </a:r>
            <a:r>
              <a:rPr lang="hu-HU" sz="1200" b="1" dirty="0" err="1" smtClean="0">
                <a:solidFill>
                  <a:schemeClr val="bg1"/>
                </a:solidFill>
              </a:rPr>
              <a:t>vts.su.ac.rs</a:t>
            </a:r>
            <a:endParaRPr lang="en-US" sz="1200" b="1" dirty="0" smtClean="0">
              <a:solidFill>
                <a:schemeClr val="bg1"/>
              </a:solidFill>
            </a:endParaRPr>
          </a:p>
          <a:p>
            <a:r>
              <a:rPr lang="en-US" sz="1200" b="1" dirty="0">
                <a:solidFill>
                  <a:schemeClr val="bg1"/>
                </a:solidFill>
              </a:rPr>
              <a:t>SZABADKAI MŰSZAKI SZAKFŐISKOLA </a:t>
            </a:r>
            <a:endParaRPr lang="en-US" sz="1200" dirty="0"/>
          </a:p>
        </p:txBody>
      </p:sp>
      <p:sp>
        <p:nvSpPr>
          <p:cNvPr id="12" name="Title 1"/>
          <p:cNvSpPr txBox="1">
            <a:spLocks/>
          </p:cNvSpPr>
          <p:nvPr/>
        </p:nvSpPr>
        <p:spPr>
          <a:xfrm>
            <a:off x="964320" y="264081"/>
            <a:ext cx="10515600" cy="1014504"/>
          </a:xfrm>
          <a:prstGeom prst="rect">
            <a:avLst/>
          </a:prstGeom>
        </p:spPr>
        <p:txBody>
          <a:bodyPr vert="horz" lIns="91440" tIns="45720" rIns="91440" bIns="45720" rtlCol="0" anchor="b">
            <a:normAutofit fontScale="85000" lnSpcReduction="10000"/>
          </a:bodyPr>
          <a:lstStyle>
            <a:lvl1pPr algn="l" defTabSz="914400" rtl="0" eaLnBrk="1" latinLnBrk="0" hangingPunct="1">
              <a:spcBef>
                <a:spcPct val="0"/>
              </a:spcBef>
              <a:buNone/>
              <a:defRPr sz="5400" kern="1200">
                <a:solidFill>
                  <a:schemeClr val="bg1"/>
                </a:solidFill>
                <a:latin typeface="+mj-lt"/>
                <a:ea typeface="+mj-ea"/>
                <a:cs typeface="+mj-cs"/>
              </a:defRPr>
            </a:lvl1pPr>
          </a:lstStyle>
          <a:p>
            <a:r>
              <a:rPr lang="hu-HU" dirty="0" smtClean="0"/>
              <a:t>Kiterjesztett valóság (</a:t>
            </a:r>
            <a:r>
              <a:rPr lang="hu-HU" dirty="0" err="1" smtClean="0"/>
              <a:t>Augmented</a:t>
            </a:r>
            <a:r>
              <a:rPr lang="hu-HU" dirty="0" smtClean="0"/>
              <a:t> </a:t>
            </a:r>
            <a:r>
              <a:rPr lang="hu-HU" dirty="0" err="1" smtClean="0"/>
              <a:t>reality</a:t>
            </a:r>
            <a:r>
              <a:rPr lang="hu-HU" dirty="0" smtClean="0"/>
              <a:t>)</a:t>
            </a:r>
            <a:endParaRPr lang="hu-HU" dirty="0"/>
          </a:p>
        </p:txBody>
      </p:sp>
    </p:spTree>
    <p:extLst>
      <p:ext uri="{BB962C8B-B14F-4D97-AF65-F5344CB8AC3E}">
        <p14:creationId xmlns:p14="http://schemas.microsoft.com/office/powerpoint/2010/main" val="247180773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dirty="0"/>
              <a:t>Kiterjesztett valóság (</a:t>
            </a:r>
            <a:r>
              <a:rPr lang="hu-HU" dirty="0" err="1"/>
              <a:t>Augmented</a:t>
            </a:r>
            <a:r>
              <a:rPr lang="hu-HU" dirty="0"/>
              <a:t> </a:t>
            </a:r>
            <a:r>
              <a:rPr lang="hu-HU" dirty="0" err="1"/>
              <a:t>reality</a:t>
            </a:r>
            <a:r>
              <a:rPr lang="hu-HU" dirty="0" smtClean="0"/>
              <a:t>)</a:t>
            </a:r>
            <a:endParaRPr lang="hu-HU" dirty="0"/>
          </a:p>
        </p:txBody>
      </p:sp>
      <p:sp>
        <p:nvSpPr>
          <p:cNvPr id="3" name="Content Placeholder 2"/>
          <p:cNvSpPr>
            <a:spLocks noGrp="1"/>
          </p:cNvSpPr>
          <p:nvPr>
            <p:ph idx="1"/>
          </p:nvPr>
        </p:nvSpPr>
        <p:spPr>
          <a:xfrm>
            <a:off x="167425" y="1825624"/>
            <a:ext cx="11642501" cy="4447761"/>
          </a:xfrm>
        </p:spPr>
        <p:txBody>
          <a:bodyPr>
            <a:noAutofit/>
          </a:bodyPr>
          <a:lstStyle/>
          <a:p>
            <a:pPr marL="342900" indent="-342900" algn="just">
              <a:buFont typeface="Arial" panose="020B0604020202020204" pitchFamily="34" charset="0"/>
              <a:buChar char="•"/>
            </a:pPr>
            <a:r>
              <a:rPr lang="hu-HU" sz="2000" dirty="0" smtClean="0"/>
              <a:t>A </a:t>
            </a:r>
            <a:r>
              <a:rPr lang="hu-HU" sz="2000" b="1" dirty="0" smtClean="0"/>
              <a:t>kiterjesztett valóság</a:t>
            </a:r>
            <a:r>
              <a:rPr lang="hu-HU" sz="2000" dirty="0" smtClean="0"/>
              <a:t> vagy </a:t>
            </a:r>
            <a:r>
              <a:rPr lang="hu-HU" sz="2000" dirty="0" err="1" smtClean="0"/>
              <a:t>augmentált</a:t>
            </a:r>
            <a:r>
              <a:rPr lang="hu-HU" sz="2000" dirty="0" smtClean="0"/>
              <a:t> valóság (</a:t>
            </a:r>
            <a:r>
              <a:rPr lang="hu-HU" sz="2000" dirty="0" smtClean="0">
                <a:hlinkClick r:id="rId2" tooltip="Angol nyelv"/>
              </a:rPr>
              <a:t>angolul</a:t>
            </a:r>
            <a:r>
              <a:rPr lang="hu-HU" sz="2000" dirty="0" smtClean="0"/>
              <a:t> </a:t>
            </a:r>
            <a:r>
              <a:rPr lang="hu-HU" sz="2000" i="1" dirty="0" err="1" smtClean="0"/>
              <a:t>augmented</a:t>
            </a:r>
            <a:r>
              <a:rPr lang="hu-HU" sz="2000" i="1" dirty="0" smtClean="0"/>
              <a:t> </a:t>
            </a:r>
            <a:r>
              <a:rPr lang="hu-HU" sz="2000" i="1" dirty="0" err="1" smtClean="0"/>
              <a:t>reality</a:t>
            </a:r>
            <a:r>
              <a:rPr lang="hu-HU" sz="2000" i="1" dirty="0" smtClean="0"/>
              <a:t>, AR)</a:t>
            </a:r>
            <a:r>
              <a:rPr lang="hu-HU" sz="2000" dirty="0" smtClean="0"/>
              <a:t> a </a:t>
            </a:r>
            <a:r>
              <a:rPr lang="hu-HU" sz="2000" dirty="0" smtClean="0">
                <a:hlinkClick r:id="rId3" tooltip="Valóság"/>
              </a:rPr>
              <a:t>valóság</a:t>
            </a:r>
            <a:r>
              <a:rPr lang="hu-HU" sz="2000" dirty="0" smtClean="0"/>
              <a:t> egyfajta </a:t>
            </a:r>
            <a:r>
              <a:rPr lang="hu-HU" sz="2000" dirty="0" smtClean="0">
                <a:hlinkClick r:id="rId4" tooltip="Virtuális valóság"/>
              </a:rPr>
              <a:t>virtuális</a:t>
            </a:r>
            <a:r>
              <a:rPr lang="hu-HU" sz="2000" dirty="0" smtClean="0"/>
              <a:t> (látszólagos) kibővítése, amikor például egy mobiltelefon kamerájával szétnézve vagy egy erre a célra létrehozott szemüveget használva a valós környezetbe virtuális elemeket vetítünk. </a:t>
            </a:r>
          </a:p>
          <a:p>
            <a:pPr marL="342900" indent="-342900" algn="just">
              <a:buFont typeface="Arial" panose="020B0604020202020204" pitchFamily="34" charset="0"/>
              <a:buChar char="•"/>
            </a:pPr>
            <a:r>
              <a:rPr lang="hu-HU" sz="2000" dirty="0" err="1"/>
              <a:t>Augmented</a:t>
            </a:r>
            <a:r>
              <a:rPr lang="hu-HU" sz="2000" dirty="0"/>
              <a:t> </a:t>
            </a:r>
            <a:r>
              <a:rPr lang="hu-HU" sz="2000" dirty="0" err="1"/>
              <a:t>Reality</a:t>
            </a:r>
            <a:r>
              <a:rPr lang="hu-HU" sz="2000" dirty="0"/>
              <a:t> (AR) – azaz Kiterjesztett Valóság. A számítástechnikai kutatás azon területe, amely a valós világ és a számítógép által generált Virtuális Valóságot (VR) kombinálja. A számítógép által generált tárgyakat, összefésüli a valós térrel, valós időben.</a:t>
            </a:r>
            <a:endParaRPr lang="hu-HU" sz="2000" dirty="0"/>
          </a:p>
        </p:txBody>
      </p:sp>
      <p:pic>
        <p:nvPicPr>
          <p:cNvPr id="4" name="Picture 3"/>
          <p:cNvPicPr>
            <a:picLocks noChangeAspect="1"/>
          </p:cNvPicPr>
          <p:nvPr/>
        </p:nvPicPr>
        <p:blipFill>
          <a:blip r:embed="rId5"/>
          <a:stretch>
            <a:fillRect/>
          </a:stretch>
        </p:blipFill>
        <p:spPr>
          <a:xfrm>
            <a:off x="8785913" y="4945488"/>
            <a:ext cx="3255833" cy="1783724"/>
          </a:xfrm>
          <a:prstGeom prst="rect">
            <a:avLst/>
          </a:prstGeom>
        </p:spPr>
      </p:pic>
    </p:spTree>
    <p:extLst>
      <p:ext uri="{BB962C8B-B14F-4D97-AF65-F5344CB8AC3E}">
        <p14:creationId xmlns:p14="http://schemas.microsoft.com/office/powerpoint/2010/main" val="136970438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a:t>
            </a:r>
            <a:r>
              <a:rPr lang="en-US" dirty="0" err="1"/>
              <a:t>valóságra</a:t>
            </a:r>
            <a:r>
              <a:rPr lang="en-US" dirty="0"/>
              <a:t> </a:t>
            </a:r>
            <a:r>
              <a:rPr lang="en-US" dirty="0" err="1"/>
              <a:t>rétegelt</a:t>
            </a:r>
            <a:r>
              <a:rPr lang="en-US" dirty="0"/>
              <a:t> </a:t>
            </a:r>
            <a:r>
              <a:rPr lang="en-US" dirty="0" err="1"/>
              <a:t>tartalom</a:t>
            </a:r>
            <a:endParaRPr lang="en-US" dirty="0"/>
          </a:p>
        </p:txBody>
      </p:sp>
      <p:sp>
        <p:nvSpPr>
          <p:cNvPr id="3" name="Content Placeholder 2"/>
          <p:cNvSpPr>
            <a:spLocks noGrp="1"/>
          </p:cNvSpPr>
          <p:nvPr>
            <p:ph idx="1"/>
          </p:nvPr>
        </p:nvSpPr>
        <p:spPr>
          <a:xfrm>
            <a:off x="604434" y="1400620"/>
            <a:ext cx="10971727" cy="4447761"/>
          </a:xfrm>
        </p:spPr>
        <p:txBody>
          <a:bodyPr>
            <a:noAutofit/>
          </a:bodyPr>
          <a:lstStyle/>
          <a:p>
            <a:pPr marL="285750" indent="-285750">
              <a:lnSpc>
                <a:spcPct val="100000"/>
              </a:lnSpc>
              <a:buFont typeface="Arial" panose="020B0604020202020204" pitchFamily="34" charset="0"/>
              <a:buChar char="•"/>
            </a:pPr>
            <a:r>
              <a:rPr lang="hu-HU" sz="1900" dirty="0"/>
              <a:t>Az </a:t>
            </a:r>
            <a:r>
              <a:rPr lang="hu-HU" sz="1900" dirty="0" err="1"/>
              <a:t>augmentált</a:t>
            </a:r>
            <a:r>
              <a:rPr lang="hu-HU" sz="1900" dirty="0"/>
              <a:t> valóság tipikus példáival a befogadó eddig általában a fogyasztás kultúrájának keretein belül alkotott mozifilmekben találkozott. A Terminátor 2 című film egyik látványos újdonsága az volt, hogy az </a:t>
            </a:r>
            <a:r>
              <a:rPr lang="hu-HU" sz="1900" dirty="0" err="1"/>
              <a:t>android</a:t>
            </a:r>
            <a:r>
              <a:rPr lang="hu-HU" sz="1900" dirty="0"/>
              <a:t> robotszemén keresztül láthatta a néző a film világát. A vörös képernyőn folyamatosan váltakozó számok, a környezet elemzéséből nyert információ szerepeltek. Virtuális és valós tér rajzolódott ki a befogadó előtt egy időben. Az említett filmben kifinomult módon jelenik meg, ahogy a T1000-es azonosítja egy adatbázis segítségével azt őt körülvevő tárgyakat és jelenségeket. Egy olyan kifinomult </a:t>
            </a:r>
            <a:r>
              <a:rPr lang="hu-HU" sz="1900" dirty="0" err="1"/>
              <a:t>audio-</a:t>
            </a:r>
            <a:r>
              <a:rPr lang="hu-HU" sz="1900" dirty="0"/>
              <a:t> és </a:t>
            </a:r>
            <a:r>
              <a:rPr lang="hu-HU" sz="1900" dirty="0" err="1"/>
              <a:t>videoszenzorokkal</a:t>
            </a:r>
            <a:r>
              <a:rPr lang="hu-HU" sz="1900" dirty="0"/>
              <a:t> felszerelt gépet ismerhetünk meg, melynek nincsenek korábbi tapasztalatai, logikáját pedig sem érzelmek, sem élmények nem </a:t>
            </a:r>
            <a:r>
              <a:rPr lang="hu-HU" sz="1900" dirty="0" smtClean="0"/>
              <a:t>befolyásolják. </a:t>
            </a:r>
          </a:p>
          <a:p>
            <a:pPr marL="285750" indent="-285750">
              <a:lnSpc>
                <a:spcPct val="100000"/>
              </a:lnSpc>
              <a:buFont typeface="Arial" panose="020B0604020202020204" pitchFamily="34" charset="0"/>
              <a:buChar char="•"/>
            </a:pPr>
            <a:r>
              <a:rPr lang="hu-HU" sz="1900" dirty="0"/>
              <a:t>Sokakban ez a recepció </a:t>
            </a:r>
            <a:r>
              <a:rPr lang="hu-HU" sz="1900" dirty="0" err="1"/>
              <a:t>posztapokaliptikus</a:t>
            </a:r>
            <a:r>
              <a:rPr lang="hu-HU" sz="1900" dirty="0"/>
              <a:t> félelmet váltott ki. Az indusztriális társadalom felismerte a technológia fogyasztási cikkekhez kapcsolódó kiegészítő értékét, így például személyautókba szerelnek olyan rendszereket, melyek a kijelzőre vetítik a jármű aktuális sebességét, a rossz látásai viszonyok között is </a:t>
            </a:r>
            <a:r>
              <a:rPr lang="hu-HU" sz="1900" dirty="0" err="1"/>
              <a:t>hőkamerával</a:t>
            </a:r>
            <a:r>
              <a:rPr lang="hu-HU" sz="1900" dirty="0"/>
              <a:t> érzékelt gyalogosokra figyelmeztető piktogramot </a:t>
            </a:r>
            <a:r>
              <a:rPr lang="hu-HU" sz="1900" dirty="0" smtClean="0"/>
              <a:t>stb.</a:t>
            </a:r>
            <a:r>
              <a:rPr lang="hu-HU" sz="1900" dirty="0"/>
              <a:t>						</a:t>
            </a:r>
          </a:p>
          <a:p>
            <a:endParaRPr lang="en-US" dirty="0"/>
          </a:p>
          <a:p>
            <a:endParaRPr lang="en-US" dirty="0" smtClean="0"/>
          </a:p>
          <a:p>
            <a:endParaRPr lang="en-US" dirty="0"/>
          </a:p>
        </p:txBody>
      </p:sp>
    </p:spTree>
    <p:extLst>
      <p:ext uri="{BB962C8B-B14F-4D97-AF65-F5344CB8AC3E}">
        <p14:creationId xmlns:p14="http://schemas.microsoft.com/office/powerpoint/2010/main" val="426341348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dirty="0"/>
              <a:t>Digitális világunk (Adatok gyűjtése, </a:t>
            </a:r>
            <a:r>
              <a:rPr lang="hu-HU" dirty="0" smtClean="0"/>
              <a:t>dúsítása a bevételszerzéshez)</a:t>
            </a:r>
            <a:endParaRPr lang="en-US" dirty="0"/>
          </a:p>
        </p:txBody>
      </p:sp>
      <p:sp>
        <p:nvSpPr>
          <p:cNvPr id="3" name="Content Placeholder 2"/>
          <p:cNvSpPr>
            <a:spLocks noGrp="1"/>
          </p:cNvSpPr>
          <p:nvPr>
            <p:ph idx="1"/>
          </p:nvPr>
        </p:nvSpPr>
        <p:spPr/>
        <p:txBody>
          <a:bodyPr/>
          <a:lstStyle/>
          <a:p>
            <a:endParaRPr lang="en-US"/>
          </a:p>
        </p:txBody>
      </p:sp>
      <p:sp>
        <p:nvSpPr>
          <p:cNvPr id="22" name="Content Placeholder 1"/>
          <p:cNvSpPr txBox="1">
            <a:spLocks/>
          </p:cNvSpPr>
          <p:nvPr/>
        </p:nvSpPr>
        <p:spPr>
          <a:xfrm>
            <a:off x="609600" y="1981200"/>
            <a:ext cx="10969784" cy="4114799"/>
          </a:xfrm>
          <a:prstGeom prst="rect">
            <a:avLst/>
          </a:prstGeom>
        </p:spPr>
        <p:txBody>
          <a:bodyPr vert="horz" lIns="91440" tIns="45720" rIns="91440" bIns="45720" rtlCol="0">
            <a:normAutofit/>
          </a:bodyPr>
          <a:lstStyle>
            <a:lvl1pPr marL="0" indent="0" algn="l" defTabSz="914400" rtl="0" eaLnBrk="1" latinLnBrk="0" hangingPunct="1">
              <a:lnSpc>
                <a:spcPct val="150000"/>
              </a:lnSpc>
              <a:spcBef>
                <a:spcPct val="30000"/>
              </a:spcBef>
              <a:spcAft>
                <a:spcPts val="1200"/>
              </a:spcAft>
              <a:buFont typeface="Arial" panose="020B0604020202020204" pitchFamily="34" charset="0"/>
              <a:buNone/>
              <a:defRPr sz="1600" kern="1200">
                <a:solidFill>
                  <a:schemeClr val="bg1">
                    <a:lumMod val="50000"/>
                  </a:schemeClr>
                </a:solidFill>
                <a:latin typeface="+mn-lt"/>
                <a:ea typeface="+mn-ea"/>
                <a:cs typeface="+mn-cs"/>
              </a:defRPr>
            </a:lvl1pPr>
            <a:lvl2pPr marL="685800" indent="-228600" algn="l" defTabSz="914400" rtl="0" eaLnBrk="1" latinLnBrk="0" hangingPunct="1">
              <a:lnSpc>
                <a:spcPct val="150000"/>
              </a:lnSpc>
              <a:spcBef>
                <a:spcPct val="30000"/>
              </a:spcBef>
              <a:spcAft>
                <a:spcPts val="1200"/>
              </a:spcAft>
              <a:buFont typeface="Arial" panose="020B0604020202020204" pitchFamily="34" charset="0"/>
              <a:buChar char="•"/>
              <a:defRPr sz="1400" kern="1200">
                <a:solidFill>
                  <a:schemeClr val="bg1">
                    <a:lumMod val="50000"/>
                  </a:schemeClr>
                </a:solidFill>
                <a:latin typeface="+mn-lt"/>
                <a:ea typeface="+mn-ea"/>
                <a:cs typeface="+mn-cs"/>
              </a:defRPr>
            </a:lvl2pPr>
            <a:lvl3pPr marL="1143000" indent="-228600" algn="l" defTabSz="914400" rtl="0" eaLnBrk="1" latinLnBrk="0" hangingPunct="1">
              <a:lnSpc>
                <a:spcPct val="150000"/>
              </a:lnSpc>
              <a:spcBef>
                <a:spcPct val="30000"/>
              </a:spcBef>
              <a:spcAft>
                <a:spcPts val="1200"/>
              </a:spcAft>
              <a:buFont typeface="Arial" panose="020B0604020202020204" pitchFamily="34" charset="0"/>
              <a:buChar char="•"/>
              <a:defRPr sz="1200" kern="1200">
                <a:solidFill>
                  <a:schemeClr val="bg1">
                    <a:lumMod val="50000"/>
                  </a:schemeClr>
                </a:solidFill>
                <a:latin typeface="+mn-lt"/>
                <a:ea typeface="+mn-ea"/>
                <a:cs typeface="+mn-cs"/>
              </a:defRPr>
            </a:lvl3pPr>
            <a:lvl4pPr marL="1600200" indent="-228600" algn="l" defTabSz="914400" rtl="0" eaLnBrk="1" latinLnBrk="0" hangingPunct="1">
              <a:lnSpc>
                <a:spcPct val="150000"/>
              </a:lnSpc>
              <a:spcBef>
                <a:spcPct val="30000"/>
              </a:spcBef>
              <a:spcAft>
                <a:spcPts val="1200"/>
              </a:spcAft>
              <a:buFont typeface="Arial" panose="020B0604020202020204" pitchFamily="34" charset="0"/>
              <a:buChar char="•"/>
              <a:defRPr sz="1100" kern="1200">
                <a:solidFill>
                  <a:schemeClr val="bg1">
                    <a:lumMod val="50000"/>
                  </a:schemeClr>
                </a:solidFill>
                <a:latin typeface="+mn-lt"/>
                <a:ea typeface="+mn-ea"/>
                <a:cs typeface="+mn-cs"/>
              </a:defRPr>
            </a:lvl4pPr>
            <a:lvl5pPr marL="2057400" indent="-228600" algn="l" defTabSz="914400" rtl="0" eaLnBrk="1" latinLnBrk="0" hangingPunct="1">
              <a:lnSpc>
                <a:spcPct val="150000"/>
              </a:lnSpc>
              <a:spcBef>
                <a:spcPct val="30000"/>
              </a:spcBef>
              <a:spcAft>
                <a:spcPts val="1200"/>
              </a:spcAft>
              <a:buFont typeface="Arial" panose="020B0604020202020204" pitchFamily="34" charset="0"/>
              <a:buChar char="•"/>
              <a:defRPr sz="1100" kern="1200">
                <a:solidFill>
                  <a:schemeClr val="bg1">
                    <a:lumMod val="50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r>
              <a:rPr lang="en-US" smtClean="0"/>
              <a:t>Key requirements</a:t>
            </a:r>
          </a:p>
          <a:p>
            <a:r>
              <a:rPr lang="en-US" smtClean="0"/>
              <a:t>Easy and quick addition </a:t>
            </a:r>
            <a:br>
              <a:rPr lang="en-US" smtClean="0"/>
            </a:br>
            <a:r>
              <a:rPr lang="en-US" smtClean="0"/>
              <a:t>of configurable workflow</a:t>
            </a:r>
          </a:p>
          <a:p>
            <a:r>
              <a:rPr lang="en-US" smtClean="0"/>
              <a:t>Automated and reliable</a:t>
            </a:r>
          </a:p>
          <a:p>
            <a:r>
              <a:rPr lang="en-US" smtClean="0"/>
              <a:t>Traceable</a:t>
            </a:r>
          </a:p>
          <a:p>
            <a:r>
              <a:rPr lang="en-US" smtClean="0"/>
              <a:t>Secure</a:t>
            </a:r>
            <a:endParaRPr lang="en-US" dirty="0"/>
          </a:p>
        </p:txBody>
      </p:sp>
      <p:grpSp>
        <p:nvGrpSpPr>
          <p:cNvPr id="23" name="Group 22"/>
          <p:cNvGrpSpPr/>
          <p:nvPr/>
        </p:nvGrpSpPr>
        <p:grpSpPr>
          <a:xfrm>
            <a:off x="592065" y="1790700"/>
            <a:ext cx="10987317" cy="4353196"/>
            <a:chOff x="592065" y="1900596"/>
            <a:chExt cx="10987317" cy="4353196"/>
          </a:xfrm>
        </p:grpSpPr>
        <p:sp>
          <p:nvSpPr>
            <p:cNvPr id="24" name="Rectangle 23"/>
            <p:cNvSpPr/>
            <p:nvPr/>
          </p:nvSpPr>
          <p:spPr bwMode="ltGray">
            <a:xfrm>
              <a:off x="592065" y="1900596"/>
              <a:ext cx="10987317" cy="4353196"/>
            </a:xfrm>
            <a:prstGeom prst="rect">
              <a:avLst/>
            </a:prstGeom>
            <a:solidFill>
              <a:schemeClr val="accent6">
                <a:lumMod val="20000"/>
                <a:lumOff val="8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en-US" dirty="0" err="1"/>
            </a:p>
          </p:txBody>
        </p:sp>
        <p:grpSp>
          <p:nvGrpSpPr>
            <p:cNvPr id="25" name="Group 24"/>
            <p:cNvGrpSpPr>
              <a:grpSpLocks noChangeAspect="1"/>
            </p:cNvGrpSpPr>
            <p:nvPr/>
          </p:nvGrpSpPr>
          <p:grpSpPr>
            <a:xfrm>
              <a:off x="762000" y="2125683"/>
              <a:ext cx="5032169" cy="3970317"/>
              <a:chOff x="609600" y="1828800"/>
              <a:chExt cx="5698192" cy="4495800"/>
            </a:xfrm>
          </p:grpSpPr>
          <p:pic>
            <p:nvPicPr>
              <p:cNvPr id="26" name="Picture 2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80454" y="3276600"/>
                <a:ext cx="952500" cy="952500"/>
              </a:xfrm>
              <a:prstGeom prst="rect">
                <a:avLst/>
              </a:prstGeom>
            </p:spPr>
          </p:pic>
          <p:pic>
            <p:nvPicPr>
              <p:cNvPr id="27" name="Picture 2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95500" y="4305300"/>
                <a:ext cx="952500" cy="952500"/>
              </a:xfrm>
              <a:prstGeom prst="rect">
                <a:avLst/>
              </a:prstGeom>
            </p:spPr>
          </p:pic>
          <p:pic>
            <p:nvPicPr>
              <p:cNvPr id="28" name="Picture 2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55292" y="3352800"/>
                <a:ext cx="952500" cy="952500"/>
              </a:xfrm>
              <a:prstGeom prst="rect">
                <a:avLst/>
              </a:prstGeom>
            </p:spPr>
          </p:pic>
          <p:pic>
            <p:nvPicPr>
              <p:cNvPr id="29" name="Picture 2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95500" y="5372100"/>
                <a:ext cx="952500" cy="952500"/>
              </a:xfrm>
              <a:prstGeom prst="rect">
                <a:avLst/>
              </a:prstGeom>
            </p:spPr>
          </p:pic>
          <p:pic>
            <p:nvPicPr>
              <p:cNvPr id="30" name="Picture 2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95500" y="3238500"/>
                <a:ext cx="952500" cy="952500"/>
              </a:xfrm>
              <a:prstGeom prst="rect">
                <a:avLst/>
              </a:prstGeom>
            </p:spPr>
          </p:pic>
          <p:pic>
            <p:nvPicPr>
              <p:cNvPr id="31" name="Picture 3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92404" y="1905000"/>
                <a:ext cx="952500" cy="952500"/>
              </a:xfrm>
              <a:prstGeom prst="rect">
                <a:avLst/>
              </a:prstGeom>
            </p:spPr>
          </p:pic>
          <p:cxnSp>
            <p:nvCxnSpPr>
              <p:cNvPr id="32" name="Straight Connector 31"/>
              <p:cNvCxnSpPr>
                <a:stCxn id="31" idx="3"/>
              </p:cNvCxnSpPr>
              <p:nvPr/>
            </p:nvCxnSpPr>
            <p:spPr>
              <a:xfrm>
                <a:off x="3044904" y="2381250"/>
                <a:ext cx="1106569" cy="1628775"/>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a:cxnSpLocks/>
                <a:stCxn id="30" idx="3"/>
              </p:cNvCxnSpPr>
              <p:nvPr/>
            </p:nvCxnSpPr>
            <p:spPr>
              <a:xfrm>
                <a:off x="3048000" y="3714751"/>
                <a:ext cx="1071333" cy="305921"/>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a:stCxn id="27" idx="3"/>
              </p:cNvCxnSpPr>
              <p:nvPr/>
            </p:nvCxnSpPr>
            <p:spPr>
              <a:xfrm flipV="1">
                <a:off x="3048000" y="4010025"/>
                <a:ext cx="1103473" cy="771525"/>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V="1">
                <a:off x="2895600" y="4010025"/>
                <a:ext cx="1255873" cy="1857375"/>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a:cxnSpLocks/>
              </p:cNvCxnSpPr>
              <p:nvPr/>
            </p:nvCxnSpPr>
            <p:spPr>
              <a:xfrm flipV="1">
                <a:off x="4921877" y="4010025"/>
                <a:ext cx="441305" cy="2"/>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609600" y="1828800"/>
                <a:ext cx="914400" cy="914400"/>
              </a:xfrm>
              <a:prstGeom prst="rect">
                <a:avLst/>
              </a:prstGeom>
              <a:noFill/>
            </p:spPr>
            <p:txBody>
              <a:bodyPr wrap="none" lIns="0" tIns="0" rIns="0" bIns="0" rtlCol="0">
                <a:noAutofit/>
              </a:bodyPr>
              <a:lstStyle>
                <a:defPPr>
                  <a:defRPr lang="en-US"/>
                </a:defPPr>
                <a:lvl1pPr marL="173038" indent="-173038">
                  <a:lnSpc>
                    <a:spcPct val="90000"/>
                  </a:lnSpc>
                  <a:buFont typeface="Arial" panose="020B0604020202020204" pitchFamily="34" charset="0"/>
                  <a:buChar char="•"/>
                  <a:defRPr sz="1400">
                    <a:solidFill>
                      <a:schemeClr val="accent6"/>
                    </a:solidFill>
                  </a:defRPr>
                </a:lvl1pPr>
              </a:lstStyle>
              <a:p>
                <a:endParaRPr lang="en-US" sz="1200" dirty="0"/>
              </a:p>
            </p:txBody>
          </p:sp>
          <p:sp>
            <p:nvSpPr>
              <p:cNvPr id="38" name="TextBox 37"/>
              <p:cNvSpPr txBox="1"/>
              <p:nvPr/>
            </p:nvSpPr>
            <p:spPr>
              <a:xfrm>
                <a:off x="709353" y="4419600"/>
                <a:ext cx="1174077" cy="914400"/>
              </a:xfrm>
              <a:prstGeom prst="rect">
                <a:avLst/>
              </a:prstGeom>
              <a:noFill/>
            </p:spPr>
            <p:txBody>
              <a:bodyPr wrap="none" lIns="0" tIns="0" rIns="0" bIns="0" rtlCol="0">
                <a:noAutofit/>
              </a:bodyPr>
              <a:lstStyle/>
              <a:p>
                <a:pPr marL="173038" indent="-173038">
                  <a:lnSpc>
                    <a:spcPct val="90000"/>
                  </a:lnSpc>
                  <a:buFont typeface="Arial" panose="020B0604020202020204" pitchFamily="34" charset="0"/>
                  <a:buChar char="•"/>
                </a:pPr>
                <a:endParaRPr lang="en-US" sz="1200" dirty="0">
                  <a:solidFill>
                    <a:schemeClr val="accent6"/>
                  </a:solidFill>
                </a:endParaRPr>
              </a:p>
              <a:p>
                <a:pPr marL="173038" indent="-173038">
                  <a:lnSpc>
                    <a:spcPct val="90000"/>
                  </a:lnSpc>
                  <a:buFont typeface="Arial" panose="020B0604020202020204" pitchFamily="34" charset="0"/>
                  <a:buChar char="•"/>
                </a:pPr>
                <a:endParaRPr lang="en-US" sz="1200" dirty="0">
                  <a:solidFill>
                    <a:schemeClr val="accent6"/>
                  </a:solidFill>
                </a:endParaRPr>
              </a:p>
              <a:p>
                <a:pPr marL="173038" indent="-173038">
                  <a:lnSpc>
                    <a:spcPct val="90000"/>
                  </a:lnSpc>
                  <a:buFont typeface="Arial" panose="020B0604020202020204" pitchFamily="34" charset="0"/>
                  <a:buChar char="•"/>
                </a:pPr>
                <a:endParaRPr lang="en-US" sz="1200" dirty="0">
                  <a:solidFill>
                    <a:schemeClr val="accent6"/>
                  </a:solidFill>
                </a:endParaRPr>
              </a:p>
            </p:txBody>
          </p:sp>
          <p:sp>
            <p:nvSpPr>
              <p:cNvPr id="39" name="TextBox 38"/>
              <p:cNvSpPr txBox="1"/>
              <p:nvPr/>
            </p:nvSpPr>
            <p:spPr>
              <a:xfrm>
                <a:off x="609600" y="1885950"/>
                <a:ext cx="1174077" cy="4438650"/>
              </a:xfrm>
              <a:prstGeom prst="rect">
                <a:avLst/>
              </a:prstGeom>
              <a:noFill/>
            </p:spPr>
            <p:txBody>
              <a:bodyPr wrap="none" lIns="0" tIns="0" rIns="0" bIns="0" rtlCol="0">
                <a:noAutofit/>
              </a:bodyPr>
              <a:lstStyle/>
              <a:p>
                <a:pPr marL="173038" indent="-173038">
                  <a:lnSpc>
                    <a:spcPct val="90000"/>
                  </a:lnSpc>
                  <a:buFont typeface="Arial" panose="020B0604020202020204" pitchFamily="34" charset="0"/>
                  <a:buChar char="•"/>
                </a:pPr>
                <a:r>
                  <a:rPr lang="en-US" sz="1200" dirty="0">
                    <a:solidFill>
                      <a:schemeClr val="bg1">
                        <a:lumMod val="50000"/>
                      </a:schemeClr>
                    </a:solidFill>
                  </a:rPr>
                  <a:t>Temp/Flow/Vibration</a:t>
                </a:r>
              </a:p>
              <a:p>
                <a:pPr marL="173038" indent="-173038">
                  <a:lnSpc>
                    <a:spcPct val="90000"/>
                  </a:lnSpc>
                  <a:buFont typeface="Arial" panose="020B0604020202020204" pitchFamily="34" charset="0"/>
                  <a:buChar char="•"/>
                </a:pPr>
                <a:r>
                  <a:rPr lang="en-US" sz="1200" dirty="0">
                    <a:solidFill>
                      <a:schemeClr val="bg1">
                        <a:lumMod val="50000"/>
                      </a:schemeClr>
                    </a:solidFill>
                  </a:rPr>
                  <a:t>Maintenance</a:t>
                </a:r>
              </a:p>
              <a:p>
                <a:pPr marL="173038" indent="-173038">
                  <a:lnSpc>
                    <a:spcPct val="90000"/>
                  </a:lnSpc>
                  <a:buFont typeface="Arial" panose="020B0604020202020204" pitchFamily="34" charset="0"/>
                  <a:buChar char="•"/>
                </a:pPr>
                <a:r>
                  <a:rPr lang="en-US" sz="1200" dirty="0">
                    <a:solidFill>
                      <a:schemeClr val="bg1">
                        <a:lumMod val="50000"/>
                      </a:schemeClr>
                    </a:solidFill>
                  </a:rPr>
                  <a:t>Location</a:t>
                </a:r>
              </a:p>
              <a:p>
                <a:pPr marL="173038" indent="-173038">
                  <a:lnSpc>
                    <a:spcPct val="90000"/>
                  </a:lnSpc>
                  <a:buFont typeface="Arial" panose="020B0604020202020204" pitchFamily="34" charset="0"/>
                  <a:buChar char="•"/>
                </a:pPr>
                <a:r>
                  <a:rPr lang="en-US" sz="1200" dirty="0">
                    <a:solidFill>
                      <a:schemeClr val="bg1">
                        <a:lumMod val="50000"/>
                      </a:schemeClr>
                    </a:solidFill>
                  </a:rPr>
                  <a:t>Personnel</a:t>
                </a:r>
              </a:p>
              <a:p>
                <a:pPr marL="173038" indent="-173038">
                  <a:lnSpc>
                    <a:spcPct val="90000"/>
                  </a:lnSpc>
                  <a:buFont typeface="Arial" panose="020B0604020202020204" pitchFamily="34" charset="0"/>
                  <a:buChar char="•"/>
                </a:pPr>
                <a:r>
                  <a:rPr lang="en-US" sz="1200" dirty="0">
                    <a:solidFill>
                      <a:schemeClr val="bg1">
                        <a:lumMod val="50000"/>
                      </a:schemeClr>
                    </a:solidFill>
                  </a:rPr>
                  <a:t>Inventory/RFID</a:t>
                </a:r>
              </a:p>
              <a:p>
                <a:pPr>
                  <a:lnSpc>
                    <a:spcPct val="90000"/>
                  </a:lnSpc>
                </a:pPr>
                <a:endParaRPr lang="en-US" sz="1200" dirty="0">
                  <a:solidFill>
                    <a:schemeClr val="bg1">
                      <a:lumMod val="50000"/>
                    </a:schemeClr>
                  </a:solidFill>
                </a:endParaRPr>
              </a:p>
              <a:p>
                <a:pPr marL="173038" indent="-173038">
                  <a:lnSpc>
                    <a:spcPct val="90000"/>
                  </a:lnSpc>
                  <a:buFont typeface="Arial" panose="020B0604020202020204" pitchFamily="34" charset="0"/>
                  <a:buChar char="•"/>
                </a:pPr>
                <a:endParaRPr lang="en-US" sz="1200" dirty="0">
                  <a:solidFill>
                    <a:schemeClr val="bg1">
                      <a:lumMod val="50000"/>
                    </a:schemeClr>
                  </a:solidFill>
                </a:endParaRPr>
              </a:p>
              <a:p>
                <a:pPr marL="173038" indent="-173038">
                  <a:lnSpc>
                    <a:spcPct val="90000"/>
                  </a:lnSpc>
                  <a:buFont typeface="Arial" panose="020B0604020202020204" pitchFamily="34" charset="0"/>
                  <a:buChar char="•"/>
                </a:pPr>
                <a:r>
                  <a:rPr lang="en-US" sz="1200" dirty="0">
                    <a:solidFill>
                      <a:schemeClr val="bg1">
                        <a:lumMod val="50000"/>
                      </a:schemeClr>
                    </a:solidFill>
                  </a:rPr>
                  <a:t>POS data</a:t>
                </a:r>
              </a:p>
              <a:p>
                <a:pPr marL="173038" indent="-173038">
                  <a:lnSpc>
                    <a:spcPct val="90000"/>
                  </a:lnSpc>
                  <a:buFont typeface="Arial" panose="020B0604020202020204" pitchFamily="34" charset="0"/>
                  <a:buChar char="•"/>
                </a:pPr>
                <a:r>
                  <a:rPr lang="en-US" sz="1200" dirty="0">
                    <a:solidFill>
                      <a:schemeClr val="bg1">
                        <a:lumMod val="50000"/>
                      </a:schemeClr>
                    </a:solidFill>
                  </a:rPr>
                  <a:t>RFID</a:t>
                </a:r>
              </a:p>
              <a:p>
                <a:pPr marL="173038" indent="-173038">
                  <a:lnSpc>
                    <a:spcPct val="90000"/>
                  </a:lnSpc>
                  <a:buFont typeface="Arial" panose="020B0604020202020204" pitchFamily="34" charset="0"/>
                  <a:buChar char="•"/>
                </a:pPr>
                <a:r>
                  <a:rPr lang="en-US" sz="1200" dirty="0">
                    <a:solidFill>
                      <a:schemeClr val="bg1">
                        <a:lumMod val="50000"/>
                      </a:schemeClr>
                    </a:solidFill>
                  </a:rPr>
                  <a:t>Cust loyalty</a:t>
                </a:r>
              </a:p>
              <a:p>
                <a:pPr marL="173038" indent="-173038">
                  <a:lnSpc>
                    <a:spcPct val="90000"/>
                  </a:lnSpc>
                  <a:buFont typeface="Arial" panose="020B0604020202020204" pitchFamily="34" charset="0"/>
                  <a:buChar char="•"/>
                </a:pPr>
                <a:r>
                  <a:rPr lang="en-US" sz="1200" dirty="0">
                    <a:solidFill>
                      <a:schemeClr val="bg1">
                        <a:lumMod val="50000"/>
                      </a:schemeClr>
                    </a:solidFill>
                  </a:rPr>
                  <a:t>Beacon </a:t>
                </a:r>
                <a:br>
                  <a:rPr lang="en-US" sz="1200" dirty="0">
                    <a:solidFill>
                      <a:schemeClr val="bg1">
                        <a:lumMod val="50000"/>
                      </a:schemeClr>
                    </a:solidFill>
                  </a:rPr>
                </a:br>
                <a:r>
                  <a:rPr lang="en-US" sz="1200" dirty="0">
                    <a:solidFill>
                      <a:schemeClr val="bg1">
                        <a:lumMod val="50000"/>
                      </a:schemeClr>
                    </a:solidFill>
                  </a:rPr>
                  <a:t>marketing</a:t>
                </a:r>
              </a:p>
              <a:p>
                <a:pPr marL="173038" indent="-173038">
                  <a:lnSpc>
                    <a:spcPct val="90000"/>
                  </a:lnSpc>
                  <a:buFont typeface="Arial" panose="020B0604020202020204" pitchFamily="34" charset="0"/>
                  <a:buChar char="•"/>
                </a:pPr>
                <a:endParaRPr lang="en-US" sz="1200" dirty="0">
                  <a:solidFill>
                    <a:schemeClr val="bg1">
                      <a:lumMod val="50000"/>
                    </a:schemeClr>
                  </a:solidFill>
                </a:endParaRPr>
              </a:p>
              <a:p>
                <a:pPr marL="173038" indent="-173038">
                  <a:lnSpc>
                    <a:spcPct val="90000"/>
                  </a:lnSpc>
                  <a:buFont typeface="Arial" panose="020B0604020202020204" pitchFamily="34" charset="0"/>
                  <a:buChar char="•"/>
                </a:pPr>
                <a:endParaRPr lang="en-US" sz="1200" dirty="0">
                  <a:solidFill>
                    <a:schemeClr val="bg1">
                      <a:lumMod val="50000"/>
                    </a:schemeClr>
                  </a:solidFill>
                </a:endParaRPr>
              </a:p>
              <a:p>
                <a:pPr marL="173038" indent="-173038">
                  <a:lnSpc>
                    <a:spcPct val="90000"/>
                  </a:lnSpc>
                  <a:buFont typeface="Arial" panose="020B0604020202020204" pitchFamily="34" charset="0"/>
                  <a:buChar char="•"/>
                </a:pPr>
                <a:r>
                  <a:rPr lang="en-US" sz="1200" dirty="0">
                    <a:solidFill>
                      <a:schemeClr val="bg1">
                        <a:lumMod val="50000"/>
                      </a:schemeClr>
                    </a:solidFill>
                  </a:rPr>
                  <a:t>GPS</a:t>
                </a:r>
              </a:p>
              <a:p>
                <a:pPr marL="173038" indent="-173038">
                  <a:lnSpc>
                    <a:spcPct val="90000"/>
                  </a:lnSpc>
                  <a:buFont typeface="Arial" panose="020B0604020202020204" pitchFamily="34" charset="0"/>
                  <a:buChar char="•"/>
                </a:pPr>
                <a:r>
                  <a:rPr lang="en-US" sz="1200" dirty="0">
                    <a:solidFill>
                      <a:schemeClr val="bg1">
                        <a:lumMod val="50000"/>
                      </a:schemeClr>
                    </a:solidFill>
                  </a:rPr>
                  <a:t>Telemetry</a:t>
                </a:r>
              </a:p>
              <a:p>
                <a:pPr marL="173038" indent="-173038">
                  <a:lnSpc>
                    <a:spcPct val="90000"/>
                  </a:lnSpc>
                  <a:buFont typeface="Arial" panose="020B0604020202020204" pitchFamily="34" charset="0"/>
                  <a:buChar char="•"/>
                </a:pPr>
                <a:r>
                  <a:rPr lang="en-US" sz="1200" dirty="0">
                    <a:solidFill>
                      <a:schemeClr val="bg1">
                        <a:lumMod val="50000"/>
                      </a:schemeClr>
                    </a:solidFill>
                  </a:rPr>
                  <a:t>Video</a:t>
                </a:r>
              </a:p>
              <a:p>
                <a:pPr marL="173038" indent="-173038">
                  <a:lnSpc>
                    <a:spcPct val="90000"/>
                  </a:lnSpc>
                  <a:buFont typeface="Arial" panose="020B0604020202020204" pitchFamily="34" charset="0"/>
                  <a:buChar char="•"/>
                </a:pPr>
                <a:endParaRPr lang="en-US" sz="1200" dirty="0">
                  <a:solidFill>
                    <a:schemeClr val="bg1">
                      <a:lumMod val="50000"/>
                    </a:schemeClr>
                  </a:solidFill>
                </a:endParaRPr>
              </a:p>
              <a:p>
                <a:pPr marL="173038" indent="-173038">
                  <a:lnSpc>
                    <a:spcPct val="90000"/>
                  </a:lnSpc>
                  <a:buFont typeface="Arial" panose="020B0604020202020204" pitchFamily="34" charset="0"/>
                  <a:buChar char="•"/>
                </a:pPr>
                <a:endParaRPr lang="en-US" sz="1200" dirty="0">
                  <a:solidFill>
                    <a:schemeClr val="bg1">
                      <a:lumMod val="50000"/>
                    </a:schemeClr>
                  </a:solidFill>
                </a:endParaRPr>
              </a:p>
              <a:p>
                <a:pPr marL="173038" indent="-173038">
                  <a:lnSpc>
                    <a:spcPct val="90000"/>
                  </a:lnSpc>
                  <a:buFont typeface="Arial" panose="020B0604020202020204" pitchFamily="34" charset="0"/>
                  <a:buChar char="•"/>
                </a:pPr>
                <a:r>
                  <a:rPr lang="en-US" sz="1200" dirty="0">
                    <a:solidFill>
                      <a:schemeClr val="bg1">
                        <a:lumMod val="50000"/>
                      </a:schemeClr>
                    </a:solidFill>
                  </a:rPr>
                  <a:t>Temperature</a:t>
                </a:r>
              </a:p>
              <a:p>
                <a:pPr marL="173038" indent="-173038">
                  <a:lnSpc>
                    <a:spcPct val="90000"/>
                  </a:lnSpc>
                  <a:buFont typeface="Arial" panose="020B0604020202020204" pitchFamily="34" charset="0"/>
                  <a:buChar char="•"/>
                </a:pPr>
                <a:r>
                  <a:rPr lang="en-US" sz="1200" dirty="0">
                    <a:solidFill>
                      <a:schemeClr val="bg1">
                        <a:lumMod val="50000"/>
                      </a:schemeClr>
                    </a:solidFill>
                  </a:rPr>
                  <a:t>Maintenance</a:t>
                </a:r>
              </a:p>
              <a:p>
                <a:pPr marL="173038" indent="-173038">
                  <a:lnSpc>
                    <a:spcPct val="90000"/>
                  </a:lnSpc>
                  <a:buFont typeface="Arial" panose="020B0604020202020204" pitchFamily="34" charset="0"/>
                  <a:buChar char="•"/>
                </a:pPr>
                <a:r>
                  <a:rPr lang="en-US" sz="1200" dirty="0">
                    <a:solidFill>
                      <a:schemeClr val="bg1">
                        <a:lumMod val="50000"/>
                      </a:schemeClr>
                    </a:solidFill>
                  </a:rPr>
                  <a:t>Contents</a:t>
                </a:r>
              </a:p>
              <a:p>
                <a:pPr marL="173038" indent="-173038">
                  <a:lnSpc>
                    <a:spcPct val="90000"/>
                  </a:lnSpc>
                  <a:buFont typeface="Arial" panose="020B0604020202020204" pitchFamily="34" charset="0"/>
                  <a:buChar char="•"/>
                </a:pPr>
                <a:endParaRPr lang="en-US" sz="1200" dirty="0">
                  <a:solidFill>
                    <a:schemeClr val="bg1">
                      <a:lumMod val="50000"/>
                    </a:schemeClr>
                  </a:solidFill>
                </a:endParaRPr>
              </a:p>
              <a:p>
                <a:pPr marL="173038" indent="-173038">
                  <a:lnSpc>
                    <a:spcPct val="90000"/>
                  </a:lnSpc>
                  <a:buFont typeface="Arial" panose="020B0604020202020204" pitchFamily="34" charset="0"/>
                  <a:buChar char="•"/>
                </a:pPr>
                <a:endParaRPr lang="en-US" sz="1200" dirty="0">
                  <a:solidFill>
                    <a:schemeClr val="bg1">
                      <a:lumMod val="50000"/>
                    </a:schemeClr>
                  </a:solidFill>
                </a:endParaRPr>
              </a:p>
              <a:p>
                <a:pPr marL="173038" indent="-173038">
                  <a:lnSpc>
                    <a:spcPct val="90000"/>
                  </a:lnSpc>
                  <a:buFont typeface="Arial" panose="020B0604020202020204" pitchFamily="34" charset="0"/>
                  <a:buChar char="•"/>
                </a:pPr>
                <a:endParaRPr lang="en-US" sz="1200" dirty="0">
                  <a:solidFill>
                    <a:schemeClr val="bg1">
                      <a:lumMod val="50000"/>
                    </a:schemeClr>
                  </a:solidFill>
                </a:endParaRPr>
              </a:p>
            </p:txBody>
          </p:sp>
        </p:grpSp>
      </p:grpSp>
      <p:pic>
        <p:nvPicPr>
          <p:cNvPr id="40" name="Picture 39">
            <a:extLst>
              <a:ext uri="{FF2B5EF4-FFF2-40B4-BE49-F238E27FC236}">
                <a16:creationId xmlns:a16="http://schemas.microsoft.com/office/drawing/2014/main" xmlns="" id="{BAC042D5-A577-44A5-9A3F-0F037085581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411554" y="2806011"/>
            <a:ext cx="952633" cy="952633"/>
          </a:xfrm>
          <a:prstGeom prst="rect">
            <a:avLst/>
          </a:prstGeom>
        </p:spPr>
      </p:pic>
      <p:pic>
        <p:nvPicPr>
          <p:cNvPr id="41" name="Picture 40">
            <a:extLst>
              <a:ext uri="{FF2B5EF4-FFF2-40B4-BE49-F238E27FC236}">
                <a16:creationId xmlns:a16="http://schemas.microsoft.com/office/drawing/2014/main" xmlns="" id="{9B0FB091-F0D2-42FC-8197-3C3D51D20D4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523647" y="2064922"/>
            <a:ext cx="952633" cy="952633"/>
          </a:xfrm>
          <a:prstGeom prst="rect">
            <a:avLst/>
          </a:prstGeom>
        </p:spPr>
      </p:pic>
      <p:pic>
        <p:nvPicPr>
          <p:cNvPr id="42" name="Picture 41">
            <a:extLst>
              <a:ext uri="{FF2B5EF4-FFF2-40B4-BE49-F238E27FC236}">
                <a16:creationId xmlns:a16="http://schemas.microsoft.com/office/drawing/2014/main" xmlns="" id="{61C1A85C-0C47-4C9D-B190-93ABDEAEC18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523647" y="4667250"/>
            <a:ext cx="952633" cy="952633"/>
          </a:xfrm>
          <a:prstGeom prst="rect">
            <a:avLst/>
          </a:prstGeom>
        </p:spPr>
      </p:pic>
      <p:pic>
        <p:nvPicPr>
          <p:cNvPr id="43" name="Picture 42">
            <a:extLst>
              <a:ext uri="{FF2B5EF4-FFF2-40B4-BE49-F238E27FC236}">
                <a16:creationId xmlns:a16="http://schemas.microsoft.com/office/drawing/2014/main" xmlns="" id="{3D1EFA8D-298F-45CA-8D6E-36019026005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523647" y="3314788"/>
            <a:ext cx="952633" cy="952633"/>
          </a:xfrm>
          <a:prstGeom prst="rect">
            <a:avLst/>
          </a:prstGeom>
        </p:spPr>
      </p:pic>
      <p:cxnSp>
        <p:nvCxnSpPr>
          <p:cNvPr id="44" name="Straight Connector 43">
            <a:extLst>
              <a:ext uri="{FF2B5EF4-FFF2-40B4-BE49-F238E27FC236}">
                <a16:creationId xmlns:a16="http://schemas.microsoft.com/office/drawing/2014/main" xmlns="" id="{E22A1235-C2DB-4DD7-B7C6-1ED42A1F55C7}"/>
              </a:ext>
            </a:extLst>
          </p:cNvPr>
          <p:cNvCxnSpPr>
            <a:cxnSpLocks/>
            <a:stCxn id="28" idx="3"/>
            <a:endCxn id="40" idx="1"/>
          </p:cNvCxnSpPr>
          <p:nvPr/>
        </p:nvCxnSpPr>
        <p:spPr>
          <a:xfrm flipV="1">
            <a:off x="5794169" y="3282328"/>
            <a:ext cx="617385" cy="499914"/>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xmlns="" id="{E284933A-9FF1-4352-A8FC-233F6673C2C0}"/>
              </a:ext>
            </a:extLst>
          </p:cNvPr>
          <p:cNvCxnSpPr>
            <a:cxnSpLocks/>
            <a:stCxn id="54" idx="3"/>
            <a:endCxn id="41" idx="1"/>
          </p:cNvCxnSpPr>
          <p:nvPr/>
        </p:nvCxnSpPr>
        <p:spPr>
          <a:xfrm flipV="1">
            <a:off x="7590451" y="2541239"/>
            <a:ext cx="933196" cy="1243258"/>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xmlns="" id="{B7A7206D-237E-4F00-ADF6-8BCD67157F11}"/>
              </a:ext>
            </a:extLst>
          </p:cNvPr>
          <p:cNvCxnSpPr>
            <a:cxnSpLocks/>
            <a:stCxn id="54" idx="3"/>
            <a:endCxn id="43" idx="1"/>
          </p:cNvCxnSpPr>
          <p:nvPr/>
        </p:nvCxnSpPr>
        <p:spPr>
          <a:xfrm>
            <a:off x="7590451" y="3784497"/>
            <a:ext cx="933196" cy="6608"/>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xmlns="" id="{3F2EECCE-2740-41AE-9881-60057F66B162}"/>
              </a:ext>
            </a:extLst>
          </p:cNvPr>
          <p:cNvCxnSpPr>
            <a:cxnSpLocks/>
            <a:stCxn id="54" idx="3"/>
            <a:endCxn id="42" idx="1"/>
          </p:cNvCxnSpPr>
          <p:nvPr/>
        </p:nvCxnSpPr>
        <p:spPr>
          <a:xfrm>
            <a:off x="7590451" y="3784497"/>
            <a:ext cx="933196" cy="135907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sp>
        <p:nvSpPr>
          <p:cNvPr id="48" name="Rectangle 47">
            <a:extLst>
              <a:ext uri="{FF2B5EF4-FFF2-40B4-BE49-F238E27FC236}">
                <a16:creationId xmlns:a16="http://schemas.microsoft.com/office/drawing/2014/main" xmlns="" id="{6BDF9F07-FECE-40ED-9A64-61589C9ECBAD}"/>
              </a:ext>
            </a:extLst>
          </p:cNvPr>
          <p:cNvSpPr/>
          <p:nvPr/>
        </p:nvSpPr>
        <p:spPr>
          <a:xfrm>
            <a:off x="6096000" y="1895863"/>
            <a:ext cx="2042961" cy="867930"/>
          </a:xfrm>
          <a:prstGeom prst="rect">
            <a:avLst/>
          </a:prstGeom>
        </p:spPr>
        <p:txBody>
          <a:bodyPr wrap="square">
            <a:spAutoFit/>
          </a:bodyPr>
          <a:lstStyle/>
          <a:p>
            <a:pPr>
              <a:lnSpc>
                <a:spcPct val="90000"/>
              </a:lnSpc>
            </a:pPr>
            <a:r>
              <a:rPr lang="en-US" sz="1400" b="1" dirty="0">
                <a:solidFill>
                  <a:schemeClr val="bg1">
                    <a:lumMod val="50000"/>
                  </a:schemeClr>
                </a:solidFill>
              </a:rPr>
              <a:t>Artificial Intelligence</a:t>
            </a:r>
          </a:p>
          <a:p>
            <a:pPr marL="173038" indent="-173038">
              <a:lnSpc>
                <a:spcPct val="90000"/>
              </a:lnSpc>
              <a:buFont typeface="Arial" panose="020B0604020202020204" pitchFamily="34" charset="0"/>
              <a:buChar char="•"/>
            </a:pPr>
            <a:r>
              <a:rPr lang="en-US" sz="1400" dirty="0">
                <a:solidFill>
                  <a:schemeClr val="bg1">
                    <a:lumMod val="50000"/>
                  </a:schemeClr>
                </a:solidFill>
              </a:rPr>
              <a:t>Pattern Matching</a:t>
            </a:r>
          </a:p>
          <a:p>
            <a:pPr marL="173038" indent="-173038">
              <a:lnSpc>
                <a:spcPct val="90000"/>
              </a:lnSpc>
              <a:buFont typeface="Arial" panose="020B0604020202020204" pitchFamily="34" charset="0"/>
              <a:buChar char="•"/>
            </a:pPr>
            <a:r>
              <a:rPr lang="en-US" sz="1400" dirty="0">
                <a:solidFill>
                  <a:schemeClr val="bg1">
                    <a:lumMod val="50000"/>
                  </a:schemeClr>
                </a:solidFill>
              </a:rPr>
              <a:t>Predictions</a:t>
            </a:r>
          </a:p>
          <a:p>
            <a:pPr marL="173038" indent="-173038">
              <a:lnSpc>
                <a:spcPct val="90000"/>
              </a:lnSpc>
              <a:buFont typeface="Arial" panose="020B0604020202020204" pitchFamily="34" charset="0"/>
              <a:buChar char="•"/>
            </a:pPr>
            <a:r>
              <a:rPr lang="en-US" sz="1400" dirty="0">
                <a:solidFill>
                  <a:schemeClr val="bg1">
                    <a:lumMod val="50000"/>
                  </a:schemeClr>
                </a:solidFill>
              </a:rPr>
              <a:t>Trends</a:t>
            </a:r>
          </a:p>
        </p:txBody>
      </p:sp>
      <p:sp>
        <p:nvSpPr>
          <p:cNvPr id="49" name="Rectangle 48">
            <a:extLst>
              <a:ext uri="{FF2B5EF4-FFF2-40B4-BE49-F238E27FC236}">
                <a16:creationId xmlns:a16="http://schemas.microsoft.com/office/drawing/2014/main" xmlns="" id="{16311316-0ADB-4566-A2BE-C2E5668BD4E8}"/>
              </a:ext>
            </a:extLst>
          </p:cNvPr>
          <p:cNvSpPr/>
          <p:nvPr/>
        </p:nvSpPr>
        <p:spPr>
          <a:xfrm>
            <a:off x="3887427" y="4583414"/>
            <a:ext cx="2507063" cy="867930"/>
          </a:xfrm>
          <a:prstGeom prst="rect">
            <a:avLst/>
          </a:prstGeom>
        </p:spPr>
        <p:txBody>
          <a:bodyPr wrap="square">
            <a:spAutoFit/>
          </a:bodyPr>
          <a:lstStyle/>
          <a:p>
            <a:pPr>
              <a:lnSpc>
                <a:spcPct val="90000"/>
              </a:lnSpc>
            </a:pPr>
            <a:r>
              <a:rPr lang="en-US" sz="1400" b="1" dirty="0">
                <a:solidFill>
                  <a:schemeClr val="bg1">
                    <a:lumMod val="50000"/>
                  </a:schemeClr>
                </a:solidFill>
              </a:rPr>
              <a:t>Data Lakes in the Cloud</a:t>
            </a:r>
          </a:p>
          <a:p>
            <a:pPr marL="173038" indent="-173038">
              <a:lnSpc>
                <a:spcPct val="90000"/>
              </a:lnSpc>
              <a:buFont typeface="Arial" panose="020B0604020202020204" pitchFamily="34" charset="0"/>
              <a:buChar char="•"/>
            </a:pPr>
            <a:r>
              <a:rPr lang="en-US" sz="1400" dirty="0">
                <a:solidFill>
                  <a:schemeClr val="bg1">
                    <a:lumMod val="50000"/>
                  </a:schemeClr>
                </a:solidFill>
              </a:rPr>
              <a:t>Technology agnostic</a:t>
            </a:r>
          </a:p>
          <a:p>
            <a:pPr marL="173038" indent="-173038">
              <a:lnSpc>
                <a:spcPct val="90000"/>
              </a:lnSpc>
              <a:buFont typeface="Arial" panose="020B0604020202020204" pitchFamily="34" charset="0"/>
              <a:buChar char="•"/>
            </a:pPr>
            <a:r>
              <a:rPr lang="en-US" sz="1400" dirty="0">
                <a:solidFill>
                  <a:schemeClr val="bg1">
                    <a:lumMod val="50000"/>
                  </a:schemeClr>
                </a:solidFill>
              </a:rPr>
              <a:t>Elastic</a:t>
            </a:r>
          </a:p>
          <a:p>
            <a:pPr marL="173038" indent="-173038">
              <a:lnSpc>
                <a:spcPct val="90000"/>
              </a:lnSpc>
              <a:buFont typeface="Arial" panose="020B0604020202020204" pitchFamily="34" charset="0"/>
              <a:buChar char="•"/>
            </a:pPr>
            <a:r>
              <a:rPr lang="en-US" sz="1400" dirty="0">
                <a:solidFill>
                  <a:schemeClr val="bg1">
                    <a:lumMod val="50000"/>
                  </a:schemeClr>
                </a:solidFill>
              </a:rPr>
              <a:t>Open</a:t>
            </a:r>
          </a:p>
        </p:txBody>
      </p:sp>
      <p:sp>
        <p:nvSpPr>
          <p:cNvPr id="50" name="Rectangle 49">
            <a:extLst>
              <a:ext uri="{FF2B5EF4-FFF2-40B4-BE49-F238E27FC236}">
                <a16:creationId xmlns:a16="http://schemas.microsoft.com/office/drawing/2014/main" xmlns="" id="{70C839F4-1675-4F97-9F42-19153003DD3D}"/>
              </a:ext>
            </a:extLst>
          </p:cNvPr>
          <p:cNvSpPr/>
          <p:nvPr/>
        </p:nvSpPr>
        <p:spPr>
          <a:xfrm>
            <a:off x="9587635" y="3306140"/>
            <a:ext cx="2009282" cy="1449628"/>
          </a:xfrm>
          <a:prstGeom prst="rect">
            <a:avLst/>
          </a:prstGeom>
        </p:spPr>
        <p:txBody>
          <a:bodyPr wrap="square">
            <a:spAutoFit/>
          </a:bodyPr>
          <a:lstStyle/>
          <a:p>
            <a:pPr>
              <a:lnSpc>
                <a:spcPct val="90000"/>
              </a:lnSpc>
            </a:pPr>
            <a:r>
              <a:rPr lang="en-US" sz="1400" b="1" dirty="0">
                <a:solidFill>
                  <a:schemeClr val="bg1">
                    <a:lumMod val="50000"/>
                  </a:schemeClr>
                </a:solidFill>
              </a:rPr>
              <a:t>New Business Model</a:t>
            </a:r>
          </a:p>
          <a:p>
            <a:pPr marL="173038" indent="-173038">
              <a:lnSpc>
                <a:spcPct val="90000"/>
              </a:lnSpc>
              <a:buFont typeface="Arial" panose="020B0604020202020204" pitchFamily="34" charset="0"/>
              <a:buChar char="•"/>
            </a:pPr>
            <a:r>
              <a:rPr lang="en-US" sz="1400" dirty="0">
                <a:solidFill>
                  <a:schemeClr val="bg1">
                    <a:lumMod val="50000"/>
                  </a:schemeClr>
                </a:solidFill>
              </a:rPr>
              <a:t>New experiences</a:t>
            </a:r>
          </a:p>
          <a:p>
            <a:pPr marL="173038" indent="-173038">
              <a:lnSpc>
                <a:spcPct val="90000"/>
              </a:lnSpc>
              <a:buFont typeface="Arial" panose="020B0604020202020204" pitchFamily="34" charset="0"/>
              <a:buChar char="•"/>
            </a:pPr>
            <a:r>
              <a:rPr lang="en-US" sz="1400" dirty="0">
                <a:solidFill>
                  <a:schemeClr val="bg1">
                    <a:lumMod val="50000"/>
                  </a:schemeClr>
                </a:solidFill>
              </a:rPr>
              <a:t>New monetization models</a:t>
            </a:r>
          </a:p>
          <a:p>
            <a:pPr marL="173038" indent="-173038">
              <a:lnSpc>
                <a:spcPct val="90000"/>
              </a:lnSpc>
              <a:buFont typeface="Arial" panose="020B0604020202020204" pitchFamily="34" charset="0"/>
              <a:buChar char="•"/>
            </a:pPr>
            <a:r>
              <a:rPr lang="en-US" sz="1400" dirty="0">
                <a:solidFill>
                  <a:schemeClr val="bg1">
                    <a:lumMod val="50000"/>
                  </a:schemeClr>
                </a:solidFill>
              </a:rPr>
              <a:t>New solutions</a:t>
            </a:r>
          </a:p>
          <a:p>
            <a:pPr marL="173038" indent="-173038">
              <a:lnSpc>
                <a:spcPct val="90000"/>
              </a:lnSpc>
              <a:buFont typeface="Arial" panose="020B0604020202020204" pitchFamily="34" charset="0"/>
              <a:buChar char="•"/>
            </a:pPr>
            <a:r>
              <a:rPr lang="en-US" sz="1400" dirty="0">
                <a:solidFill>
                  <a:schemeClr val="bg1">
                    <a:lumMod val="50000"/>
                  </a:schemeClr>
                </a:solidFill>
              </a:rPr>
              <a:t>New markets</a:t>
            </a:r>
          </a:p>
          <a:p>
            <a:pPr marL="173038" indent="-173038">
              <a:lnSpc>
                <a:spcPct val="90000"/>
              </a:lnSpc>
              <a:buFont typeface="Arial" panose="020B0604020202020204" pitchFamily="34" charset="0"/>
              <a:buChar char="•"/>
            </a:pPr>
            <a:endParaRPr lang="en-US" sz="1400" dirty="0">
              <a:solidFill>
                <a:schemeClr val="bg1">
                  <a:lumMod val="50000"/>
                </a:schemeClr>
              </a:solidFill>
            </a:endParaRPr>
          </a:p>
        </p:txBody>
      </p:sp>
      <p:pic>
        <p:nvPicPr>
          <p:cNvPr id="51" name="Picture 50">
            <a:extLst>
              <a:ext uri="{FF2B5EF4-FFF2-40B4-BE49-F238E27FC236}">
                <a16:creationId xmlns:a16="http://schemas.microsoft.com/office/drawing/2014/main" xmlns="" id="{FC2CBC70-1CAE-4487-B398-A223454DB828}"/>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458777" y="3883730"/>
            <a:ext cx="966227" cy="966227"/>
          </a:xfrm>
          <a:prstGeom prst="rect">
            <a:avLst/>
          </a:prstGeom>
        </p:spPr>
      </p:pic>
      <p:cxnSp>
        <p:nvCxnSpPr>
          <p:cNvPr id="52" name="Straight Connector 51">
            <a:extLst>
              <a:ext uri="{FF2B5EF4-FFF2-40B4-BE49-F238E27FC236}">
                <a16:creationId xmlns:a16="http://schemas.microsoft.com/office/drawing/2014/main" xmlns="" id="{E68AB571-C150-40B4-8E34-161B35B5660E}"/>
              </a:ext>
            </a:extLst>
          </p:cNvPr>
          <p:cNvCxnSpPr>
            <a:cxnSpLocks/>
            <a:stCxn id="28" idx="3"/>
            <a:endCxn id="51" idx="1"/>
          </p:cNvCxnSpPr>
          <p:nvPr/>
        </p:nvCxnSpPr>
        <p:spPr>
          <a:xfrm>
            <a:off x="5794169" y="3782242"/>
            <a:ext cx="664608" cy="584602"/>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sp>
        <p:nvSpPr>
          <p:cNvPr id="53" name="Rectangle 52">
            <a:extLst>
              <a:ext uri="{FF2B5EF4-FFF2-40B4-BE49-F238E27FC236}">
                <a16:creationId xmlns:a16="http://schemas.microsoft.com/office/drawing/2014/main" xmlns="" id="{A47B7749-2900-438B-AF8C-84C88A9B59DC}"/>
              </a:ext>
            </a:extLst>
          </p:cNvPr>
          <p:cNvSpPr/>
          <p:nvPr/>
        </p:nvSpPr>
        <p:spPr>
          <a:xfrm>
            <a:off x="6162875" y="4929339"/>
            <a:ext cx="2042961" cy="867930"/>
          </a:xfrm>
          <a:prstGeom prst="rect">
            <a:avLst/>
          </a:prstGeom>
        </p:spPr>
        <p:txBody>
          <a:bodyPr wrap="square">
            <a:spAutoFit/>
          </a:bodyPr>
          <a:lstStyle/>
          <a:p>
            <a:pPr>
              <a:lnSpc>
                <a:spcPct val="90000"/>
              </a:lnSpc>
            </a:pPr>
            <a:r>
              <a:rPr lang="en-US" sz="1400" b="1" dirty="0">
                <a:solidFill>
                  <a:srgbClr val="FF0000"/>
                </a:solidFill>
              </a:rPr>
              <a:t>Augmented Reality</a:t>
            </a:r>
          </a:p>
          <a:p>
            <a:pPr>
              <a:lnSpc>
                <a:spcPct val="90000"/>
              </a:lnSpc>
            </a:pPr>
            <a:r>
              <a:rPr lang="en-US" sz="1400" dirty="0">
                <a:solidFill>
                  <a:srgbClr val="FF0000"/>
                </a:solidFill>
              </a:rPr>
              <a:t>Enrich environment with related and relevant data</a:t>
            </a:r>
          </a:p>
        </p:txBody>
      </p:sp>
      <p:sp>
        <p:nvSpPr>
          <p:cNvPr id="54" name="Rectangle 53">
            <a:extLst>
              <a:ext uri="{FF2B5EF4-FFF2-40B4-BE49-F238E27FC236}">
                <a16:creationId xmlns:a16="http://schemas.microsoft.com/office/drawing/2014/main" xmlns="" id="{808226A9-18E6-4830-B80D-C515D2DEDFCA}"/>
              </a:ext>
            </a:extLst>
          </p:cNvPr>
          <p:cNvSpPr/>
          <p:nvPr/>
        </p:nvSpPr>
        <p:spPr bwMode="ltGray">
          <a:xfrm>
            <a:off x="7544732" y="3058076"/>
            <a:ext cx="45719" cy="1452842"/>
          </a:xfrm>
          <a:prstGeom prst="rect">
            <a:avLst/>
          </a:prstGeom>
          <a:solidFill>
            <a:schemeClr val="accent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en-US" dirty="0" err="1"/>
          </a:p>
        </p:txBody>
      </p:sp>
    </p:spTree>
    <p:extLst>
      <p:ext uri="{BB962C8B-B14F-4D97-AF65-F5344CB8AC3E}">
        <p14:creationId xmlns:p14="http://schemas.microsoft.com/office/powerpoint/2010/main" val="27650359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dirty="0" smtClean="0"/>
              <a:t>Hogyan működik?</a:t>
            </a:r>
            <a:endParaRPr lang="en-US" dirty="0"/>
          </a:p>
        </p:txBody>
      </p:sp>
      <p:pic>
        <p:nvPicPr>
          <p:cNvPr id="4" name="Content Placeholder 3"/>
          <p:cNvPicPr>
            <a:picLocks noGrp="1" noChangeAspect="1"/>
          </p:cNvPicPr>
          <p:nvPr>
            <p:ph idx="1"/>
          </p:nvPr>
        </p:nvPicPr>
        <p:blipFill>
          <a:blip r:embed="rId2"/>
          <a:stretch>
            <a:fillRect/>
          </a:stretch>
        </p:blipFill>
        <p:spPr>
          <a:xfrm>
            <a:off x="2643404" y="1455312"/>
            <a:ext cx="7505148" cy="5133093"/>
          </a:xfrm>
          <a:prstGeom prst="rect">
            <a:avLst/>
          </a:prstGeom>
        </p:spPr>
      </p:pic>
    </p:spTree>
    <p:extLst>
      <p:ext uri="{BB962C8B-B14F-4D97-AF65-F5344CB8AC3E}">
        <p14:creationId xmlns:p14="http://schemas.microsoft.com/office/powerpoint/2010/main" val="35034578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dirty="0" smtClean="0"/>
              <a:t>Kiterjesztett valóság alkalmazási területei</a:t>
            </a:r>
            <a:endParaRPr lang="en-US" dirty="0"/>
          </a:p>
        </p:txBody>
      </p:sp>
      <p:sp>
        <p:nvSpPr>
          <p:cNvPr id="3" name="Content Placeholder 2"/>
          <p:cNvSpPr>
            <a:spLocks noGrp="1"/>
          </p:cNvSpPr>
          <p:nvPr>
            <p:ph idx="1"/>
          </p:nvPr>
        </p:nvSpPr>
        <p:spPr>
          <a:xfrm>
            <a:off x="876838" y="1426380"/>
            <a:ext cx="10636875" cy="4351338"/>
          </a:xfrm>
        </p:spPr>
        <p:txBody>
          <a:bodyPr>
            <a:noAutofit/>
          </a:bodyPr>
          <a:lstStyle/>
          <a:p>
            <a:pPr marL="285750" indent="-285750">
              <a:spcBef>
                <a:spcPts val="600"/>
              </a:spcBef>
              <a:spcAft>
                <a:spcPts val="600"/>
              </a:spcAft>
              <a:buFont typeface="Arial" panose="020B0604020202020204" pitchFamily="34" charset="0"/>
              <a:buChar char="•"/>
            </a:pPr>
            <a:r>
              <a:rPr lang="hu-HU" sz="1800" dirty="0"/>
              <a:t>Virtuális utazás, terepi </a:t>
            </a:r>
            <a:r>
              <a:rPr lang="hu-HU" sz="1800" dirty="0" smtClean="0"/>
              <a:t>kirándulások</a:t>
            </a:r>
          </a:p>
          <a:p>
            <a:pPr marL="285750" indent="-285750">
              <a:spcBef>
                <a:spcPts val="600"/>
              </a:spcBef>
              <a:spcAft>
                <a:spcPts val="600"/>
              </a:spcAft>
              <a:buFont typeface="Arial" panose="020B0604020202020204" pitchFamily="34" charset="0"/>
              <a:buChar char="•"/>
            </a:pPr>
            <a:r>
              <a:rPr lang="hu-HU" sz="1800" dirty="0" smtClean="0"/>
              <a:t>Helyek</a:t>
            </a:r>
            <a:r>
              <a:rPr lang="hu-HU" sz="1800" dirty="0"/>
              <a:t>, terek és </a:t>
            </a:r>
            <a:r>
              <a:rPr lang="hu-HU" sz="1800" dirty="0" smtClean="0"/>
              <a:t>világűr megtekintése</a:t>
            </a:r>
          </a:p>
          <a:p>
            <a:pPr marL="285750" indent="-285750">
              <a:spcBef>
                <a:spcPts val="600"/>
              </a:spcBef>
              <a:spcAft>
                <a:spcPts val="600"/>
              </a:spcAft>
              <a:buFont typeface="Arial" panose="020B0604020202020204" pitchFamily="34" charset="0"/>
              <a:buChar char="•"/>
            </a:pPr>
            <a:r>
              <a:rPr lang="hu-HU" sz="1800" dirty="0" smtClean="0"/>
              <a:t>Virtuális kiképzések (Katonai, Vezetés, Egyéb szimulációk)</a:t>
            </a:r>
          </a:p>
          <a:p>
            <a:pPr marL="285750" indent="-285750">
              <a:spcBef>
                <a:spcPts val="600"/>
              </a:spcBef>
              <a:spcAft>
                <a:spcPts val="600"/>
              </a:spcAft>
              <a:buFont typeface="Arial" panose="020B0604020202020204" pitchFamily="34" charset="0"/>
              <a:buChar char="•"/>
            </a:pPr>
            <a:r>
              <a:rPr lang="hu-HU" sz="1800" dirty="0" smtClean="0"/>
              <a:t>Történetmesélés</a:t>
            </a:r>
          </a:p>
          <a:p>
            <a:pPr marL="285750" indent="-285750">
              <a:spcBef>
                <a:spcPts val="600"/>
              </a:spcBef>
              <a:spcAft>
                <a:spcPts val="600"/>
              </a:spcAft>
              <a:buFont typeface="Arial" panose="020B0604020202020204" pitchFamily="34" charset="0"/>
              <a:buChar char="•"/>
            </a:pPr>
            <a:r>
              <a:rPr lang="hu-HU" sz="1800" dirty="0" smtClean="0"/>
              <a:t>Játék és szórakoztatóipar</a:t>
            </a:r>
          </a:p>
          <a:p>
            <a:pPr marL="285750" indent="-285750">
              <a:spcBef>
                <a:spcPts val="600"/>
              </a:spcBef>
              <a:spcAft>
                <a:spcPts val="600"/>
              </a:spcAft>
              <a:buFont typeface="Arial" panose="020B0604020202020204" pitchFamily="34" charset="0"/>
              <a:buChar char="•"/>
            </a:pPr>
            <a:r>
              <a:rPr lang="hu-HU" sz="1800" dirty="0" smtClean="0"/>
              <a:t>Terápia</a:t>
            </a:r>
          </a:p>
          <a:p>
            <a:pPr marL="285750" indent="-285750">
              <a:spcBef>
                <a:spcPts val="600"/>
              </a:spcBef>
              <a:spcAft>
                <a:spcPts val="600"/>
              </a:spcAft>
              <a:buFont typeface="Arial" panose="020B0604020202020204" pitchFamily="34" charset="0"/>
              <a:buChar char="•"/>
            </a:pPr>
            <a:r>
              <a:rPr lang="hu-HU" sz="1800" dirty="0" smtClean="0"/>
              <a:t>Marketing</a:t>
            </a:r>
          </a:p>
          <a:p>
            <a:pPr marL="285750" indent="-285750">
              <a:spcBef>
                <a:spcPts val="600"/>
              </a:spcBef>
              <a:spcAft>
                <a:spcPts val="600"/>
              </a:spcAft>
              <a:buFont typeface="Arial" panose="020B0604020202020204" pitchFamily="34" charset="0"/>
              <a:buChar char="•"/>
            </a:pPr>
            <a:r>
              <a:rPr lang="hu-HU" sz="1800" dirty="0" smtClean="0"/>
              <a:t>Ipar 4.0</a:t>
            </a:r>
          </a:p>
        </p:txBody>
      </p:sp>
    </p:spTree>
    <p:extLst>
      <p:ext uri="{BB962C8B-B14F-4D97-AF65-F5344CB8AC3E}">
        <p14:creationId xmlns:p14="http://schemas.microsoft.com/office/powerpoint/2010/main" val="8608346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Kiterjesztett</a:t>
            </a:r>
            <a:r>
              <a:rPr lang="en-US" dirty="0"/>
              <a:t> </a:t>
            </a:r>
            <a:r>
              <a:rPr lang="en-US" dirty="0" err="1"/>
              <a:t>valóság</a:t>
            </a:r>
            <a:r>
              <a:rPr lang="en-US" dirty="0"/>
              <a:t> </a:t>
            </a:r>
            <a:r>
              <a:rPr lang="en-US" dirty="0" err="1"/>
              <a:t>az</a:t>
            </a:r>
            <a:r>
              <a:rPr lang="en-US" dirty="0"/>
              <a:t> </a:t>
            </a:r>
            <a:r>
              <a:rPr lang="en-US" dirty="0" err="1"/>
              <a:t>iparban</a:t>
            </a:r>
            <a:endParaRPr lang="en-US" dirty="0"/>
          </a:p>
        </p:txBody>
      </p:sp>
      <p:sp>
        <p:nvSpPr>
          <p:cNvPr id="4" name="Content Placeholder 2">
            <a:extLst>
              <a:ext uri="{FF2B5EF4-FFF2-40B4-BE49-F238E27FC236}">
                <a16:creationId xmlns:a16="http://schemas.microsoft.com/office/drawing/2014/main" xmlns="" id="{1BC7F062-FD58-4750-B460-CC303F974BD7}"/>
              </a:ext>
            </a:extLst>
          </p:cNvPr>
          <p:cNvSpPr txBox="1">
            <a:spLocks/>
          </p:cNvSpPr>
          <p:nvPr/>
        </p:nvSpPr>
        <p:spPr>
          <a:xfrm>
            <a:off x="8382000" y="1981200"/>
            <a:ext cx="3810000" cy="4114799"/>
          </a:xfrm>
          <a:prstGeom prst="rect">
            <a:avLst/>
          </a:prstGeom>
        </p:spPr>
        <p:txBody>
          <a:bodyPr vert="horz" lIns="91440" tIns="45720" rIns="91440" bIns="45720" rtlCol="0">
            <a:noAutofit/>
          </a:bodyPr>
          <a:lstStyle>
            <a:lvl1pPr marL="0" indent="0" algn="l" defTabSz="914400" rtl="0" eaLnBrk="1" latinLnBrk="0" hangingPunct="1">
              <a:lnSpc>
                <a:spcPct val="150000"/>
              </a:lnSpc>
              <a:spcBef>
                <a:spcPct val="30000"/>
              </a:spcBef>
              <a:spcAft>
                <a:spcPts val="1200"/>
              </a:spcAft>
              <a:buFont typeface="Arial" panose="020B0604020202020204" pitchFamily="34" charset="0"/>
              <a:buNone/>
              <a:defRPr sz="1600" kern="1200">
                <a:solidFill>
                  <a:schemeClr val="bg1">
                    <a:lumMod val="50000"/>
                  </a:schemeClr>
                </a:solidFill>
                <a:latin typeface="+mn-lt"/>
                <a:ea typeface="+mn-ea"/>
                <a:cs typeface="+mn-cs"/>
              </a:defRPr>
            </a:lvl1pPr>
            <a:lvl2pPr marL="685800" indent="-228600" algn="l" defTabSz="914400" rtl="0" eaLnBrk="1" latinLnBrk="0" hangingPunct="1">
              <a:lnSpc>
                <a:spcPct val="150000"/>
              </a:lnSpc>
              <a:spcBef>
                <a:spcPct val="30000"/>
              </a:spcBef>
              <a:spcAft>
                <a:spcPts val="1200"/>
              </a:spcAft>
              <a:buFont typeface="Arial" panose="020B0604020202020204" pitchFamily="34" charset="0"/>
              <a:buChar char="•"/>
              <a:defRPr sz="1400" kern="1200">
                <a:solidFill>
                  <a:schemeClr val="bg1">
                    <a:lumMod val="50000"/>
                  </a:schemeClr>
                </a:solidFill>
                <a:latin typeface="+mn-lt"/>
                <a:ea typeface="+mn-ea"/>
                <a:cs typeface="+mn-cs"/>
              </a:defRPr>
            </a:lvl2pPr>
            <a:lvl3pPr marL="1143000" indent="-228600" algn="l" defTabSz="914400" rtl="0" eaLnBrk="1" latinLnBrk="0" hangingPunct="1">
              <a:lnSpc>
                <a:spcPct val="150000"/>
              </a:lnSpc>
              <a:spcBef>
                <a:spcPct val="30000"/>
              </a:spcBef>
              <a:spcAft>
                <a:spcPts val="1200"/>
              </a:spcAft>
              <a:buFont typeface="Arial" panose="020B0604020202020204" pitchFamily="34" charset="0"/>
              <a:buChar char="•"/>
              <a:defRPr sz="1200" kern="1200">
                <a:solidFill>
                  <a:schemeClr val="bg1">
                    <a:lumMod val="50000"/>
                  </a:schemeClr>
                </a:solidFill>
                <a:latin typeface="+mn-lt"/>
                <a:ea typeface="+mn-ea"/>
                <a:cs typeface="+mn-cs"/>
              </a:defRPr>
            </a:lvl3pPr>
            <a:lvl4pPr marL="1600200" indent="-228600" algn="l" defTabSz="914400" rtl="0" eaLnBrk="1" latinLnBrk="0" hangingPunct="1">
              <a:lnSpc>
                <a:spcPct val="150000"/>
              </a:lnSpc>
              <a:spcBef>
                <a:spcPct val="30000"/>
              </a:spcBef>
              <a:spcAft>
                <a:spcPts val="1200"/>
              </a:spcAft>
              <a:buFont typeface="Arial" panose="020B0604020202020204" pitchFamily="34" charset="0"/>
              <a:buChar char="•"/>
              <a:defRPr sz="1100" kern="1200">
                <a:solidFill>
                  <a:schemeClr val="bg1">
                    <a:lumMod val="50000"/>
                  </a:schemeClr>
                </a:solidFill>
                <a:latin typeface="+mn-lt"/>
                <a:ea typeface="+mn-ea"/>
                <a:cs typeface="+mn-cs"/>
              </a:defRPr>
            </a:lvl4pPr>
            <a:lvl5pPr marL="2057400" indent="-228600" algn="l" defTabSz="914400" rtl="0" eaLnBrk="1" latinLnBrk="0" hangingPunct="1">
              <a:lnSpc>
                <a:spcPct val="150000"/>
              </a:lnSpc>
              <a:spcBef>
                <a:spcPct val="30000"/>
              </a:spcBef>
              <a:spcAft>
                <a:spcPts val="1200"/>
              </a:spcAft>
              <a:buFont typeface="Arial" panose="020B0604020202020204" pitchFamily="34" charset="0"/>
              <a:buChar char="•"/>
              <a:defRPr sz="1100" kern="1200">
                <a:solidFill>
                  <a:schemeClr val="bg1">
                    <a:lumMod val="50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342900" indent="-342900">
              <a:spcBef>
                <a:spcPts val="600"/>
              </a:spcBef>
              <a:spcAft>
                <a:spcPts val="600"/>
              </a:spcAft>
              <a:buFont typeface="Arial" panose="020B0604020202020204" pitchFamily="34" charset="0"/>
              <a:buChar char="•"/>
            </a:pPr>
            <a:r>
              <a:rPr lang="en-US" sz="1800" dirty="0" err="1"/>
              <a:t>Komplex</a:t>
            </a:r>
            <a:r>
              <a:rPr lang="en-US" sz="1800" dirty="0"/>
              <a:t> </a:t>
            </a:r>
            <a:r>
              <a:rPr lang="en-US" sz="1800" dirty="0" err="1"/>
              <a:t>szerelés</a:t>
            </a:r>
            <a:endParaRPr lang="en-US" sz="1800" dirty="0"/>
          </a:p>
          <a:p>
            <a:pPr marL="342900" indent="-342900">
              <a:spcBef>
                <a:spcPts val="600"/>
              </a:spcBef>
              <a:spcAft>
                <a:spcPts val="600"/>
              </a:spcAft>
              <a:buFont typeface="Arial" panose="020B0604020202020204" pitchFamily="34" charset="0"/>
              <a:buChar char="•"/>
            </a:pPr>
            <a:r>
              <a:rPr lang="hu-HU" sz="1800" dirty="0" smtClean="0"/>
              <a:t>Gyártás</a:t>
            </a:r>
            <a:r>
              <a:rPr lang="en-US" sz="1800" dirty="0" smtClean="0"/>
              <a:t>- </a:t>
            </a:r>
            <a:r>
              <a:rPr lang="en-US" sz="1800" dirty="0" err="1"/>
              <a:t>és</a:t>
            </a:r>
            <a:r>
              <a:rPr lang="en-US" sz="1800" dirty="0"/>
              <a:t> </a:t>
            </a:r>
            <a:r>
              <a:rPr lang="en-US" sz="1800" dirty="0" err="1"/>
              <a:t>épületkarbantartás</a:t>
            </a:r>
            <a:endParaRPr lang="en-US" sz="1800" dirty="0"/>
          </a:p>
          <a:p>
            <a:pPr marL="342900" indent="-342900">
              <a:spcBef>
                <a:spcPts val="600"/>
              </a:spcBef>
              <a:spcAft>
                <a:spcPts val="600"/>
              </a:spcAft>
              <a:buFont typeface="Arial" panose="020B0604020202020204" pitchFamily="34" charset="0"/>
              <a:buChar char="•"/>
            </a:pPr>
            <a:r>
              <a:rPr lang="en-US" sz="1800" dirty="0" err="1"/>
              <a:t>Képzés</a:t>
            </a:r>
            <a:r>
              <a:rPr lang="en-US" sz="1800" dirty="0"/>
              <a:t> </a:t>
            </a:r>
            <a:r>
              <a:rPr lang="en-US" sz="1800" dirty="0" err="1"/>
              <a:t>és</a:t>
            </a:r>
            <a:r>
              <a:rPr lang="en-US" sz="1800" dirty="0"/>
              <a:t> </a:t>
            </a:r>
            <a:r>
              <a:rPr lang="en-US" sz="1800" dirty="0" err="1"/>
              <a:t>szakértői</a:t>
            </a:r>
            <a:r>
              <a:rPr lang="en-US" sz="1800" dirty="0"/>
              <a:t> </a:t>
            </a:r>
            <a:r>
              <a:rPr lang="en-US" sz="1800" dirty="0" err="1"/>
              <a:t>támogatás</a:t>
            </a:r>
            <a:endParaRPr lang="en-US" sz="1800" dirty="0"/>
          </a:p>
          <a:p>
            <a:pPr marL="342900" indent="-342900">
              <a:spcBef>
                <a:spcPts val="600"/>
              </a:spcBef>
              <a:spcAft>
                <a:spcPts val="600"/>
              </a:spcAft>
              <a:buFont typeface="Arial" panose="020B0604020202020204" pitchFamily="34" charset="0"/>
              <a:buChar char="•"/>
            </a:pPr>
            <a:r>
              <a:rPr lang="en-US" sz="1800" dirty="0" err="1"/>
              <a:t>Minőségbiztosítás</a:t>
            </a:r>
            <a:endParaRPr lang="en-US" sz="1800" dirty="0"/>
          </a:p>
          <a:p>
            <a:pPr marL="342900" indent="-342900">
              <a:spcBef>
                <a:spcPts val="600"/>
              </a:spcBef>
              <a:spcAft>
                <a:spcPts val="600"/>
              </a:spcAft>
              <a:buFont typeface="Arial" panose="020B0604020202020204" pitchFamily="34" charset="0"/>
              <a:buChar char="•"/>
            </a:pPr>
            <a:r>
              <a:rPr lang="en-US" sz="1800" dirty="0" err="1"/>
              <a:t>Automatizálás</a:t>
            </a:r>
            <a:r>
              <a:rPr lang="en-US" sz="1800" dirty="0"/>
              <a:t> - </a:t>
            </a:r>
            <a:r>
              <a:rPr lang="en-US" sz="1800" dirty="0" err="1" smtClean="0"/>
              <a:t>Vezérl</a:t>
            </a:r>
            <a:r>
              <a:rPr lang="hu-HU" sz="1800" dirty="0" smtClean="0"/>
              <a:t>és</a:t>
            </a:r>
            <a:endParaRPr lang="en-US" sz="1800" dirty="0"/>
          </a:p>
          <a:p>
            <a:pPr marL="342900" indent="-342900">
              <a:spcBef>
                <a:spcPts val="600"/>
              </a:spcBef>
              <a:spcAft>
                <a:spcPts val="600"/>
              </a:spcAft>
              <a:buFont typeface="Arial" panose="020B0604020202020204" pitchFamily="34" charset="0"/>
              <a:buChar char="•"/>
            </a:pPr>
            <a:r>
              <a:rPr lang="hu-HU" sz="1800" dirty="0" smtClean="0"/>
              <a:t>Tervezés</a:t>
            </a:r>
            <a:endParaRPr lang="en-US" sz="1800" dirty="0"/>
          </a:p>
        </p:txBody>
      </p:sp>
      <p:pic>
        <p:nvPicPr>
          <p:cNvPr id="5" name="Picture 4">
            <a:extLst>
              <a:ext uri="{FF2B5EF4-FFF2-40B4-BE49-F238E27FC236}">
                <a16:creationId xmlns:a16="http://schemas.microsoft.com/office/drawing/2014/main" xmlns="" id="{B3457EFD-1E61-4027-8528-5E85AB2B3748}"/>
              </a:ext>
            </a:extLst>
          </p:cNvPr>
          <p:cNvPicPr>
            <a:picLocks noChangeAspect="1"/>
          </p:cNvPicPr>
          <p:nvPr/>
        </p:nvPicPr>
        <p:blipFill>
          <a:blip r:embed="rId2"/>
          <a:stretch>
            <a:fillRect/>
          </a:stretch>
        </p:blipFill>
        <p:spPr>
          <a:xfrm>
            <a:off x="609439" y="1686247"/>
            <a:ext cx="7317873" cy="4333553"/>
          </a:xfrm>
          <a:prstGeom prst="rect">
            <a:avLst/>
          </a:prstGeom>
        </p:spPr>
      </p:pic>
    </p:spTree>
    <p:extLst>
      <p:ext uri="{BB962C8B-B14F-4D97-AF65-F5344CB8AC3E}">
        <p14:creationId xmlns:p14="http://schemas.microsoft.com/office/powerpoint/2010/main" val="26494461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Kiterjesztett</a:t>
            </a:r>
            <a:r>
              <a:rPr lang="en-US" dirty="0"/>
              <a:t> </a:t>
            </a:r>
            <a:r>
              <a:rPr lang="en-US" dirty="0" err="1"/>
              <a:t>valóság</a:t>
            </a:r>
            <a:r>
              <a:rPr lang="en-US" dirty="0"/>
              <a:t> a </a:t>
            </a:r>
            <a:r>
              <a:rPr lang="en-US" dirty="0" err="1"/>
              <a:t>kiskereskedelemben</a:t>
            </a:r>
            <a:endParaRPr lang="en-US" dirty="0"/>
          </a:p>
        </p:txBody>
      </p:sp>
      <p:sp>
        <p:nvSpPr>
          <p:cNvPr id="3" name="Content Placeholder 2"/>
          <p:cNvSpPr>
            <a:spLocks noGrp="1"/>
          </p:cNvSpPr>
          <p:nvPr>
            <p:ph idx="1"/>
          </p:nvPr>
        </p:nvSpPr>
        <p:spPr/>
        <p:txBody>
          <a:bodyPr/>
          <a:lstStyle/>
          <a:p>
            <a:endParaRPr lang="en-US"/>
          </a:p>
        </p:txBody>
      </p:sp>
      <p:pic>
        <p:nvPicPr>
          <p:cNvPr id="4" name="Picture 2" descr="https://cdn.vox-cdn.com/thumbor/5jjoC2_PhkIumI5xx-J41maxuKE=/0x0:2040x1360/1200x800/filters:focal(953x755:1279x1081)/cdn.vox-cdn.com/uploads/chorus_image/image/54594007/DSC02314__1__2.0.jpg">
            <a:extLst>
              <a:ext uri="{FF2B5EF4-FFF2-40B4-BE49-F238E27FC236}">
                <a16:creationId xmlns:a16="http://schemas.microsoft.com/office/drawing/2014/main" xmlns="" id="{861B9BE1-4AD0-4E46-8B30-DE39BBE1F0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440" y="1549293"/>
            <a:ext cx="6934360" cy="4622907"/>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2">
            <a:extLst>
              <a:ext uri="{FF2B5EF4-FFF2-40B4-BE49-F238E27FC236}">
                <a16:creationId xmlns:a16="http://schemas.microsoft.com/office/drawing/2014/main" xmlns="" id="{3097855F-11A0-4CF6-87C1-F8C7A42EC6FA}"/>
              </a:ext>
            </a:extLst>
          </p:cNvPr>
          <p:cNvSpPr txBox="1">
            <a:spLocks/>
          </p:cNvSpPr>
          <p:nvPr/>
        </p:nvSpPr>
        <p:spPr>
          <a:xfrm>
            <a:off x="8382000" y="1981200"/>
            <a:ext cx="3197384" cy="4114799"/>
          </a:xfrm>
          <a:prstGeom prst="rect">
            <a:avLst/>
          </a:prstGeom>
        </p:spPr>
        <p:txBody>
          <a:bodyPr vert="horz" lIns="0" tIns="0" rIns="0" bIns="0" rtlCol="0">
            <a:noAutofit/>
          </a:bodyPr>
          <a:lstStyle>
            <a:lvl1pPr marL="341313" indent="-341313" algn="l" defTabSz="914400" rtl="0" eaLnBrk="1" latinLnBrk="0" hangingPunct="1">
              <a:lnSpc>
                <a:spcPct val="90000"/>
              </a:lnSpc>
              <a:spcBef>
                <a:spcPts val="1200"/>
              </a:spcBef>
              <a:buClr>
                <a:schemeClr val="accent2"/>
              </a:buClr>
              <a:buFont typeface="Arial" panose="020B0604020202020204" pitchFamily="34" charset="0"/>
              <a:buChar char="•"/>
              <a:defRPr sz="3200" b="0" kern="1200">
                <a:solidFill>
                  <a:schemeClr val="tx1"/>
                </a:solidFill>
                <a:latin typeface="+mn-lt"/>
                <a:ea typeface="+mn-ea"/>
                <a:cs typeface="+mn-cs"/>
              </a:defRPr>
            </a:lvl1pPr>
            <a:lvl2pPr marL="627063" indent="-285750" algn="l" defTabSz="914400" rtl="0" eaLnBrk="1" latinLnBrk="0" hangingPunct="1">
              <a:lnSpc>
                <a:spcPct val="90000"/>
              </a:lnSpc>
              <a:spcBef>
                <a:spcPts val="800"/>
              </a:spcBef>
              <a:buClr>
                <a:schemeClr val="accent2"/>
              </a:buClr>
              <a:buFont typeface="Gill Sans MT" panose="020B0502020104020203" pitchFamily="34" charset="0"/>
              <a:buChar char="–"/>
              <a:defRPr sz="2400" kern="1200">
                <a:solidFill>
                  <a:schemeClr val="tx1"/>
                </a:solidFill>
                <a:latin typeface="+mn-lt"/>
                <a:ea typeface="+mn-ea"/>
                <a:cs typeface="+mn-cs"/>
              </a:defRPr>
            </a:lvl2pPr>
            <a:lvl3pPr marL="914400" indent="-231775" algn="l" defTabSz="914400" rtl="0" eaLnBrk="1" latinLnBrk="0" hangingPunct="1">
              <a:lnSpc>
                <a:spcPct val="90000"/>
              </a:lnSpc>
              <a:spcBef>
                <a:spcPts val="600"/>
              </a:spcBef>
              <a:buClr>
                <a:schemeClr val="accent2"/>
              </a:buClr>
              <a:buFont typeface="Arial" panose="020B0604020202020204" pitchFamily="34" charset="0"/>
              <a:buChar char="-"/>
              <a:defRPr sz="2000" kern="1200">
                <a:solidFill>
                  <a:schemeClr val="tx1"/>
                </a:solidFill>
                <a:latin typeface="+mn-lt"/>
                <a:ea typeface="+mn-ea"/>
                <a:cs typeface="+mn-cs"/>
              </a:defRPr>
            </a:lvl3pPr>
            <a:lvl4pPr marL="731520" indent="-137160" algn="l" defTabSz="914400" rtl="0" eaLnBrk="1" latinLnBrk="0" hangingPunct="1">
              <a:lnSpc>
                <a:spcPct val="90000"/>
              </a:lnSpc>
              <a:spcBef>
                <a:spcPts val="600"/>
              </a:spcBef>
              <a:buFont typeface="Arial" panose="020B0604020202020204" pitchFamily="34" charset="0"/>
              <a:buChar char="–"/>
              <a:defRPr sz="1200" kern="1200">
                <a:solidFill>
                  <a:schemeClr val="tx1"/>
                </a:solidFill>
                <a:latin typeface="+mn-lt"/>
                <a:ea typeface="+mn-ea"/>
                <a:cs typeface="+mn-cs"/>
              </a:defRPr>
            </a:lvl4pPr>
            <a:lvl5pPr marL="868680" indent="-137160" algn="l" defTabSz="914400" rtl="0" eaLnBrk="1" latinLnBrk="0" hangingPunct="1">
              <a:lnSpc>
                <a:spcPct val="90000"/>
              </a:lnSpc>
              <a:spcBef>
                <a:spcPts val="600"/>
              </a:spcBef>
              <a:buFont typeface="Arial" panose="020B0604020202020204" pitchFamily="34" charset="0"/>
              <a:buChar char="–"/>
              <a:defRPr sz="1200" kern="1200">
                <a:solidFill>
                  <a:schemeClr val="tx1"/>
                </a:solidFill>
                <a:latin typeface="+mn-lt"/>
                <a:ea typeface="+mn-ea"/>
                <a:cs typeface="+mn-cs"/>
              </a:defRPr>
            </a:lvl5pPr>
            <a:lvl6pPr marL="1051560" indent="-137160" algn="l" defTabSz="914400" rtl="0" eaLnBrk="1" latinLnBrk="0" hangingPunct="1">
              <a:lnSpc>
                <a:spcPct val="90000"/>
              </a:lnSpc>
              <a:spcBef>
                <a:spcPts val="600"/>
              </a:spcBef>
              <a:buFont typeface="Arial" panose="020B0604020202020204" pitchFamily="34" charset="0"/>
              <a:buChar char="–"/>
              <a:defRPr sz="1200" kern="1200">
                <a:solidFill>
                  <a:schemeClr val="tx1"/>
                </a:solidFill>
                <a:latin typeface="+mn-lt"/>
                <a:ea typeface="+mn-ea"/>
                <a:cs typeface="+mn-cs"/>
              </a:defRPr>
            </a:lvl6pPr>
            <a:lvl7pPr marL="1188720" indent="-137160" algn="l" defTabSz="914400" rtl="0" eaLnBrk="1" latinLnBrk="0" hangingPunct="1">
              <a:lnSpc>
                <a:spcPct val="90000"/>
              </a:lnSpc>
              <a:spcBef>
                <a:spcPts val="600"/>
              </a:spcBef>
              <a:buFont typeface="Arial" panose="020B0604020202020204" pitchFamily="34" charset="0"/>
              <a:buChar char="–"/>
              <a:defRPr sz="1200" kern="1200">
                <a:solidFill>
                  <a:schemeClr val="tx1"/>
                </a:solidFill>
                <a:latin typeface="+mn-lt"/>
                <a:ea typeface="+mn-ea"/>
                <a:cs typeface="+mn-cs"/>
              </a:defRPr>
            </a:lvl7pPr>
            <a:lvl8pPr marL="1371600" indent="-137160" algn="l" defTabSz="914400" rtl="0" eaLnBrk="1" latinLnBrk="0" hangingPunct="1">
              <a:lnSpc>
                <a:spcPct val="90000"/>
              </a:lnSpc>
              <a:spcBef>
                <a:spcPts val="600"/>
              </a:spcBef>
              <a:buFont typeface="Arial" panose="020B0604020202020204" pitchFamily="34" charset="0"/>
              <a:buChar char="–"/>
              <a:defRPr sz="1200" kern="1200">
                <a:solidFill>
                  <a:schemeClr val="tx1"/>
                </a:solidFill>
                <a:latin typeface="+mn-lt"/>
                <a:ea typeface="+mn-ea"/>
                <a:cs typeface="+mn-cs"/>
              </a:defRPr>
            </a:lvl8pPr>
            <a:lvl9pPr marL="1554480" indent="-137160" algn="l" defTabSz="914400" rtl="0" eaLnBrk="1" latinLnBrk="0" hangingPunct="1">
              <a:lnSpc>
                <a:spcPct val="90000"/>
              </a:lnSpc>
              <a:spcBef>
                <a:spcPts val="600"/>
              </a:spcBef>
              <a:buFont typeface="Arial" panose="020B0604020202020204" pitchFamily="34" charset="0"/>
              <a:buChar char="–"/>
              <a:defRPr sz="1200" kern="1200">
                <a:solidFill>
                  <a:schemeClr val="tx1"/>
                </a:solidFill>
                <a:latin typeface="+mn-lt"/>
                <a:ea typeface="+mn-ea"/>
                <a:cs typeface="+mn-cs"/>
              </a:defRPr>
            </a:lvl9pPr>
          </a:lstStyle>
          <a:p>
            <a:r>
              <a:rPr lang="en-US" sz="1800" dirty="0" err="1">
                <a:solidFill>
                  <a:schemeClr val="bg1">
                    <a:lumMod val="50000"/>
                  </a:schemeClr>
                </a:solidFill>
              </a:rPr>
              <a:t>Bútor</a:t>
            </a:r>
            <a:endParaRPr lang="en-US" sz="1800" dirty="0">
              <a:solidFill>
                <a:schemeClr val="bg1">
                  <a:lumMod val="50000"/>
                </a:schemeClr>
              </a:solidFill>
            </a:endParaRPr>
          </a:p>
          <a:p>
            <a:r>
              <a:rPr lang="en-US" sz="1800" dirty="0" err="1">
                <a:solidFill>
                  <a:schemeClr val="bg1">
                    <a:lumMod val="50000"/>
                  </a:schemeClr>
                </a:solidFill>
              </a:rPr>
              <a:t>Szépség</a:t>
            </a:r>
            <a:endParaRPr lang="en-US" sz="1800" dirty="0">
              <a:solidFill>
                <a:schemeClr val="bg1">
                  <a:lumMod val="50000"/>
                </a:schemeClr>
              </a:solidFill>
            </a:endParaRPr>
          </a:p>
          <a:p>
            <a:r>
              <a:rPr lang="en-US" sz="1800" dirty="0" err="1">
                <a:solidFill>
                  <a:schemeClr val="bg1">
                    <a:lumMod val="50000"/>
                  </a:schemeClr>
                </a:solidFill>
              </a:rPr>
              <a:t>Divat</a:t>
            </a:r>
            <a:endParaRPr lang="en-US" sz="1800" dirty="0">
              <a:solidFill>
                <a:schemeClr val="bg1">
                  <a:lumMod val="50000"/>
                </a:schemeClr>
              </a:solidFill>
            </a:endParaRPr>
          </a:p>
          <a:p>
            <a:r>
              <a:rPr lang="en-US" sz="1800" dirty="0" err="1">
                <a:solidFill>
                  <a:schemeClr val="bg1">
                    <a:lumMod val="50000"/>
                  </a:schemeClr>
                </a:solidFill>
              </a:rPr>
              <a:t>Lakásfelújítás</a:t>
            </a:r>
            <a:endParaRPr lang="en-US" sz="1800" dirty="0">
              <a:solidFill>
                <a:schemeClr val="bg1">
                  <a:lumMod val="50000"/>
                </a:schemeClr>
              </a:solidFill>
            </a:endParaRPr>
          </a:p>
          <a:p>
            <a:r>
              <a:rPr lang="en-US" sz="1800" dirty="0" err="1">
                <a:solidFill>
                  <a:schemeClr val="bg1">
                    <a:lumMod val="50000"/>
                  </a:schemeClr>
                </a:solidFill>
              </a:rPr>
              <a:t>Reklámok</a:t>
            </a:r>
            <a:r>
              <a:rPr lang="en-US" sz="1800" dirty="0">
                <a:solidFill>
                  <a:schemeClr val="bg1">
                    <a:lumMod val="50000"/>
                  </a:schemeClr>
                </a:solidFill>
              </a:rPr>
              <a:t> a </a:t>
            </a:r>
            <a:r>
              <a:rPr lang="en-US" sz="1800" dirty="0" err="1">
                <a:solidFill>
                  <a:schemeClr val="bg1">
                    <a:lumMod val="50000"/>
                  </a:schemeClr>
                </a:solidFill>
              </a:rPr>
              <a:t>hagyományos</a:t>
            </a:r>
            <a:r>
              <a:rPr lang="en-US" sz="1800" dirty="0">
                <a:solidFill>
                  <a:schemeClr val="bg1">
                    <a:lumMod val="50000"/>
                  </a:schemeClr>
                </a:solidFill>
              </a:rPr>
              <a:t> </a:t>
            </a:r>
            <a:r>
              <a:rPr lang="en-US" sz="1800" dirty="0" err="1">
                <a:solidFill>
                  <a:schemeClr val="bg1">
                    <a:lumMod val="50000"/>
                  </a:schemeClr>
                </a:solidFill>
              </a:rPr>
              <a:t>médiában</a:t>
            </a:r>
            <a:endParaRPr lang="en-US" sz="1800" dirty="0">
              <a:solidFill>
                <a:schemeClr val="bg1">
                  <a:lumMod val="50000"/>
                </a:schemeClr>
              </a:solidFill>
            </a:endParaRPr>
          </a:p>
          <a:p>
            <a:r>
              <a:rPr lang="en-US" sz="1800" dirty="0" err="1">
                <a:solidFill>
                  <a:schemeClr val="bg1">
                    <a:lumMod val="50000"/>
                  </a:schemeClr>
                </a:solidFill>
              </a:rPr>
              <a:t>Intelligens</a:t>
            </a:r>
            <a:r>
              <a:rPr lang="en-US" sz="1800" dirty="0">
                <a:solidFill>
                  <a:schemeClr val="bg1">
                    <a:lumMod val="50000"/>
                  </a:schemeClr>
                </a:solidFill>
              </a:rPr>
              <a:t> </a:t>
            </a:r>
            <a:r>
              <a:rPr lang="en-US" sz="1800" dirty="0" err="1">
                <a:solidFill>
                  <a:schemeClr val="bg1">
                    <a:lumMod val="50000"/>
                  </a:schemeClr>
                </a:solidFill>
              </a:rPr>
              <a:t>üzletpolcok</a:t>
            </a:r>
            <a:endParaRPr lang="en-US" sz="1800" dirty="0">
              <a:solidFill>
                <a:schemeClr val="bg1">
                  <a:lumMod val="50000"/>
                </a:schemeClr>
              </a:solidFill>
            </a:endParaRPr>
          </a:p>
        </p:txBody>
      </p:sp>
    </p:spTree>
    <p:extLst>
      <p:ext uri="{BB962C8B-B14F-4D97-AF65-F5344CB8AC3E}">
        <p14:creationId xmlns:p14="http://schemas.microsoft.com/office/powerpoint/2010/main" val="20588080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Kiterjesztett</a:t>
            </a:r>
            <a:r>
              <a:rPr lang="en-US" dirty="0"/>
              <a:t> </a:t>
            </a:r>
            <a:r>
              <a:rPr lang="en-US" dirty="0" err="1"/>
              <a:t>valóság</a:t>
            </a:r>
            <a:r>
              <a:rPr lang="en-US" dirty="0"/>
              <a:t> a </a:t>
            </a:r>
            <a:r>
              <a:rPr lang="en-US" dirty="0" err="1"/>
              <a:t>turizmusban</a:t>
            </a:r>
            <a:endParaRPr lang="en-US" dirty="0"/>
          </a:p>
        </p:txBody>
      </p:sp>
      <p:sp>
        <p:nvSpPr>
          <p:cNvPr id="3" name="Content Placeholder 2"/>
          <p:cNvSpPr>
            <a:spLocks noGrp="1"/>
          </p:cNvSpPr>
          <p:nvPr>
            <p:ph idx="1"/>
          </p:nvPr>
        </p:nvSpPr>
        <p:spPr/>
        <p:txBody>
          <a:bodyPr/>
          <a:lstStyle/>
          <a:p>
            <a:endParaRPr lang="en-US"/>
          </a:p>
        </p:txBody>
      </p:sp>
      <p:pic>
        <p:nvPicPr>
          <p:cNvPr id="4" name="Picture 2" descr="Image result for augmented reality examples 2017">
            <a:extLst>
              <a:ext uri="{FF2B5EF4-FFF2-40B4-BE49-F238E27FC236}">
                <a16:creationId xmlns:a16="http://schemas.microsoft.com/office/drawing/2014/main" xmlns="" id="{873D2405-4840-430F-A834-0D032831060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9440" y="1600201"/>
            <a:ext cx="6934360" cy="4622907"/>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2">
            <a:extLst>
              <a:ext uri="{FF2B5EF4-FFF2-40B4-BE49-F238E27FC236}">
                <a16:creationId xmlns:a16="http://schemas.microsoft.com/office/drawing/2014/main" xmlns="" id="{586BD53A-44A0-4537-BF54-6E5CD3B29004}"/>
              </a:ext>
            </a:extLst>
          </p:cNvPr>
          <p:cNvSpPr txBox="1">
            <a:spLocks/>
          </p:cNvSpPr>
          <p:nvPr/>
        </p:nvSpPr>
        <p:spPr>
          <a:xfrm>
            <a:off x="8382000" y="1981200"/>
            <a:ext cx="3581400" cy="4114799"/>
          </a:xfrm>
          <a:prstGeom prst="rect">
            <a:avLst/>
          </a:prstGeom>
        </p:spPr>
        <p:txBody>
          <a:bodyPr vert="horz" lIns="0" tIns="0" rIns="0" bIns="0" rtlCol="0">
            <a:noAutofit/>
          </a:bodyPr>
          <a:lstStyle>
            <a:lvl1pPr marL="341313" indent="-341313" algn="l" defTabSz="914400" rtl="0" eaLnBrk="1" latinLnBrk="0" hangingPunct="1">
              <a:lnSpc>
                <a:spcPct val="90000"/>
              </a:lnSpc>
              <a:spcBef>
                <a:spcPts val="1200"/>
              </a:spcBef>
              <a:buClr>
                <a:schemeClr val="accent2"/>
              </a:buClr>
              <a:buFont typeface="Arial" panose="020B0604020202020204" pitchFamily="34" charset="0"/>
              <a:buChar char="•"/>
              <a:defRPr sz="3200" b="0" kern="1200">
                <a:solidFill>
                  <a:schemeClr val="tx1"/>
                </a:solidFill>
                <a:latin typeface="+mn-lt"/>
                <a:ea typeface="+mn-ea"/>
                <a:cs typeface="+mn-cs"/>
              </a:defRPr>
            </a:lvl1pPr>
            <a:lvl2pPr marL="627063" indent="-285750" algn="l" defTabSz="914400" rtl="0" eaLnBrk="1" latinLnBrk="0" hangingPunct="1">
              <a:lnSpc>
                <a:spcPct val="90000"/>
              </a:lnSpc>
              <a:spcBef>
                <a:spcPts val="800"/>
              </a:spcBef>
              <a:buClr>
                <a:schemeClr val="accent2"/>
              </a:buClr>
              <a:buFont typeface="Gill Sans MT" panose="020B0502020104020203" pitchFamily="34" charset="0"/>
              <a:buChar char="–"/>
              <a:defRPr sz="2400" kern="1200">
                <a:solidFill>
                  <a:schemeClr val="tx1"/>
                </a:solidFill>
                <a:latin typeface="+mn-lt"/>
                <a:ea typeface="+mn-ea"/>
                <a:cs typeface="+mn-cs"/>
              </a:defRPr>
            </a:lvl2pPr>
            <a:lvl3pPr marL="914400" indent="-231775" algn="l" defTabSz="914400" rtl="0" eaLnBrk="1" latinLnBrk="0" hangingPunct="1">
              <a:lnSpc>
                <a:spcPct val="90000"/>
              </a:lnSpc>
              <a:spcBef>
                <a:spcPts val="600"/>
              </a:spcBef>
              <a:buClr>
                <a:schemeClr val="accent2"/>
              </a:buClr>
              <a:buFont typeface="Arial" panose="020B0604020202020204" pitchFamily="34" charset="0"/>
              <a:buChar char="-"/>
              <a:defRPr sz="2000" kern="1200">
                <a:solidFill>
                  <a:schemeClr val="tx1"/>
                </a:solidFill>
                <a:latin typeface="+mn-lt"/>
                <a:ea typeface="+mn-ea"/>
                <a:cs typeface="+mn-cs"/>
              </a:defRPr>
            </a:lvl3pPr>
            <a:lvl4pPr marL="731520" indent="-137160" algn="l" defTabSz="914400" rtl="0" eaLnBrk="1" latinLnBrk="0" hangingPunct="1">
              <a:lnSpc>
                <a:spcPct val="90000"/>
              </a:lnSpc>
              <a:spcBef>
                <a:spcPts val="600"/>
              </a:spcBef>
              <a:buFont typeface="Arial" panose="020B0604020202020204" pitchFamily="34" charset="0"/>
              <a:buChar char="–"/>
              <a:defRPr sz="1200" kern="1200">
                <a:solidFill>
                  <a:schemeClr val="tx1"/>
                </a:solidFill>
                <a:latin typeface="+mn-lt"/>
                <a:ea typeface="+mn-ea"/>
                <a:cs typeface="+mn-cs"/>
              </a:defRPr>
            </a:lvl4pPr>
            <a:lvl5pPr marL="868680" indent="-137160" algn="l" defTabSz="914400" rtl="0" eaLnBrk="1" latinLnBrk="0" hangingPunct="1">
              <a:lnSpc>
                <a:spcPct val="90000"/>
              </a:lnSpc>
              <a:spcBef>
                <a:spcPts val="600"/>
              </a:spcBef>
              <a:buFont typeface="Arial" panose="020B0604020202020204" pitchFamily="34" charset="0"/>
              <a:buChar char="–"/>
              <a:defRPr sz="1200" kern="1200">
                <a:solidFill>
                  <a:schemeClr val="tx1"/>
                </a:solidFill>
                <a:latin typeface="+mn-lt"/>
                <a:ea typeface="+mn-ea"/>
                <a:cs typeface="+mn-cs"/>
              </a:defRPr>
            </a:lvl5pPr>
            <a:lvl6pPr marL="1051560" indent="-137160" algn="l" defTabSz="914400" rtl="0" eaLnBrk="1" latinLnBrk="0" hangingPunct="1">
              <a:lnSpc>
                <a:spcPct val="90000"/>
              </a:lnSpc>
              <a:spcBef>
                <a:spcPts val="600"/>
              </a:spcBef>
              <a:buFont typeface="Arial" panose="020B0604020202020204" pitchFamily="34" charset="0"/>
              <a:buChar char="–"/>
              <a:defRPr sz="1200" kern="1200">
                <a:solidFill>
                  <a:schemeClr val="tx1"/>
                </a:solidFill>
                <a:latin typeface="+mn-lt"/>
                <a:ea typeface="+mn-ea"/>
                <a:cs typeface="+mn-cs"/>
              </a:defRPr>
            </a:lvl6pPr>
            <a:lvl7pPr marL="1188720" indent="-137160" algn="l" defTabSz="914400" rtl="0" eaLnBrk="1" latinLnBrk="0" hangingPunct="1">
              <a:lnSpc>
                <a:spcPct val="90000"/>
              </a:lnSpc>
              <a:spcBef>
                <a:spcPts val="600"/>
              </a:spcBef>
              <a:buFont typeface="Arial" panose="020B0604020202020204" pitchFamily="34" charset="0"/>
              <a:buChar char="–"/>
              <a:defRPr sz="1200" kern="1200">
                <a:solidFill>
                  <a:schemeClr val="tx1"/>
                </a:solidFill>
                <a:latin typeface="+mn-lt"/>
                <a:ea typeface="+mn-ea"/>
                <a:cs typeface="+mn-cs"/>
              </a:defRPr>
            </a:lvl7pPr>
            <a:lvl8pPr marL="1371600" indent="-137160" algn="l" defTabSz="914400" rtl="0" eaLnBrk="1" latinLnBrk="0" hangingPunct="1">
              <a:lnSpc>
                <a:spcPct val="90000"/>
              </a:lnSpc>
              <a:spcBef>
                <a:spcPts val="600"/>
              </a:spcBef>
              <a:buFont typeface="Arial" panose="020B0604020202020204" pitchFamily="34" charset="0"/>
              <a:buChar char="–"/>
              <a:defRPr sz="1200" kern="1200">
                <a:solidFill>
                  <a:schemeClr val="tx1"/>
                </a:solidFill>
                <a:latin typeface="+mn-lt"/>
                <a:ea typeface="+mn-ea"/>
                <a:cs typeface="+mn-cs"/>
              </a:defRPr>
            </a:lvl8pPr>
            <a:lvl9pPr marL="1554480" indent="-137160" algn="l" defTabSz="914400" rtl="0" eaLnBrk="1" latinLnBrk="0" hangingPunct="1">
              <a:lnSpc>
                <a:spcPct val="90000"/>
              </a:lnSpc>
              <a:spcBef>
                <a:spcPts val="600"/>
              </a:spcBef>
              <a:buFont typeface="Arial" panose="020B0604020202020204" pitchFamily="34" charset="0"/>
              <a:buChar char="–"/>
              <a:defRPr sz="1200" kern="1200">
                <a:solidFill>
                  <a:schemeClr val="tx1"/>
                </a:solidFill>
                <a:latin typeface="+mn-lt"/>
                <a:ea typeface="+mn-ea"/>
                <a:cs typeface="+mn-cs"/>
              </a:defRPr>
            </a:lvl9pPr>
          </a:lstStyle>
          <a:p>
            <a:r>
              <a:rPr lang="hu-HU" sz="1800" dirty="0" smtClean="0">
                <a:solidFill>
                  <a:schemeClr val="bg1">
                    <a:lumMod val="50000"/>
                  </a:schemeClr>
                </a:solidFill>
              </a:rPr>
              <a:t>Marketing</a:t>
            </a:r>
          </a:p>
          <a:p>
            <a:r>
              <a:rPr lang="hu-HU" sz="1800" dirty="0" smtClean="0">
                <a:solidFill>
                  <a:schemeClr val="bg1">
                    <a:lumMod val="50000"/>
                  </a:schemeClr>
                </a:solidFill>
              </a:rPr>
              <a:t>Szállásfoglalások</a:t>
            </a:r>
          </a:p>
          <a:p>
            <a:r>
              <a:rPr lang="hu-HU" sz="1800" dirty="0" smtClean="0">
                <a:solidFill>
                  <a:schemeClr val="bg1">
                    <a:lumMod val="50000"/>
                  </a:schemeClr>
                </a:solidFill>
              </a:rPr>
              <a:t>Kiterjesztett navigáció</a:t>
            </a:r>
          </a:p>
          <a:p>
            <a:r>
              <a:rPr lang="hu-HU" sz="1800" dirty="0" smtClean="0">
                <a:solidFill>
                  <a:schemeClr val="bg1">
                    <a:lumMod val="50000"/>
                  </a:schemeClr>
                </a:solidFill>
              </a:rPr>
              <a:t>Nyelvi fordítások</a:t>
            </a:r>
          </a:p>
          <a:p>
            <a:r>
              <a:rPr lang="hu-HU" sz="1800" dirty="0" smtClean="0">
                <a:solidFill>
                  <a:schemeClr val="bg1">
                    <a:lumMod val="50000"/>
                  </a:schemeClr>
                </a:solidFill>
              </a:rPr>
              <a:t>Étkezés és szórakozás tervezése</a:t>
            </a:r>
          </a:p>
          <a:p>
            <a:r>
              <a:rPr lang="hu-HU" sz="1800" dirty="0" smtClean="0">
                <a:solidFill>
                  <a:schemeClr val="bg1">
                    <a:lumMod val="50000"/>
                  </a:schemeClr>
                </a:solidFill>
              </a:rPr>
              <a:t>A nyaralást „élménnyé” alakíthatja</a:t>
            </a:r>
            <a:endParaRPr lang="hu-HU" sz="1800" dirty="0" smtClean="0">
              <a:solidFill>
                <a:schemeClr val="bg1">
                  <a:lumMod val="50000"/>
                </a:schemeClr>
              </a:solidFill>
            </a:endParaRPr>
          </a:p>
          <a:p>
            <a:endParaRPr lang="hu-HU" sz="1800" dirty="0">
              <a:solidFill>
                <a:schemeClr val="bg1">
                  <a:lumMod val="50000"/>
                </a:schemeClr>
              </a:solidFill>
            </a:endParaRPr>
          </a:p>
        </p:txBody>
      </p:sp>
    </p:spTree>
    <p:extLst>
      <p:ext uri="{BB962C8B-B14F-4D97-AF65-F5344CB8AC3E}">
        <p14:creationId xmlns:p14="http://schemas.microsoft.com/office/powerpoint/2010/main" val="894653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Használhatóság</a:t>
            </a:r>
            <a:r>
              <a:rPr lang="en-US" dirty="0"/>
              <a:t> </a:t>
            </a:r>
            <a:r>
              <a:rPr lang="en-US" dirty="0" err="1"/>
              <a:t>és</a:t>
            </a:r>
            <a:r>
              <a:rPr lang="en-US" dirty="0"/>
              <a:t> </a:t>
            </a:r>
            <a:r>
              <a:rPr lang="en-US" dirty="0" err="1"/>
              <a:t>interaktivitás</a:t>
            </a:r>
            <a:r>
              <a:rPr lang="en-US" dirty="0"/>
              <a:t> – </a:t>
            </a:r>
            <a:r>
              <a:rPr lang="en-US" dirty="0" err="1"/>
              <a:t>az</a:t>
            </a:r>
            <a:r>
              <a:rPr lang="en-US" dirty="0"/>
              <a:t> </a:t>
            </a:r>
            <a:r>
              <a:rPr lang="en-US" dirty="0" err="1"/>
              <a:t>érzékszervek</a:t>
            </a:r>
            <a:r>
              <a:rPr lang="en-US" dirty="0"/>
              <a:t> </a:t>
            </a:r>
            <a:r>
              <a:rPr lang="en-US" dirty="0" err="1"/>
              <a:t>összhangja</a:t>
            </a:r>
            <a:endParaRPr lang="en-US" dirty="0"/>
          </a:p>
        </p:txBody>
      </p:sp>
      <p:sp>
        <p:nvSpPr>
          <p:cNvPr id="3" name="Content Placeholder 2"/>
          <p:cNvSpPr>
            <a:spLocks noGrp="1"/>
          </p:cNvSpPr>
          <p:nvPr>
            <p:ph idx="1"/>
          </p:nvPr>
        </p:nvSpPr>
        <p:spPr>
          <a:xfrm>
            <a:off x="604434" y="1580925"/>
            <a:ext cx="10971727" cy="4742602"/>
          </a:xfrm>
        </p:spPr>
        <p:txBody>
          <a:bodyPr>
            <a:noAutofit/>
          </a:bodyPr>
          <a:lstStyle/>
          <a:p>
            <a:pPr marL="285750" indent="-285750">
              <a:lnSpc>
                <a:spcPct val="100000"/>
              </a:lnSpc>
              <a:buFont typeface="Arial" panose="020B0604020202020204" pitchFamily="34" charset="0"/>
              <a:buChar char="•"/>
            </a:pPr>
            <a:r>
              <a:rPr lang="hu-HU" sz="1800" dirty="0"/>
              <a:t>Az interaktivitás lényege multimediális környezetben abban teljesedik ki, hogy egy képre vagy szövegre kattintva vagy azt megérintve egy folyamatot indítunk el, mely átvezet egy másik közegbe, esetleg elindít egy videót vagy megjelenít egy szöveget. A linkeken való továbblépést eddig a mindennapi felhasználók kattintásnak nevezik, a tapintás mint kezelő módszer megjelenésével az érintés is interakciót tesz lehetővé. </a:t>
            </a:r>
          </a:p>
          <a:p>
            <a:pPr marL="285750" indent="-285750">
              <a:lnSpc>
                <a:spcPct val="100000"/>
              </a:lnSpc>
              <a:buFont typeface="Arial" panose="020B0604020202020204" pitchFamily="34" charset="0"/>
              <a:buChar char="•"/>
            </a:pPr>
            <a:r>
              <a:rPr lang="hu-HU" sz="1800" dirty="0" smtClean="0"/>
              <a:t>Azelőtt </a:t>
            </a:r>
            <a:r>
              <a:rPr lang="hu-HU" sz="1800" dirty="0"/>
              <a:t>ránéztünk egy képre, és mentálisan követtük saját személyes asszociációinkat a másik képhez. Most az interaktív számítógépes média [azt] kéri tőlünk, hogy kattintsunk rá a kiemelt mondatra, hogy egy másik képre ugorjunk, [és] az előreprogramozott, objektíven létező asszociációkat </a:t>
            </a:r>
            <a:r>
              <a:rPr lang="hu-HU" sz="1800" dirty="0" smtClean="0"/>
              <a:t>kövessük.</a:t>
            </a:r>
            <a:endParaRPr lang="hu-HU" sz="1800" dirty="0"/>
          </a:p>
          <a:p>
            <a:pPr marL="285750" indent="-285750">
              <a:lnSpc>
                <a:spcPct val="100000"/>
              </a:lnSpc>
              <a:buFont typeface="Arial" panose="020B0604020202020204" pitchFamily="34" charset="0"/>
              <a:buChar char="•"/>
            </a:pPr>
            <a:r>
              <a:rPr lang="hu-HU" sz="1800" dirty="0"/>
              <a:t>Mint minden új technológia megjelenésével, a társadalmi és kulturális környezetbe való beépülés során jelentős szerep jut a használhatóságnak. A fogalom alatt annak a folyamatnak a könnyedségét vagy éppen nehézségét </a:t>
            </a:r>
            <a:r>
              <a:rPr lang="hu-HU" sz="1800" dirty="0" smtClean="0"/>
              <a:t>értjük, </a:t>
            </a:r>
            <a:r>
              <a:rPr lang="hu-HU" sz="1800" dirty="0"/>
              <a:t>ahogy a felhasználó megszerzi azon ismereteket, melyeknek köszönhetően egy adott alkalmazást nehézségek nélkül és rendeltetésszerűen képes kezelni. Elmondható, hogy a használhatóság jelentős fejlődésen ment keresztül, ha kiindulópontként a személyi számítógépek egér és billentyűzet általi, végpontként pedig az érintőképernyőn vagy testmozgással történő irányítást jelöljük meg</a:t>
            </a:r>
            <a:r>
              <a:rPr lang="hu-HU" sz="1800" dirty="0" smtClean="0"/>
              <a:t>.</a:t>
            </a:r>
            <a:endParaRPr lang="en-US" sz="1800" dirty="0" smtClean="0"/>
          </a:p>
          <a:p>
            <a:endParaRPr lang="en-US" sz="1800" dirty="0"/>
          </a:p>
        </p:txBody>
      </p:sp>
    </p:spTree>
    <p:extLst>
      <p:ext uri="{BB962C8B-B14F-4D97-AF65-F5344CB8AC3E}">
        <p14:creationId xmlns:p14="http://schemas.microsoft.com/office/powerpoint/2010/main" val="39554630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a:t>
            </a:r>
            <a:r>
              <a:rPr lang="en-US" dirty="0" err="1"/>
              <a:t>hipertextualitás</a:t>
            </a:r>
            <a:r>
              <a:rPr lang="en-US" dirty="0"/>
              <a:t> </a:t>
            </a:r>
            <a:r>
              <a:rPr lang="en-US" dirty="0" err="1"/>
              <a:t>és</a:t>
            </a:r>
            <a:r>
              <a:rPr lang="en-US" dirty="0"/>
              <a:t> </a:t>
            </a:r>
            <a:r>
              <a:rPr lang="en-US" dirty="0" err="1"/>
              <a:t>címkézés</a:t>
            </a:r>
            <a:r>
              <a:rPr lang="en-US" dirty="0"/>
              <a:t> </a:t>
            </a:r>
            <a:r>
              <a:rPr lang="en-US" dirty="0" err="1"/>
              <a:t>szerepe</a:t>
            </a:r>
            <a:endParaRPr lang="en-US" dirty="0"/>
          </a:p>
        </p:txBody>
      </p:sp>
      <p:sp>
        <p:nvSpPr>
          <p:cNvPr id="3" name="Content Placeholder 2"/>
          <p:cNvSpPr>
            <a:spLocks noGrp="1"/>
          </p:cNvSpPr>
          <p:nvPr>
            <p:ph idx="1"/>
          </p:nvPr>
        </p:nvSpPr>
        <p:spPr>
          <a:xfrm>
            <a:off x="604434" y="1400620"/>
            <a:ext cx="10971727" cy="4447761"/>
          </a:xfrm>
        </p:spPr>
        <p:txBody>
          <a:bodyPr>
            <a:noAutofit/>
          </a:bodyPr>
          <a:lstStyle/>
          <a:p>
            <a:pPr marL="285750" indent="-285750" algn="just">
              <a:lnSpc>
                <a:spcPct val="100000"/>
              </a:lnSpc>
              <a:buFont typeface="Arial" panose="020B0604020202020204" pitchFamily="34" charset="0"/>
              <a:buChar char="•"/>
            </a:pPr>
            <a:r>
              <a:rPr lang="hu-HU" sz="1800" dirty="0" smtClean="0"/>
              <a:t>Az </a:t>
            </a:r>
            <a:r>
              <a:rPr lang="hu-HU" sz="1800" dirty="0" err="1"/>
              <a:t>augmentált</a:t>
            </a:r>
            <a:r>
              <a:rPr lang="hu-HU" sz="1800" dirty="0"/>
              <a:t> valóság létrejöttének egyik alapvető feltételét az asszociációkat materializáló </a:t>
            </a:r>
            <a:r>
              <a:rPr lang="hu-HU" sz="1800" dirty="0" err="1"/>
              <a:t>hipertextualitásnak</a:t>
            </a:r>
            <a:r>
              <a:rPr lang="hu-HU" sz="1800" dirty="0"/>
              <a:t> köszönhetjük. A hipertext recepciójára az jellemző, hogy képernyőn olvasható, linkeket tartalmazó szövegként definiálják. </a:t>
            </a:r>
            <a:r>
              <a:rPr lang="hu-HU" sz="1800" dirty="0" smtClean="0"/>
              <a:t>A hipertext </a:t>
            </a:r>
            <a:r>
              <a:rPr lang="hu-HU" sz="1800" dirty="0"/>
              <a:t>nem csupán hordozó, hanem egyben lehetőség is. Megváltoztatja a távolság és az idő fogalmát, kommunikáció- és médiafogyasztási szokásainkat. </a:t>
            </a:r>
            <a:r>
              <a:rPr lang="hu-HU" sz="1800" dirty="0" smtClean="0"/>
              <a:t>A szöveg</a:t>
            </a:r>
            <a:r>
              <a:rPr lang="hu-HU" sz="1800" dirty="0"/>
              <a:t>, a kép és a hang a világháló megjelenésével a hipertextben ideális hordozóra talált.</a:t>
            </a:r>
          </a:p>
          <a:p>
            <a:pPr marL="285750" indent="-285750" algn="just">
              <a:lnSpc>
                <a:spcPct val="100000"/>
              </a:lnSpc>
              <a:buFont typeface="Arial" panose="020B0604020202020204" pitchFamily="34" charset="0"/>
              <a:buChar char="•"/>
            </a:pPr>
            <a:r>
              <a:rPr lang="hu-HU" sz="1800" dirty="0" smtClean="0"/>
              <a:t>Az </a:t>
            </a:r>
            <a:r>
              <a:rPr lang="hu-HU" sz="1800" dirty="0" err="1"/>
              <a:t>augmentált</a:t>
            </a:r>
            <a:r>
              <a:rPr lang="hu-HU" sz="1800" dirty="0"/>
              <a:t> valóság megjelenésének másik feltétele egy rendezett információhalmaz – adatbázis –, mely objektumokkal tölti meg a rétegeket. Azokban az esetekben, amikor a tárgyi világra ráhúzott réteg a </a:t>
            </a:r>
            <a:r>
              <a:rPr lang="hu-HU" sz="1800" dirty="0" err="1"/>
              <a:t>webkettes</a:t>
            </a:r>
            <a:r>
              <a:rPr lang="hu-HU" sz="1800" dirty="0"/>
              <a:t> környezetben létrehozott tartalomból áll, a címkézés elengedhetetlen művelet. A fogalom nem szorul különösebb magyarázatra: a szerző vagy az oldal szerkesztője kulcsszavak hozzáadásával felcímkézi a világhálóra feltöltött tartalmat, az adott fájl után szereplő címkék pedig az azonos témát tartalmazó fájlokhoz vezetnek. A címkézés a könyvtári katalogizálás kizárólagos (és kényszerből zsarnoki) módszerével szemben korlátlan besorolási lehetőségeket biztosít, és így jelentéstágító a funkciója</a:t>
            </a:r>
            <a:r>
              <a:rPr lang="hu-HU" sz="1800" dirty="0" smtClean="0"/>
              <a:t>.</a:t>
            </a:r>
            <a:endParaRPr lang="en-US" sz="1800" dirty="0"/>
          </a:p>
          <a:p>
            <a:pPr algn="just"/>
            <a:endParaRPr lang="en-US" sz="1800" dirty="0" smtClean="0"/>
          </a:p>
          <a:p>
            <a:pPr algn="just"/>
            <a:endParaRPr lang="en-US" sz="1800" dirty="0"/>
          </a:p>
        </p:txBody>
      </p:sp>
    </p:spTree>
    <p:extLst>
      <p:ext uri="{BB962C8B-B14F-4D97-AF65-F5344CB8AC3E}">
        <p14:creationId xmlns:p14="http://schemas.microsoft.com/office/powerpoint/2010/main" val="7778384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Játék</a:t>
            </a:r>
            <a:r>
              <a:rPr lang="en-US" dirty="0"/>
              <a:t> </a:t>
            </a:r>
            <a:r>
              <a:rPr lang="en-US" dirty="0" err="1"/>
              <a:t>az</a:t>
            </a:r>
            <a:r>
              <a:rPr lang="en-US" dirty="0"/>
              <a:t> </a:t>
            </a:r>
            <a:r>
              <a:rPr lang="en-US" dirty="0" err="1"/>
              <a:t>augmentált</a:t>
            </a:r>
            <a:r>
              <a:rPr lang="en-US" dirty="0"/>
              <a:t> </a:t>
            </a:r>
            <a:r>
              <a:rPr lang="en-US" dirty="0" err="1"/>
              <a:t>térben</a:t>
            </a:r>
            <a:endParaRPr lang="en-US" dirty="0"/>
          </a:p>
        </p:txBody>
      </p:sp>
      <p:sp>
        <p:nvSpPr>
          <p:cNvPr id="3" name="Content Placeholder 2"/>
          <p:cNvSpPr>
            <a:spLocks noGrp="1"/>
          </p:cNvSpPr>
          <p:nvPr>
            <p:ph idx="1"/>
          </p:nvPr>
        </p:nvSpPr>
        <p:spPr>
          <a:xfrm>
            <a:off x="604434" y="1400620"/>
            <a:ext cx="10971727" cy="4447761"/>
          </a:xfrm>
        </p:spPr>
        <p:txBody>
          <a:bodyPr>
            <a:noAutofit/>
          </a:bodyPr>
          <a:lstStyle/>
          <a:p>
            <a:pPr marL="285750" indent="-285750" algn="just">
              <a:lnSpc>
                <a:spcPct val="100000"/>
              </a:lnSpc>
              <a:buFont typeface="Arial" panose="020B0604020202020204" pitchFamily="34" charset="0"/>
              <a:buChar char="•"/>
            </a:pPr>
            <a:r>
              <a:rPr lang="hu-HU" sz="1800" dirty="0"/>
              <a:t>A videojáték fogalma két ponton is kapcsolódik az </a:t>
            </a:r>
            <a:r>
              <a:rPr lang="hu-HU" sz="1800" dirty="0" err="1"/>
              <a:t>augmentált</a:t>
            </a:r>
            <a:r>
              <a:rPr lang="hu-HU" sz="1800" dirty="0"/>
              <a:t> valóság témájához. Az első ilyen kapcsolódási pont egy olyan, az egyszerűség kedvéért egyelőre virtuálisnak nevezett kontextus létrehozásának vágya, melynek ábrázolásmódja minél </a:t>
            </a:r>
            <a:r>
              <a:rPr lang="hu-HU" sz="1800" dirty="0" err="1"/>
              <a:t>valósághűbb</a:t>
            </a:r>
            <a:r>
              <a:rPr lang="hu-HU" sz="1800" dirty="0"/>
              <a:t> tér megjelenítésére törekszik:</a:t>
            </a:r>
          </a:p>
          <a:p>
            <a:pPr marL="285750" indent="-285750" algn="just">
              <a:lnSpc>
                <a:spcPct val="100000"/>
              </a:lnSpc>
              <a:buFont typeface="Arial" panose="020B0604020202020204" pitchFamily="34" charset="0"/>
              <a:buChar char="•"/>
            </a:pPr>
            <a:r>
              <a:rPr lang="hu-HU" sz="1800" dirty="0" smtClean="0"/>
              <a:t>    </a:t>
            </a:r>
            <a:r>
              <a:rPr lang="hu-HU" sz="1800" dirty="0"/>
              <a:t>„A számítógépes játékipar termékeinek grafikája érdekes módon azonban, egy később részletezett kitérővel, a reneszánsz festészet miméziskánonján alapszik. Minél </a:t>
            </a:r>
            <a:r>
              <a:rPr lang="hu-HU" sz="1800" dirty="0" err="1"/>
              <a:t>valósághűbb</a:t>
            </a:r>
            <a:r>
              <a:rPr lang="hu-HU" sz="1800" dirty="0"/>
              <a:t> egy játék, annál inkább dicsőítik</a:t>
            </a:r>
            <a:r>
              <a:rPr lang="hu-HU" sz="1800" dirty="0" smtClean="0"/>
              <a:t>. </a:t>
            </a:r>
            <a:r>
              <a:rPr lang="hu-HU" sz="1800" dirty="0"/>
              <a:t>A valóság ebben az esetben a fény-árnyék és színhatások sokrétűségére irányul. Illetve a tárgyak szabad, gravitációnak engedelmeskedő röppályája. Nem az a kérdés, hogy léteznek-e zombik, hanem az, hogy ha léteznek, hogyan csillanna meg nyálas kezükön a lombokon átszűrődő lemenő nap fénye</a:t>
            </a:r>
            <a:r>
              <a:rPr lang="hu-HU" sz="1800" dirty="0" smtClean="0"/>
              <a:t>”.</a:t>
            </a:r>
            <a:endParaRPr lang="hu-HU" sz="1800" dirty="0"/>
          </a:p>
          <a:p>
            <a:pPr marL="285750" indent="-285750" algn="just">
              <a:lnSpc>
                <a:spcPct val="100000"/>
              </a:lnSpc>
              <a:buFont typeface="Arial" panose="020B0604020202020204" pitchFamily="34" charset="0"/>
              <a:buChar char="•"/>
            </a:pPr>
            <a:r>
              <a:rPr lang="hu-HU" sz="1800" dirty="0" smtClean="0"/>
              <a:t>Ma </a:t>
            </a:r>
            <a:r>
              <a:rPr lang="hu-HU" sz="1800" dirty="0"/>
              <a:t>már a játékos a legkevesebb energiaráfordítással a lehető legtöbb információhoz jut. Az újítás egyik lényege az volt, hogy az előtte jellegzetes felülnézetet háromdimenziós térré változtatta, elmozdítva a játék képzeletbeli kameráját a felülnézetből, és a játékos kezébe adva a szabadságot: milyen szögből, milyen magasságról szeretne rátekinteni a térképre.</a:t>
            </a:r>
            <a:r>
              <a:rPr lang="hu-HU" sz="1800" dirty="0"/>
              <a:t>						</a:t>
            </a:r>
          </a:p>
          <a:p>
            <a:pPr algn="just"/>
            <a:endParaRPr lang="en-US" sz="1800" dirty="0"/>
          </a:p>
          <a:p>
            <a:pPr algn="just"/>
            <a:endParaRPr lang="en-US" sz="1800" dirty="0" smtClean="0"/>
          </a:p>
          <a:p>
            <a:pPr algn="just"/>
            <a:endParaRPr lang="en-US" sz="1800" dirty="0"/>
          </a:p>
        </p:txBody>
      </p:sp>
    </p:spTree>
    <p:extLst>
      <p:ext uri="{BB962C8B-B14F-4D97-AF65-F5344CB8AC3E}">
        <p14:creationId xmlns:p14="http://schemas.microsoft.com/office/powerpoint/2010/main" val="336748623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dirty="0"/>
              <a:t>A jelenség vizuális kommunikációs és művészeti dimenziói</a:t>
            </a:r>
            <a:endParaRPr lang="hu-HU" dirty="0"/>
          </a:p>
        </p:txBody>
      </p:sp>
      <p:sp>
        <p:nvSpPr>
          <p:cNvPr id="3" name="Content Placeholder 2"/>
          <p:cNvSpPr>
            <a:spLocks noGrp="1"/>
          </p:cNvSpPr>
          <p:nvPr>
            <p:ph idx="1"/>
          </p:nvPr>
        </p:nvSpPr>
        <p:spPr>
          <a:xfrm>
            <a:off x="296214" y="1516531"/>
            <a:ext cx="11706895" cy="4447761"/>
          </a:xfrm>
        </p:spPr>
        <p:txBody>
          <a:bodyPr>
            <a:noAutofit/>
          </a:bodyPr>
          <a:lstStyle/>
          <a:p>
            <a:pPr marL="285750" indent="-285750" algn="just">
              <a:buFont typeface="Arial" panose="020B0604020202020204" pitchFamily="34" charset="0"/>
              <a:buChar char="•"/>
            </a:pPr>
            <a:r>
              <a:rPr lang="hu-HU" dirty="0" smtClean="0"/>
              <a:t>A </a:t>
            </a:r>
            <a:r>
              <a:rPr lang="hu-HU" dirty="0"/>
              <a:t>vizuáliskultúra-recepció fontos vitája, hogy miként húzzuk meg területének határait, és milyen összefüggés áll fen a vizuális kommunikáció, illetve a képművészet között. </a:t>
            </a:r>
          </a:p>
          <a:p>
            <a:pPr marL="285750" indent="-285750" algn="just">
              <a:buFont typeface="Arial" panose="020B0604020202020204" pitchFamily="34" charset="0"/>
              <a:buChar char="•"/>
            </a:pPr>
            <a:r>
              <a:rPr lang="hu-HU" dirty="0" smtClean="0"/>
              <a:t>Művészi </a:t>
            </a:r>
            <a:r>
              <a:rPr lang="hu-HU" dirty="0"/>
              <a:t>képről akkor beszélhetünk, amikor a kép nem csak ábrázol, hanem ezzel párhuzamosan mond valamit az ábrázolás, a megmutatás módjáról is. Amikor művészetről beszélünk, nem csak arról van szó, hogy megszűnik a médium átlátszatlansága, hiszen valójában egyetlen ábrázolás sem átlátszó, hanem az a fontos, hogy valamiképpen maga a mű reflektál erre az átlátszatlanságra. A művészet nem csak azt teszi láthatóvá, amit a művész látott, hanem a stílus révén azt a módot is, ahogyan </a:t>
            </a:r>
            <a:r>
              <a:rPr lang="hu-HU" dirty="0" smtClean="0"/>
              <a:t>látott.</a:t>
            </a:r>
            <a:endParaRPr lang="hu-HU" dirty="0"/>
          </a:p>
          <a:p>
            <a:pPr marL="285750" indent="-285750" algn="just">
              <a:buFont typeface="Arial" panose="020B0604020202020204" pitchFamily="34" charset="0"/>
              <a:buChar char="•"/>
            </a:pPr>
            <a:r>
              <a:rPr lang="hu-HU" dirty="0" smtClean="0"/>
              <a:t>Ezen </a:t>
            </a:r>
            <a:r>
              <a:rPr lang="hu-HU" dirty="0"/>
              <a:t>a ponton már világossá vált, hogy az </a:t>
            </a:r>
            <a:r>
              <a:rPr lang="hu-HU" dirty="0" err="1"/>
              <a:t>augmentált</a:t>
            </a:r>
            <a:r>
              <a:rPr lang="hu-HU" dirty="0"/>
              <a:t> valóság esetében ábrázolt virtuális térre nem érvényes a fényképek technikai jellegzetességéből fakadó tény, hogy annak, amit látok, a természetben is léteznie kell, nagyjából úgy, ahogy a képen </a:t>
            </a:r>
            <a:r>
              <a:rPr lang="hu-HU" dirty="0" smtClean="0"/>
              <a:t>megjelenik. </a:t>
            </a:r>
            <a:r>
              <a:rPr lang="hu-HU" dirty="0"/>
              <a:t>A tárgyi világra ráhúzott rétegek ugyanis nem csupán tárgyakból, hanem az időben egyszer lezajlott események dokumentálásából is állhatnak. Példák erre a </a:t>
            </a:r>
            <a:r>
              <a:rPr lang="hu-HU" dirty="0" err="1"/>
              <a:t>geotaggelt</a:t>
            </a:r>
            <a:r>
              <a:rPr lang="hu-HU" dirty="0"/>
              <a:t> </a:t>
            </a:r>
            <a:r>
              <a:rPr lang="hu-HU" dirty="0" err="1"/>
              <a:t>youtube-os</a:t>
            </a:r>
            <a:r>
              <a:rPr lang="hu-HU" dirty="0"/>
              <a:t> videók rétegei. </a:t>
            </a:r>
            <a:endParaRPr lang="en-US" dirty="0" smtClean="0"/>
          </a:p>
          <a:p>
            <a:endParaRPr lang="hu-HU" dirty="0"/>
          </a:p>
        </p:txBody>
      </p:sp>
    </p:spTree>
    <p:extLst>
      <p:ext uri="{BB962C8B-B14F-4D97-AF65-F5344CB8AC3E}">
        <p14:creationId xmlns:p14="http://schemas.microsoft.com/office/powerpoint/2010/main" val="209073389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s3.amazonaws.com/static.oculus.com/website/2016/01/newblog1.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91620" y="2098305"/>
            <a:ext cx="6667500" cy="2667000"/>
          </a:xfrm>
          <a:prstGeom prst="rect">
            <a:avLst/>
          </a:prstGeom>
          <a:noFill/>
          <a:extLst>
            <a:ext uri="{909E8E84-426E-40DD-AFC4-6F175D3DCCD1}">
              <a14:hiddenFill xmlns:a14="http://schemas.microsoft.com/office/drawing/2010/main">
                <a:solidFill>
                  <a:srgbClr val="FFFFFF"/>
                </a:solidFill>
              </a14:hiddenFill>
            </a:ext>
          </a:extLst>
        </p:spPr>
      </p:pic>
      <p:sp>
        <p:nvSpPr>
          <p:cNvPr id="5" name="Text Placeholder 4"/>
          <p:cNvSpPr>
            <a:spLocks noGrp="1"/>
          </p:cNvSpPr>
          <p:nvPr>
            <p:ph type="body" sz="quarter" idx="12"/>
          </p:nvPr>
        </p:nvSpPr>
        <p:spPr>
          <a:xfrm>
            <a:off x="2895601" y="675544"/>
            <a:ext cx="6773917" cy="1439408"/>
          </a:xfrm>
        </p:spPr>
        <p:txBody>
          <a:bodyPr/>
          <a:lstStyle/>
          <a:p>
            <a:r>
              <a:rPr lang="en-US" dirty="0" smtClean="0"/>
              <a:t>Oculus Rift</a:t>
            </a:r>
            <a:endParaRPr lang="en-US" dirty="0"/>
          </a:p>
        </p:txBody>
      </p:sp>
    </p:spTree>
    <p:extLst>
      <p:ext uri="{BB962C8B-B14F-4D97-AF65-F5344CB8AC3E}">
        <p14:creationId xmlns:p14="http://schemas.microsoft.com/office/powerpoint/2010/main" val="195981093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2"/>
          </p:nvPr>
        </p:nvSpPr>
        <p:spPr>
          <a:xfrm>
            <a:off x="2895601" y="675544"/>
            <a:ext cx="6773917" cy="1439408"/>
          </a:xfrm>
        </p:spPr>
        <p:txBody>
          <a:bodyPr/>
          <a:lstStyle/>
          <a:p>
            <a:r>
              <a:rPr lang="en-US" dirty="0" smtClean="0"/>
              <a:t>HTC Vive</a:t>
            </a:r>
            <a:endParaRPr lang="en-US" dirty="0"/>
          </a:p>
        </p:txBody>
      </p:sp>
      <p:pic>
        <p:nvPicPr>
          <p:cNvPr id="2" name="Picture 2" descr="https://www.htcvive.com/managed-assets/shared/desktop/vive/product-family-steamlogo.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2113" y="1872478"/>
            <a:ext cx="7994508" cy="47967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817606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2"/>
          </p:nvPr>
        </p:nvSpPr>
        <p:spPr>
          <a:xfrm>
            <a:off x="2895601" y="552712"/>
            <a:ext cx="6773917" cy="1439408"/>
          </a:xfrm>
        </p:spPr>
        <p:txBody>
          <a:bodyPr/>
          <a:lstStyle/>
          <a:p>
            <a:r>
              <a:rPr lang="en-US" dirty="0" smtClean="0"/>
              <a:t>Samsung Gear</a:t>
            </a:r>
            <a:endParaRPr lang="en-US" dirty="0"/>
          </a:p>
        </p:txBody>
      </p:sp>
      <p:pic>
        <p:nvPicPr>
          <p:cNvPr id="2050" name="Picture 2" descr="https://i.kinja-img.com/gawker-media/image/upload/f7himmmv08fxengh0esp.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17672" y="1613518"/>
            <a:ext cx="7331024" cy="48802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76995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2"/>
          </p:nvPr>
        </p:nvSpPr>
        <p:spPr>
          <a:xfrm>
            <a:off x="2895601" y="552712"/>
            <a:ext cx="6773917" cy="1439408"/>
          </a:xfrm>
        </p:spPr>
        <p:txBody>
          <a:bodyPr/>
          <a:lstStyle/>
          <a:p>
            <a:r>
              <a:rPr lang="en-US" dirty="0" smtClean="0"/>
              <a:t>Google Cardboard</a:t>
            </a:r>
            <a:endParaRPr lang="en-US" dirty="0"/>
          </a:p>
        </p:txBody>
      </p:sp>
      <p:pic>
        <p:nvPicPr>
          <p:cNvPr id="5122" name="Picture 2" descr="https://s.aolcdn.com/hss/storage/midas/9ac754eb3bbd61776cad03db2f94a1c/203480239/google-cardboard-stor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20296" y="1691163"/>
            <a:ext cx="6352795" cy="42336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92863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2"/>
          </p:nvPr>
        </p:nvSpPr>
        <p:spPr>
          <a:xfrm>
            <a:off x="2895601" y="552712"/>
            <a:ext cx="6773917" cy="1439408"/>
          </a:xfrm>
        </p:spPr>
        <p:txBody>
          <a:bodyPr/>
          <a:lstStyle/>
          <a:p>
            <a:r>
              <a:rPr lang="en-US" dirty="0" smtClean="0"/>
              <a:t>Zeiss VR One and Zeiss VR One GX</a:t>
            </a:r>
            <a:endParaRPr lang="en-US" dirty="0"/>
          </a:p>
        </p:txBody>
      </p:sp>
      <p:pic>
        <p:nvPicPr>
          <p:cNvPr id="3074" name="Picture 2" descr="Zeiss VR ONE Plus (Pre-Order Onl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38882" y="1992120"/>
            <a:ext cx="3310956" cy="3310957"/>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Zeiss VR ONE GX  (without tra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06184" y="2248475"/>
            <a:ext cx="2798243" cy="27982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98548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2"/>
          </p:nvPr>
        </p:nvSpPr>
        <p:spPr>
          <a:xfrm>
            <a:off x="2895601" y="552712"/>
            <a:ext cx="6773917" cy="1439408"/>
          </a:xfrm>
        </p:spPr>
        <p:txBody>
          <a:bodyPr/>
          <a:lstStyle/>
          <a:p>
            <a:r>
              <a:rPr lang="en-US" dirty="0" smtClean="0"/>
              <a:t>Sony PS4</a:t>
            </a:r>
            <a:endParaRPr lang="en-US" dirty="0"/>
          </a:p>
        </p:txBody>
      </p:sp>
      <p:pic>
        <p:nvPicPr>
          <p:cNvPr id="4098" name="Picture 2" descr="http://thepgm.com/wp-content/uploads/2014/01/PS4-VR-Headse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59129" y="2333768"/>
            <a:ext cx="5383000" cy="3472903"/>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http://static1.gamespot.com/uploads/original/1179/11799911/2661933-morpheus.jpg"/>
          <p:cNvPicPr>
            <a:picLocks noChangeAspect="1" noChangeArrowheads="1"/>
          </p:cNvPicPr>
          <p:nvPr/>
        </p:nvPicPr>
        <p:blipFill rotWithShape="1">
          <a:blip r:embed="rId4">
            <a:extLst>
              <a:ext uri="{28A0092B-C50C-407E-A947-70E740481C1C}">
                <a14:useLocalDpi xmlns:a14="http://schemas.microsoft.com/office/drawing/2010/main" val="0"/>
              </a:ext>
            </a:extLst>
          </a:blip>
          <a:srcRect l="31330"/>
          <a:stretch/>
        </p:blipFill>
        <p:spPr bwMode="auto">
          <a:xfrm>
            <a:off x="1837898" y="1992120"/>
            <a:ext cx="2627196" cy="21520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43550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2"/>
          </p:nvPr>
        </p:nvSpPr>
        <p:spPr>
          <a:xfrm>
            <a:off x="2895601" y="552712"/>
            <a:ext cx="6773917" cy="1439408"/>
          </a:xfrm>
        </p:spPr>
        <p:txBody>
          <a:bodyPr/>
          <a:lstStyle/>
          <a:p>
            <a:r>
              <a:rPr lang="en-US" dirty="0" smtClean="0"/>
              <a:t>Google Glass</a:t>
            </a:r>
            <a:endParaRPr lang="en-US" dirty="0"/>
          </a:p>
        </p:txBody>
      </p:sp>
      <p:pic>
        <p:nvPicPr>
          <p:cNvPr id="8196" name="Picture 4" descr="20140124-GOOGLE-GLASS-FRAMES-001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82753" y="1504596"/>
            <a:ext cx="5381862" cy="40363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54491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2"/>
          </p:nvPr>
        </p:nvSpPr>
        <p:spPr>
          <a:xfrm>
            <a:off x="2895601" y="552712"/>
            <a:ext cx="6773917" cy="1439408"/>
          </a:xfrm>
        </p:spPr>
        <p:txBody>
          <a:bodyPr/>
          <a:lstStyle/>
          <a:p>
            <a:r>
              <a:rPr lang="en-US" dirty="0" smtClean="0"/>
              <a:t>Microsoft </a:t>
            </a:r>
            <a:r>
              <a:rPr lang="en-US" dirty="0" err="1" smtClean="0"/>
              <a:t>Hololens</a:t>
            </a:r>
            <a:endParaRPr lang="en-US" dirty="0"/>
          </a:p>
        </p:txBody>
      </p:sp>
      <p:pic>
        <p:nvPicPr>
          <p:cNvPr id="8194" name="Picture 2" descr="https://compass-ssl.surface.com/assets/13/b5/13b57736-9875-4332-af9f-dca0accbc331.jpg?n=HoloLens_Homepage_Audiences1_1920_10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59122" y="1794205"/>
            <a:ext cx="6665984" cy="37518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09854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dirty="0" smtClean="0"/>
              <a:t>Fejlesztőkörnyezet</a:t>
            </a:r>
            <a:endParaRPr lang="en-US" dirty="0"/>
          </a:p>
        </p:txBody>
      </p:sp>
      <p:sp>
        <p:nvSpPr>
          <p:cNvPr id="3" name="Content Placeholder 2"/>
          <p:cNvSpPr>
            <a:spLocks noGrp="1"/>
          </p:cNvSpPr>
          <p:nvPr>
            <p:ph idx="1"/>
          </p:nvPr>
        </p:nvSpPr>
        <p:spPr>
          <a:xfrm>
            <a:off x="604434" y="1580925"/>
            <a:ext cx="10971727" cy="4447761"/>
          </a:xfrm>
        </p:spPr>
        <p:txBody>
          <a:bodyPr>
            <a:noAutofit/>
          </a:bodyPr>
          <a:lstStyle/>
          <a:p>
            <a:pPr marL="285750" indent="-285750">
              <a:lnSpc>
                <a:spcPct val="100000"/>
              </a:lnSpc>
              <a:buFont typeface="Arial" panose="020B0604020202020204" pitchFamily="34" charset="0"/>
              <a:buChar char="•"/>
            </a:pPr>
            <a:r>
              <a:rPr lang="hu-HU" sz="1900" dirty="0" err="1" smtClean="0"/>
              <a:t>Unity</a:t>
            </a:r>
            <a:r>
              <a:rPr lang="hu-HU" sz="1900" dirty="0" smtClean="0"/>
              <a:t> </a:t>
            </a:r>
            <a:r>
              <a:rPr lang="hu-HU" sz="1900" dirty="0" smtClean="0"/>
              <a:t>+ </a:t>
            </a:r>
            <a:r>
              <a:rPr lang="hu-HU" sz="1900" dirty="0" err="1" smtClean="0"/>
              <a:t>Vuforia</a:t>
            </a:r>
            <a:r>
              <a:rPr lang="hu-HU" sz="1900" dirty="0" smtClean="0"/>
              <a:t> kiterjesztett valóság (</a:t>
            </a:r>
            <a:r>
              <a:rPr lang="hu-HU" sz="1900" dirty="0" err="1" smtClean="0"/>
              <a:t>Augmented</a:t>
            </a:r>
            <a:r>
              <a:rPr lang="hu-HU" sz="1900" dirty="0" smtClean="0"/>
              <a:t> </a:t>
            </a:r>
            <a:r>
              <a:rPr lang="hu-HU" sz="1900" dirty="0" err="1" smtClean="0"/>
              <a:t>reality</a:t>
            </a:r>
            <a:r>
              <a:rPr lang="hu-HU" sz="1900" dirty="0" smtClean="0"/>
              <a:t>)</a:t>
            </a:r>
          </a:p>
          <a:p>
            <a:endParaRPr lang="en-US" dirty="0"/>
          </a:p>
          <a:p>
            <a:endParaRPr lang="en-US" dirty="0" smtClean="0"/>
          </a:p>
          <a:p>
            <a:endParaRPr lang="en-US" dirty="0"/>
          </a:p>
        </p:txBody>
      </p:sp>
      <p:pic>
        <p:nvPicPr>
          <p:cNvPr id="4" name="Picture 3"/>
          <p:cNvPicPr>
            <a:picLocks noChangeAspect="1"/>
          </p:cNvPicPr>
          <p:nvPr/>
        </p:nvPicPr>
        <p:blipFill>
          <a:blip r:embed="rId2"/>
          <a:stretch>
            <a:fillRect/>
          </a:stretch>
        </p:blipFill>
        <p:spPr>
          <a:xfrm>
            <a:off x="5810018" y="2166431"/>
            <a:ext cx="5543783" cy="4691569"/>
          </a:xfrm>
          <a:prstGeom prst="rect">
            <a:avLst/>
          </a:prstGeom>
        </p:spPr>
      </p:pic>
      <p:pic>
        <p:nvPicPr>
          <p:cNvPr id="5" name="Picture 4"/>
          <p:cNvPicPr>
            <a:picLocks noChangeAspect="1"/>
          </p:cNvPicPr>
          <p:nvPr/>
        </p:nvPicPr>
        <p:blipFill>
          <a:blip r:embed="rId3"/>
          <a:stretch>
            <a:fillRect/>
          </a:stretch>
        </p:blipFill>
        <p:spPr>
          <a:xfrm>
            <a:off x="1354803" y="2498502"/>
            <a:ext cx="3255833" cy="1783724"/>
          </a:xfrm>
          <a:prstGeom prst="rect">
            <a:avLst/>
          </a:prstGeom>
        </p:spPr>
      </p:pic>
    </p:spTree>
    <p:extLst>
      <p:ext uri="{BB962C8B-B14F-4D97-AF65-F5344CB8AC3E}">
        <p14:creationId xmlns:p14="http://schemas.microsoft.com/office/powerpoint/2010/main" val="131480596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dirty="0" smtClean="0"/>
              <a:t>Összegzés</a:t>
            </a:r>
            <a:endParaRPr lang="en-US" dirty="0"/>
          </a:p>
        </p:txBody>
      </p:sp>
      <p:sp>
        <p:nvSpPr>
          <p:cNvPr id="3" name="Rectangle 2"/>
          <p:cNvSpPr/>
          <p:nvPr/>
        </p:nvSpPr>
        <p:spPr>
          <a:xfrm>
            <a:off x="312413" y="2000183"/>
            <a:ext cx="11333408" cy="3970318"/>
          </a:xfrm>
          <a:prstGeom prst="rect">
            <a:avLst/>
          </a:prstGeom>
        </p:spPr>
        <p:txBody>
          <a:bodyPr wrap="square">
            <a:spAutoFit/>
          </a:bodyPr>
          <a:lstStyle/>
          <a:p>
            <a:pPr marL="285750" indent="-285750" algn="just">
              <a:buFont typeface="Arial" panose="020B0604020202020204" pitchFamily="34" charset="0"/>
              <a:buChar char="•"/>
            </a:pPr>
            <a:r>
              <a:rPr lang="hu-HU" dirty="0" smtClean="0">
                <a:solidFill>
                  <a:schemeClr val="bg1">
                    <a:lumMod val="50000"/>
                  </a:schemeClr>
                </a:solidFill>
              </a:rPr>
              <a:t>Az </a:t>
            </a:r>
            <a:r>
              <a:rPr lang="hu-HU" dirty="0" err="1">
                <a:solidFill>
                  <a:schemeClr val="bg1">
                    <a:lumMod val="50000"/>
                  </a:schemeClr>
                </a:solidFill>
              </a:rPr>
              <a:t>augmentált</a:t>
            </a:r>
            <a:r>
              <a:rPr lang="hu-HU" dirty="0">
                <a:solidFill>
                  <a:schemeClr val="bg1">
                    <a:lumMod val="50000"/>
                  </a:schemeClr>
                </a:solidFill>
              </a:rPr>
              <a:t> valóság dimenziójában érzékelők és képernyők segítségével virtuális tárgyakat valós időben jeleníthetünk meg úgy, mintha a minket körülvevő világ részei lennének. </a:t>
            </a:r>
            <a:endParaRPr lang="hu-HU" dirty="0" smtClean="0">
              <a:solidFill>
                <a:schemeClr val="bg1">
                  <a:lumMod val="50000"/>
                </a:schemeClr>
              </a:solidFill>
            </a:endParaRPr>
          </a:p>
          <a:p>
            <a:pPr marL="285750" indent="-285750" algn="just">
              <a:buFont typeface="Arial" panose="020B0604020202020204" pitchFamily="34" charset="0"/>
              <a:buChar char="•"/>
            </a:pPr>
            <a:r>
              <a:rPr lang="hu-HU" dirty="0" smtClean="0">
                <a:solidFill>
                  <a:schemeClr val="bg1">
                    <a:lumMod val="50000"/>
                  </a:schemeClr>
                </a:solidFill>
              </a:rPr>
              <a:t>A </a:t>
            </a:r>
            <a:r>
              <a:rPr lang="hu-HU" dirty="0">
                <a:solidFill>
                  <a:schemeClr val="bg1">
                    <a:lumMod val="50000"/>
                  </a:schemeClr>
                </a:solidFill>
              </a:rPr>
              <a:t>jelenség természeténél fogva a kommunikáció- és </a:t>
            </a:r>
            <a:r>
              <a:rPr lang="hu-HU" dirty="0" smtClean="0">
                <a:solidFill>
                  <a:schemeClr val="bg1">
                    <a:lumMod val="50000"/>
                  </a:schemeClr>
                </a:solidFill>
              </a:rPr>
              <a:t>mérnöktudományi </a:t>
            </a:r>
            <a:r>
              <a:rPr lang="hu-HU" dirty="0">
                <a:solidFill>
                  <a:schemeClr val="bg1">
                    <a:lumMod val="50000"/>
                  </a:schemeClr>
                </a:solidFill>
              </a:rPr>
              <a:t>kérdések mellett </a:t>
            </a:r>
            <a:r>
              <a:rPr lang="hu-HU" dirty="0" smtClean="0">
                <a:solidFill>
                  <a:schemeClr val="bg1">
                    <a:lumMod val="50000"/>
                  </a:schemeClr>
                </a:solidFill>
              </a:rPr>
              <a:t>művészeti problémákat </a:t>
            </a:r>
            <a:r>
              <a:rPr lang="hu-HU" dirty="0">
                <a:solidFill>
                  <a:schemeClr val="bg1">
                    <a:lumMod val="50000"/>
                  </a:schemeClr>
                </a:solidFill>
              </a:rPr>
              <a:t>is felvet. </a:t>
            </a:r>
            <a:endParaRPr lang="hu-HU" dirty="0" smtClean="0">
              <a:solidFill>
                <a:schemeClr val="bg1">
                  <a:lumMod val="50000"/>
                </a:schemeClr>
              </a:solidFill>
            </a:endParaRPr>
          </a:p>
          <a:p>
            <a:pPr marL="285750" indent="-285750" algn="just">
              <a:buFont typeface="Arial" panose="020B0604020202020204" pitchFamily="34" charset="0"/>
              <a:buChar char="•"/>
            </a:pPr>
            <a:r>
              <a:rPr lang="hu-HU" dirty="0" smtClean="0">
                <a:solidFill>
                  <a:schemeClr val="bg1">
                    <a:lumMod val="50000"/>
                  </a:schemeClr>
                </a:solidFill>
              </a:rPr>
              <a:t>Ki </a:t>
            </a:r>
            <a:r>
              <a:rPr lang="hu-HU" dirty="0">
                <a:solidFill>
                  <a:schemeClr val="bg1">
                    <a:lumMod val="50000"/>
                  </a:schemeClr>
                </a:solidFill>
              </a:rPr>
              <a:t>kell emelni, hogy elterjedésében fontos szerepet játszik a tartalom-létrehozás. </a:t>
            </a:r>
            <a:endParaRPr lang="hu-HU" dirty="0" smtClean="0">
              <a:solidFill>
                <a:schemeClr val="bg1">
                  <a:lumMod val="50000"/>
                </a:schemeClr>
              </a:solidFill>
            </a:endParaRPr>
          </a:p>
          <a:p>
            <a:pPr marL="285750" indent="-285750" algn="just">
              <a:buFont typeface="Arial" panose="020B0604020202020204" pitchFamily="34" charset="0"/>
              <a:buChar char="•"/>
            </a:pPr>
            <a:r>
              <a:rPr lang="hu-HU" dirty="0" smtClean="0">
                <a:solidFill>
                  <a:schemeClr val="bg1">
                    <a:lumMod val="50000"/>
                  </a:schemeClr>
                </a:solidFill>
              </a:rPr>
              <a:t>Ha </a:t>
            </a:r>
            <a:r>
              <a:rPr lang="hu-HU" dirty="0">
                <a:solidFill>
                  <a:schemeClr val="bg1">
                    <a:lumMod val="50000"/>
                  </a:schemeClr>
                </a:solidFill>
              </a:rPr>
              <a:t>ez </a:t>
            </a:r>
            <a:r>
              <a:rPr lang="hu-HU" dirty="0" err="1">
                <a:solidFill>
                  <a:schemeClr val="bg1">
                    <a:lumMod val="50000"/>
                  </a:schemeClr>
                </a:solidFill>
              </a:rPr>
              <a:t>webkettes</a:t>
            </a:r>
            <a:r>
              <a:rPr lang="hu-HU" dirty="0">
                <a:solidFill>
                  <a:schemeClr val="bg1">
                    <a:lumMod val="50000"/>
                  </a:schemeClr>
                </a:solidFill>
              </a:rPr>
              <a:t> környezetben történik, akkor a felhasználók széles rétegeinek érdeklődésére tarthat számot, a könnyű használhatóságnak köszönhetően pedig az </a:t>
            </a:r>
            <a:r>
              <a:rPr lang="hu-HU" dirty="0" err="1">
                <a:solidFill>
                  <a:schemeClr val="bg1">
                    <a:lumMod val="50000"/>
                  </a:schemeClr>
                </a:solidFill>
              </a:rPr>
              <a:t>augmentáltvalóság-alapú</a:t>
            </a:r>
            <a:r>
              <a:rPr lang="hu-HU" dirty="0">
                <a:solidFill>
                  <a:schemeClr val="bg1">
                    <a:lumMod val="50000"/>
                  </a:schemeClr>
                </a:solidFill>
              </a:rPr>
              <a:t> alkalmazások a mindennapi kontextusba is beépülhetnek. </a:t>
            </a:r>
            <a:endParaRPr lang="hu-HU" dirty="0" smtClean="0">
              <a:solidFill>
                <a:schemeClr val="bg1">
                  <a:lumMod val="50000"/>
                </a:schemeClr>
              </a:solidFill>
            </a:endParaRPr>
          </a:p>
          <a:p>
            <a:pPr marL="285750" indent="-285750" algn="just">
              <a:buFont typeface="Arial" panose="020B0604020202020204" pitchFamily="34" charset="0"/>
              <a:buChar char="•"/>
            </a:pPr>
            <a:r>
              <a:rPr lang="hu-HU" dirty="0" smtClean="0">
                <a:solidFill>
                  <a:schemeClr val="bg1">
                    <a:lumMod val="50000"/>
                  </a:schemeClr>
                </a:solidFill>
              </a:rPr>
              <a:t>Az </a:t>
            </a:r>
            <a:r>
              <a:rPr lang="hu-HU" dirty="0" err="1">
                <a:solidFill>
                  <a:schemeClr val="bg1">
                    <a:lumMod val="50000"/>
                  </a:schemeClr>
                </a:solidFill>
              </a:rPr>
              <a:t>augmentált</a:t>
            </a:r>
            <a:r>
              <a:rPr lang="hu-HU" dirty="0">
                <a:solidFill>
                  <a:schemeClr val="bg1">
                    <a:lumMod val="50000"/>
                  </a:schemeClr>
                </a:solidFill>
              </a:rPr>
              <a:t> valóság az interakció és a használhatóság új, </a:t>
            </a:r>
            <a:r>
              <a:rPr lang="hu-HU" dirty="0" err="1">
                <a:solidFill>
                  <a:schemeClr val="bg1">
                    <a:lumMod val="50000"/>
                  </a:schemeClr>
                </a:solidFill>
              </a:rPr>
              <a:t>valósághűbb</a:t>
            </a:r>
            <a:r>
              <a:rPr lang="hu-HU" dirty="0">
                <a:solidFill>
                  <a:schemeClr val="bg1">
                    <a:lumMod val="50000"/>
                  </a:schemeClr>
                </a:solidFill>
              </a:rPr>
              <a:t> formáit hozza létre. </a:t>
            </a:r>
            <a:endParaRPr lang="hu-HU" dirty="0" smtClean="0">
              <a:solidFill>
                <a:schemeClr val="bg1">
                  <a:lumMod val="50000"/>
                </a:schemeClr>
              </a:solidFill>
            </a:endParaRPr>
          </a:p>
          <a:p>
            <a:pPr marL="285750" indent="-285750" algn="just">
              <a:buFont typeface="Arial" panose="020B0604020202020204" pitchFamily="34" charset="0"/>
              <a:buChar char="•"/>
            </a:pPr>
            <a:r>
              <a:rPr lang="hu-HU" dirty="0" smtClean="0">
                <a:solidFill>
                  <a:schemeClr val="bg1">
                    <a:lumMod val="50000"/>
                  </a:schemeClr>
                </a:solidFill>
              </a:rPr>
              <a:t>Az </a:t>
            </a:r>
            <a:r>
              <a:rPr lang="hu-HU" dirty="0">
                <a:solidFill>
                  <a:schemeClr val="bg1">
                    <a:lumMod val="50000"/>
                  </a:schemeClr>
                </a:solidFill>
              </a:rPr>
              <a:t>érzékszervek összhangjának lehetünk tanúi, miközben a számítógépes játékokban már saját testünk a kontroller, és mozgásunkkal irányítjuk karakterünket. </a:t>
            </a:r>
            <a:endParaRPr lang="hu-HU" dirty="0" smtClean="0">
              <a:solidFill>
                <a:schemeClr val="bg1">
                  <a:lumMod val="50000"/>
                </a:schemeClr>
              </a:solidFill>
            </a:endParaRPr>
          </a:p>
          <a:p>
            <a:pPr marL="285750" indent="-285750" algn="just">
              <a:buFont typeface="Arial" panose="020B0604020202020204" pitchFamily="34" charset="0"/>
              <a:buChar char="•"/>
            </a:pPr>
            <a:r>
              <a:rPr lang="hu-HU" dirty="0" smtClean="0">
                <a:solidFill>
                  <a:schemeClr val="bg1">
                    <a:lumMod val="50000"/>
                  </a:schemeClr>
                </a:solidFill>
              </a:rPr>
              <a:t>Hasonló </a:t>
            </a:r>
            <a:r>
              <a:rPr lang="hu-HU" dirty="0">
                <a:solidFill>
                  <a:schemeClr val="bg1">
                    <a:lumMod val="50000"/>
                  </a:schemeClr>
                </a:solidFill>
              </a:rPr>
              <a:t>módon a jelenség átalakítja a digitális művészet eddigi recepcióját is, ugyanis már a felhasználók is képesek a virtuális térben létrehozni műalkotásokat úgy, hogy azokat bárki a saját tárgyi környezetére vetítse ki, ezzel átalakítva a múzeumok és kurátorok fogalmát. </a:t>
            </a:r>
            <a:endParaRPr lang="hu-HU" dirty="0" smtClean="0">
              <a:solidFill>
                <a:schemeClr val="bg1">
                  <a:lumMod val="50000"/>
                </a:schemeClr>
              </a:solidFill>
            </a:endParaRPr>
          </a:p>
        </p:txBody>
      </p:sp>
    </p:spTree>
    <p:extLst>
      <p:ext uri="{BB962C8B-B14F-4D97-AF65-F5344CB8AC3E}">
        <p14:creationId xmlns:p14="http://schemas.microsoft.com/office/powerpoint/2010/main" val="30003285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Kö</a:t>
            </a:r>
            <a:r>
              <a:rPr lang="hu-HU" dirty="0" err="1" smtClean="0"/>
              <a:t>szönöm</a:t>
            </a:r>
            <a:r>
              <a:rPr lang="hu-HU" dirty="0" smtClean="0"/>
              <a:t> a figyelmet</a:t>
            </a:r>
            <a:endParaRPr lang="en-US" dirty="0"/>
          </a:p>
        </p:txBody>
      </p:sp>
      <p:sp>
        <p:nvSpPr>
          <p:cNvPr id="3" name="Content Placeholder 2"/>
          <p:cNvSpPr>
            <a:spLocks noGrp="1"/>
          </p:cNvSpPr>
          <p:nvPr>
            <p:ph idx="1"/>
          </p:nvPr>
        </p:nvSpPr>
        <p:spPr>
          <a:xfrm>
            <a:off x="838199" y="1825624"/>
            <a:ext cx="10971727" cy="4447761"/>
          </a:xfrm>
        </p:spPr>
        <p:txBody>
          <a:bodyPr>
            <a:normAutofit/>
          </a:bodyPr>
          <a:lstStyle/>
          <a:p>
            <a:endParaRPr lang="en-US" dirty="0"/>
          </a:p>
          <a:p>
            <a:endParaRPr lang="en-US" dirty="0" smtClean="0"/>
          </a:p>
          <a:p>
            <a:endParaRPr lang="en-US" dirty="0"/>
          </a:p>
        </p:txBody>
      </p:sp>
    </p:spTree>
    <p:extLst>
      <p:ext uri="{BB962C8B-B14F-4D97-AF65-F5344CB8AC3E}">
        <p14:creationId xmlns:p14="http://schemas.microsoft.com/office/powerpoint/2010/main" val="1599717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theme/theme1.xml><?xml version="1.0" encoding="utf-8"?>
<a:theme xmlns:a="http://schemas.openxmlformats.org/drawingml/2006/main" name="WelcomeDoc">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Segoe UI">
      <a:majorFont>
        <a:latin typeface="Segoe UI Light"/>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Welcome to PowerPoint.potx" id="{43699C43-EC89-4A55-9A99-3FD944590577}" vid="{3C36ED3A-1C33-4ECB-8650-37D568EF454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C3DEC53A-9DF1-4780-BE92-17E971B7A9E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Welcome to PowerPoint</Template>
  <TotalTime>1581</TotalTime>
  <Words>1712</Words>
  <Application>Microsoft Office PowerPoint</Application>
  <PresentationFormat>Widescreen</PresentationFormat>
  <Paragraphs>149</Paragraphs>
  <Slides>24</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Arial</vt:lpstr>
      <vt:lpstr>Calibri</vt:lpstr>
      <vt:lpstr>Segoe UI</vt:lpstr>
      <vt:lpstr>Segoe UI Light</vt:lpstr>
      <vt:lpstr>WelcomeDoc</vt:lpstr>
      <vt:lpstr>Szoftvertevezés</vt:lpstr>
      <vt:lpstr>Kiterjesztett valóság (Augmented reality)</vt:lpstr>
      <vt:lpstr>A valóságra rétegelt tartalom</vt:lpstr>
      <vt:lpstr>Digitális világunk (Adatok gyűjtése, dúsítása a bevételszerzéshez)</vt:lpstr>
      <vt:lpstr>Hogyan működik?</vt:lpstr>
      <vt:lpstr>Kiterjesztett valóság alkalmazási területei</vt:lpstr>
      <vt:lpstr>Kiterjesztett valóság az iparban</vt:lpstr>
      <vt:lpstr>Kiterjesztett valóság a kiskereskedelemben</vt:lpstr>
      <vt:lpstr>Kiterjesztett valóság a turizmusban</vt:lpstr>
      <vt:lpstr>Használhatóság és interaktivitás – az érzékszervek összhangja</vt:lpstr>
      <vt:lpstr>A hipertextualitás és címkézés szerepe</vt:lpstr>
      <vt:lpstr>Játék az augmentált térben</vt:lpstr>
      <vt:lpstr>A jelenség vizuális kommunikációs és művészeti dimenziói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Fejlesztőkörnyezet</vt:lpstr>
      <vt:lpstr>Összegzés</vt:lpstr>
      <vt:lpstr>Köszönöm a figyelmet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Szoftvertevezés</dc:title>
  <dc:creator>lenovo</dc:creator>
  <cp:keywords/>
  <cp:lastModifiedBy>lenovo</cp:lastModifiedBy>
  <cp:revision>36</cp:revision>
  <dcterms:created xsi:type="dcterms:W3CDTF">2020-08-25T11:54:18Z</dcterms:created>
  <dcterms:modified xsi:type="dcterms:W3CDTF">2020-08-27T12:14:52Z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TC029239449991</vt:lpwstr>
  </property>
</Properties>
</file>