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21"/>
  </p:notesMasterIdLst>
  <p:sldIdLst>
    <p:sldId id="287" r:id="rId3"/>
    <p:sldId id="268" r:id="rId4"/>
    <p:sldId id="283" r:id="rId5"/>
    <p:sldId id="273" r:id="rId6"/>
    <p:sldId id="274" r:id="rId7"/>
    <p:sldId id="286" r:id="rId8"/>
    <p:sldId id="284" r:id="rId9"/>
    <p:sldId id="285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67" r:id="rId19"/>
    <p:sldId id="26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E75E278A-FF0E-49A4-B170-79828D63BBAD}">
          <p14:sldIdLst>
            <p14:sldId id="287"/>
          </p14:sldIdLst>
        </p14:section>
        <p14:section name="Intro" id="{B9B51309-D148-4332-87C2-07BE32FBCA3B}">
          <p14:sldIdLst>
            <p14:sldId id="268"/>
            <p14:sldId id="283"/>
            <p14:sldId id="273"/>
            <p14:sldId id="274"/>
            <p14:sldId id="286"/>
            <p14:sldId id="284"/>
            <p14:sldId id="285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67"/>
          </p14:sldIdLst>
        </p14:section>
        <p14:section name="Learn More" id="{2CC34DB2-6590-42C0-AD4B-A04C6060184E}">
          <p14:sldIdLst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B4A6"/>
    <a:srgbClr val="734F29"/>
    <a:srgbClr val="D24726"/>
    <a:srgbClr val="DD462F"/>
    <a:srgbClr val="AEB785"/>
    <a:srgbClr val="EFD5A2"/>
    <a:srgbClr val="3B3026"/>
    <a:srgbClr val="ECE1CA"/>
    <a:srgbClr val="79553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80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9661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Rift includes the headset with built-in headphones and </a:t>
            </a:r>
            <a:r>
              <a:rPr lang="en-US" dirty="0" err="1"/>
              <a:t>mic</a:t>
            </a:r>
            <a:r>
              <a:rPr lang="en-US" dirty="0"/>
              <a:t>, sensor, and an Xbox One controller. The controller is perfect for a variety of games, including </a:t>
            </a:r>
            <a:r>
              <a:rPr lang="en-US" dirty="0" err="1"/>
              <a:t>Lucky’s</a:t>
            </a:r>
            <a:r>
              <a:rPr lang="en-US" dirty="0"/>
              <a:t> Tale, the amazing VR </a:t>
            </a:r>
            <a:r>
              <a:rPr lang="en-US" dirty="0" err="1"/>
              <a:t>platformer</a:t>
            </a:r>
            <a:r>
              <a:rPr lang="en-US" dirty="0"/>
              <a:t> developed by Playful, that we’re including free with every Rift. Requires PC computer with specific hardware requirements. graphics card: NVIDIA GTX 970 / AMD R9 290 equivalent or greater</a:t>
            </a:r>
          </a:p>
          <a:p>
            <a:r>
              <a:rPr lang="en-US" dirty="0"/>
              <a:t>processor: Intel i5-4590 equivalent or greater</a:t>
            </a:r>
          </a:p>
          <a:p>
            <a:r>
              <a:rPr lang="en-US" dirty="0"/>
              <a:t>memory: 8GB+ RAM</a:t>
            </a:r>
          </a:p>
          <a:p>
            <a:r>
              <a:rPr lang="en-US" dirty="0"/>
              <a:t>output: Compatible HDMI 1.3 video output</a:t>
            </a:r>
          </a:p>
          <a:p>
            <a:r>
              <a:rPr lang="en-US" dirty="0"/>
              <a:t>input: 3x USB 3.0 ports plus 1x USB 2.0 port</a:t>
            </a:r>
          </a:p>
          <a:p>
            <a:r>
              <a:rPr lang="en-US" dirty="0"/>
              <a:t>operating system: Windows 7 SP1 64 bit or newer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300C8-2643-4174-8083-52EF46AC515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677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 order</a:t>
            </a:r>
            <a:r>
              <a:rPr lang="en-US" baseline="0" dirty="0" smtClean="0"/>
              <a:t> now for $799. Includes headset, two wireless controllers, and two base stations for 360 degrees room-scale motion-tracking. Need optimized PC like with Oculus Rift. Works with Steam entertainment platform.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300C8-2643-4174-8083-52EF46AC515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568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Powered</a:t>
            </a:r>
            <a:r>
              <a:rPr lang="en-US" baseline="0" dirty="0" smtClean="0"/>
              <a:t> by Oculus. $99 headset model meant to use with Samsung smartphone. Download VR apps.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300C8-2643-4174-8083-52EF46AC515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48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Least</a:t>
            </a:r>
            <a:r>
              <a:rPr lang="en-US" baseline="0" dirty="0" smtClean="0"/>
              <a:t> expensive, starting at $15. Uses magnetic controller. Can build your own or purchase. Several Google Cardboard viewers now, including Mattel View-Master that we’ll try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300C8-2643-4174-8083-52EF46AC515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575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Headset that works with specific smartphones starting at $129. GX version meant to</a:t>
            </a:r>
            <a:r>
              <a:rPr lang="en-US" baseline="0" dirty="0" smtClean="0"/>
              <a:t> work with Google Cardboard apps. Has magnetic controller.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300C8-2643-4174-8083-52EF46AC515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0364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VR Device.</a:t>
            </a:r>
            <a:r>
              <a:rPr lang="en-US" baseline="0" dirty="0" smtClean="0"/>
              <a:t> </a:t>
            </a:r>
            <a:r>
              <a:rPr lang="en-US" dirty="0" smtClean="0"/>
              <a:t>In development. Meant to work with PlayStation</a:t>
            </a:r>
            <a:r>
              <a:rPr lang="en-US" baseline="0" dirty="0" smtClean="0"/>
              <a:t> 4 gaming console. Bundle pack starting at $499. https://www.playstation.com/en-us/explore/playstation-vr/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300C8-2643-4174-8083-52EF46AC515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8528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discontinued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300C8-2643-4174-8083-52EF46AC515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6866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 device targeting</a:t>
            </a:r>
            <a:r>
              <a:rPr lang="en-US" baseline="0" dirty="0" smtClean="0"/>
              <a:t> users for gaming, working, connecting. Beyond AR and actually Mixed Reality according to Microsoft. </a:t>
            </a:r>
            <a:r>
              <a:rPr lang="en-US" dirty="0"/>
              <a:t>Mixed reality blends 3D holographic content into your physical world, giving your holograms real-world context and scale, allowing you to interact with both digital content and the world around 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300C8-2643-4174-8083-52EF46AC515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277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061006"/>
            <a:ext cx="10515600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2" y="5110609"/>
            <a:ext cx="6705599" cy="113779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2800">
                <a:solidFill>
                  <a:srgbClr val="D2472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434" y="0"/>
            <a:ext cx="10749367" cy="1208868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4167753" cy="435133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Aft>
                <a:spcPts val="1200"/>
              </a:spcAft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>
              <a:lnSpc>
                <a:spcPct val="150000"/>
              </a:lnSpc>
              <a:spcAft>
                <a:spcPts val="1200"/>
              </a:spcAft>
              <a:defRPr sz="1400">
                <a:solidFill>
                  <a:schemeClr val="bg1">
                    <a:lumMod val="50000"/>
                  </a:schemeClr>
                </a:solidFill>
              </a:defRPr>
            </a:lvl2pPr>
            <a:lvl3pPr>
              <a:lnSpc>
                <a:spcPct val="150000"/>
              </a:lnSpc>
              <a:spcAft>
                <a:spcPts val="1200"/>
              </a:spcAft>
              <a:defRPr sz="1200">
                <a:solidFill>
                  <a:schemeClr val="bg1">
                    <a:lumMod val="50000"/>
                  </a:schemeClr>
                </a:solidFill>
              </a:defRPr>
            </a:lvl3pPr>
            <a:lvl4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4pPr>
            <a:lvl5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2402238"/>
            <a:ext cx="4508715" cy="2187227"/>
          </a:xfrm>
        </p:spPr>
        <p:txBody>
          <a:bodyPr anchor="ctr">
            <a:noAutofit/>
          </a:bodyPr>
          <a:lstStyle>
            <a:lvl1pPr algn="l">
              <a:defRPr sz="4800">
                <a:solidFill>
                  <a:srgbClr val="D247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308" y="2402237"/>
            <a:ext cx="5269424" cy="2187226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2822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737851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489075"/>
            <a:ext cx="515620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1" y="2193927"/>
            <a:ext cx="5156200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4" y="1489075"/>
            <a:ext cx="5157787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4" y="2193927"/>
            <a:ext cx="5157787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606029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00814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432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19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95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596921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15419" y="365125"/>
            <a:ext cx="1819564" cy="5811838"/>
          </a:xfrm>
        </p:spPr>
        <p:txBody>
          <a:bodyPr vert="eaVert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02266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1828800" y="3722688"/>
            <a:ext cx="9213851" cy="2373312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828801" y="1828800"/>
            <a:ext cx="9031889" cy="143940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/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4841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6742" y="1336737"/>
            <a:ext cx="10515600" cy="2387600"/>
          </a:xfrm>
        </p:spPr>
        <p:txBody>
          <a:bodyPr/>
          <a:lstStyle/>
          <a:p>
            <a:r>
              <a:rPr lang="en-US" dirty="0" err="1"/>
              <a:t>Softversko</a:t>
            </a:r>
            <a:r>
              <a:rPr lang="en-US" dirty="0"/>
              <a:t> </a:t>
            </a:r>
            <a:r>
              <a:rPr lang="en-US" dirty="0" err="1"/>
              <a:t>inženjerstvo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9723" y="5928417"/>
            <a:ext cx="9336108" cy="929583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n-US" sz="2200" dirty="0"/>
              <a:t>VISOKA TEHNIČKA ŠKOLA STRUKOVNIH STUDIJA U SUBOTICI | SZABADKAI MŰSZAKI SZAKFŐISKOLA | SUBOTICA TECH</a:t>
            </a:r>
          </a:p>
          <a:p>
            <a:pPr algn="ctr"/>
            <a:r>
              <a:rPr lang="en-US" sz="1500" dirty="0"/>
              <a:t>24000 SUBOTICA, MARKA OREŠKOVIĆA 16</a:t>
            </a:r>
          </a:p>
          <a:p>
            <a:pPr algn="ctr"/>
            <a:r>
              <a:rPr lang="en-US" sz="1300" dirty="0"/>
              <a:t>http://www.vts.su.ac.rs/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536" y="4886689"/>
            <a:ext cx="817930" cy="8458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325" y="4886689"/>
            <a:ext cx="1370790" cy="10078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22" y="4886689"/>
            <a:ext cx="823055" cy="9046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974" y="5023742"/>
            <a:ext cx="1206233" cy="9046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849" y="5079905"/>
            <a:ext cx="1424056" cy="6214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066" y="4879266"/>
            <a:ext cx="2189888" cy="114211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3"/>
          <a:stretch/>
        </p:blipFill>
        <p:spPr>
          <a:xfrm>
            <a:off x="9372800" y="4951815"/>
            <a:ext cx="1849542" cy="1011103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>
          <a:xfrm>
            <a:off x="2923549" y="3673098"/>
            <a:ext cx="7772400" cy="11997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None/>
              <a:defRPr sz="2800" kern="1200">
                <a:solidFill>
                  <a:srgbClr val="D24726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Dr. </a:t>
            </a:r>
            <a:r>
              <a:rPr lang="sr-Latn-RS" dirty="0" smtClean="0">
                <a:solidFill>
                  <a:schemeClr val="bg1"/>
                </a:solidFill>
              </a:rPr>
              <a:t>Janoš </a:t>
            </a:r>
            <a:r>
              <a:rPr lang="sr-Latn-RS" dirty="0" err="1" smtClean="0">
                <a:solidFill>
                  <a:schemeClr val="bg1"/>
                </a:solidFill>
              </a:rPr>
              <a:t>Šimon</a:t>
            </a:r>
            <a:endParaRPr lang="sr-Latn-RS" dirty="0" smtClean="0">
              <a:solidFill>
                <a:schemeClr val="bg1"/>
              </a:solidFill>
            </a:endParaRPr>
          </a:p>
          <a:p>
            <a:r>
              <a:rPr lang="en-US" sz="1200" b="1" dirty="0" err="1" smtClean="0">
                <a:solidFill>
                  <a:schemeClr val="bg1"/>
                </a:solidFill>
              </a:rPr>
              <a:t>simon</a:t>
            </a:r>
            <a:r>
              <a:rPr lang="en-US" sz="1200" b="1" dirty="0" smtClean="0">
                <a:solidFill>
                  <a:schemeClr val="bg1"/>
                </a:solidFill>
              </a:rPr>
              <a:t>@</a:t>
            </a:r>
            <a:r>
              <a:rPr lang="hu-HU" sz="1200" b="1" dirty="0" err="1" smtClean="0">
                <a:solidFill>
                  <a:schemeClr val="bg1"/>
                </a:solidFill>
              </a:rPr>
              <a:t>vts.su.ac.rs</a:t>
            </a:r>
            <a:endParaRPr lang="en-US" sz="1200" b="1" dirty="0" smtClean="0">
              <a:solidFill>
                <a:schemeClr val="bg1"/>
              </a:solidFill>
            </a:endParaRPr>
          </a:p>
          <a:p>
            <a:r>
              <a:rPr lang="en-US" sz="1200" b="1" dirty="0">
                <a:solidFill>
                  <a:schemeClr val="bg1"/>
                </a:solidFill>
              </a:rPr>
              <a:t>VISOKA TEHNIČKA ŠKOLA STRUKOVNIH STUDIJA U SUBOTICI  </a:t>
            </a:r>
            <a:endParaRPr lang="en-US" sz="12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64320" y="264081"/>
            <a:ext cx="10515600" cy="101450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 err="1" smtClean="0"/>
              <a:t>Proširena</a:t>
            </a:r>
            <a:r>
              <a:rPr lang="hu-HU" dirty="0" smtClean="0"/>
              <a:t> </a:t>
            </a:r>
            <a:r>
              <a:rPr lang="hu-HU" dirty="0" err="1" smtClean="0"/>
              <a:t>stvarnost</a:t>
            </a:r>
            <a:r>
              <a:rPr lang="hu-HU" dirty="0" smtClean="0"/>
              <a:t> (</a:t>
            </a:r>
            <a:r>
              <a:rPr lang="hu-HU" dirty="0" err="1" smtClean="0"/>
              <a:t>Augmented</a:t>
            </a:r>
            <a:r>
              <a:rPr lang="hu-HU" dirty="0" smtClean="0"/>
              <a:t> </a:t>
            </a:r>
            <a:r>
              <a:rPr lang="hu-HU" dirty="0" err="1" smtClean="0"/>
              <a:t>reality</a:t>
            </a:r>
            <a:r>
              <a:rPr lang="hu-HU" dirty="0" smtClean="0"/>
              <a:t>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8462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Proširena</a:t>
            </a:r>
            <a:r>
              <a:rPr lang="hu-HU" dirty="0"/>
              <a:t> </a:t>
            </a:r>
            <a:r>
              <a:rPr lang="hu-HU" dirty="0" err="1"/>
              <a:t>stvarnost</a:t>
            </a:r>
            <a:r>
              <a:rPr lang="hu-HU" dirty="0"/>
              <a:t> (</a:t>
            </a:r>
            <a:r>
              <a:rPr lang="hu-HU" dirty="0" err="1"/>
              <a:t>Augmented</a:t>
            </a:r>
            <a:r>
              <a:rPr lang="hu-HU" dirty="0"/>
              <a:t> </a:t>
            </a:r>
            <a:r>
              <a:rPr lang="hu-HU" dirty="0" err="1"/>
              <a:t>reality</a:t>
            </a:r>
            <a:r>
              <a:rPr lang="hu-HU" dirty="0" smtClean="0"/>
              <a:t>)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425" y="1825624"/>
            <a:ext cx="11642501" cy="4447761"/>
          </a:xfrm>
        </p:spPr>
        <p:txBody>
          <a:bodyPr>
            <a:no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000" dirty="0" err="1"/>
              <a:t>Proširena</a:t>
            </a:r>
            <a:r>
              <a:rPr lang="hu-HU" sz="2000" dirty="0"/>
              <a:t> </a:t>
            </a:r>
            <a:r>
              <a:rPr lang="hu-HU" sz="2000" dirty="0" err="1"/>
              <a:t>stvarnost</a:t>
            </a:r>
            <a:r>
              <a:rPr lang="hu-HU" sz="2000" dirty="0"/>
              <a:t> – termin </a:t>
            </a:r>
            <a:r>
              <a:rPr lang="hu-HU" sz="2000" dirty="0" err="1"/>
              <a:t>koji</a:t>
            </a:r>
            <a:r>
              <a:rPr lang="hu-HU" sz="2000" dirty="0"/>
              <a:t> </a:t>
            </a:r>
            <a:r>
              <a:rPr lang="hu-HU" sz="2000" dirty="0" err="1"/>
              <a:t>opisuje</a:t>
            </a:r>
            <a:r>
              <a:rPr lang="hu-HU" sz="2000" dirty="0"/>
              <a:t> </a:t>
            </a:r>
            <a:r>
              <a:rPr lang="hu-HU" sz="2000" dirty="0" err="1"/>
              <a:t>realnu</a:t>
            </a:r>
            <a:r>
              <a:rPr lang="hu-HU" sz="2000" dirty="0"/>
              <a:t> </a:t>
            </a:r>
            <a:r>
              <a:rPr lang="hu-HU" sz="2000" dirty="0" err="1"/>
              <a:t>sliku</a:t>
            </a:r>
            <a:r>
              <a:rPr lang="hu-HU" sz="2000" dirty="0"/>
              <a:t> </a:t>
            </a:r>
            <a:r>
              <a:rPr lang="hu-HU" sz="2000" dirty="0" err="1"/>
              <a:t>dopunjenu</a:t>
            </a:r>
            <a:r>
              <a:rPr lang="hu-HU" sz="2000" dirty="0"/>
              <a:t> </a:t>
            </a:r>
            <a:r>
              <a:rPr lang="hu-HU" sz="2000" dirty="0" err="1"/>
              <a:t>kompjuterski</a:t>
            </a:r>
            <a:r>
              <a:rPr lang="hu-HU" sz="2000" dirty="0"/>
              <a:t> </a:t>
            </a:r>
            <a:r>
              <a:rPr lang="hu-HU" sz="2000" dirty="0" err="1"/>
              <a:t>generisanim</a:t>
            </a:r>
            <a:r>
              <a:rPr lang="hu-HU" sz="2000" dirty="0"/>
              <a:t> </a:t>
            </a:r>
            <a:r>
              <a:rPr lang="hu-HU" sz="2000" dirty="0" err="1"/>
              <a:t>tekstom</a:t>
            </a:r>
            <a:r>
              <a:rPr lang="hu-HU" sz="2000" dirty="0"/>
              <a:t>, </a:t>
            </a:r>
            <a:r>
              <a:rPr lang="hu-HU" sz="2000" dirty="0" err="1"/>
              <a:t>slikom</a:t>
            </a:r>
            <a:r>
              <a:rPr lang="hu-HU" sz="2000" dirty="0"/>
              <a:t> i </a:t>
            </a:r>
            <a:r>
              <a:rPr lang="hu-HU" sz="2000" dirty="0" err="1"/>
              <a:t>zvukom</a:t>
            </a:r>
            <a:r>
              <a:rPr lang="hu-HU" sz="2000" dirty="0"/>
              <a:t>. AR </a:t>
            </a:r>
            <a:r>
              <a:rPr lang="hu-HU" sz="2000" dirty="0" err="1"/>
              <a:t>aplikacije</a:t>
            </a:r>
            <a:r>
              <a:rPr lang="hu-HU" sz="2000" dirty="0"/>
              <a:t> </a:t>
            </a:r>
            <a:r>
              <a:rPr lang="hu-HU" sz="2000" dirty="0" err="1"/>
              <a:t>omogućavaju</a:t>
            </a:r>
            <a:r>
              <a:rPr lang="hu-HU" sz="2000" dirty="0"/>
              <a:t> </a:t>
            </a:r>
            <a:r>
              <a:rPr lang="hu-HU" sz="2000" dirty="0" err="1"/>
              <a:t>inovativan</a:t>
            </a:r>
            <a:r>
              <a:rPr lang="hu-HU" sz="2000" dirty="0"/>
              <a:t> </a:t>
            </a:r>
            <a:r>
              <a:rPr lang="hu-HU" sz="2000" dirty="0" err="1"/>
              <a:t>pristup</a:t>
            </a:r>
            <a:r>
              <a:rPr lang="hu-HU" sz="2000" dirty="0"/>
              <a:t> </a:t>
            </a:r>
            <a:r>
              <a:rPr lang="hu-HU" sz="2000" dirty="0" err="1"/>
              <a:t>korisnicima</a:t>
            </a:r>
            <a:r>
              <a:rPr lang="hu-HU" sz="2000" dirty="0"/>
              <a:t> </a:t>
            </a:r>
            <a:r>
              <a:rPr lang="hu-HU" sz="2000" dirty="0" err="1"/>
              <a:t>kroz</a:t>
            </a:r>
            <a:r>
              <a:rPr lang="hu-HU" sz="2000" dirty="0"/>
              <a:t> </a:t>
            </a:r>
            <a:r>
              <a:rPr lang="hu-HU" sz="2000" dirty="0" err="1"/>
              <a:t>povezivanje</a:t>
            </a:r>
            <a:r>
              <a:rPr lang="hu-HU" sz="2000" dirty="0"/>
              <a:t> </a:t>
            </a:r>
            <a:r>
              <a:rPr lang="hu-HU" sz="2000" dirty="0" err="1"/>
              <a:t>štampanih</a:t>
            </a:r>
            <a:r>
              <a:rPr lang="hu-HU" sz="2000" dirty="0"/>
              <a:t> </a:t>
            </a:r>
            <a:r>
              <a:rPr lang="hu-HU" sz="2000" dirty="0" err="1"/>
              <a:t>medija</a:t>
            </a:r>
            <a:r>
              <a:rPr lang="hu-HU" sz="2000" dirty="0"/>
              <a:t> i </a:t>
            </a:r>
            <a:r>
              <a:rPr lang="hu-HU" sz="2000" dirty="0" err="1"/>
              <a:t>predmeta</a:t>
            </a:r>
            <a:r>
              <a:rPr lang="hu-HU" sz="2000" dirty="0"/>
              <a:t>, </a:t>
            </a:r>
            <a:r>
              <a:rPr lang="hu-HU" sz="2000" dirty="0" err="1"/>
              <a:t>sa</a:t>
            </a:r>
            <a:r>
              <a:rPr lang="hu-HU" sz="2000" dirty="0"/>
              <a:t> </a:t>
            </a:r>
            <a:r>
              <a:rPr lang="hu-HU" sz="2000" dirty="0" err="1"/>
              <a:t>mobilnim</a:t>
            </a:r>
            <a:r>
              <a:rPr lang="hu-HU" sz="2000" dirty="0"/>
              <a:t> </a:t>
            </a:r>
            <a:r>
              <a:rPr lang="hu-HU" sz="2000" dirty="0" err="1"/>
              <a:t>aparatima</a:t>
            </a:r>
            <a:r>
              <a:rPr lang="hu-HU" sz="2000" dirty="0"/>
              <a:t>, web </a:t>
            </a:r>
            <a:r>
              <a:rPr lang="hu-HU" sz="2000" dirty="0" err="1"/>
              <a:t>aplikacijama</a:t>
            </a:r>
            <a:r>
              <a:rPr lang="hu-HU" sz="2000" dirty="0"/>
              <a:t> i </a:t>
            </a:r>
            <a:r>
              <a:rPr lang="hu-HU" sz="2000" dirty="0" err="1"/>
              <a:t>društvenim</a:t>
            </a:r>
            <a:r>
              <a:rPr lang="hu-HU" sz="2000" dirty="0"/>
              <a:t> </a:t>
            </a:r>
            <a:r>
              <a:rPr lang="hu-HU" sz="2000" dirty="0" err="1"/>
              <a:t>mrežama</a:t>
            </a:r>
            <a:r>
              <a:rPr lang="hu-HU" sz="2000" dirty="0"/>
              <a:t>.</a:t>
            </a:r>
            <a:endParaRPr lang="hu-HU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5913" y="4945488"/>
            <a:ext cx="3255833" cy="1783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70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Naš</a:t>
            </a:r>
            <a:r>
              <a:rPr lang="hu-HU" dirty="0"/>
              <a:t> </a:t>
            </a:r>
            <a:r>
              <a:rPr lang="hu-HU" dirty="0" err="1"/>
              <a:t>digitalni</a:t>
            </a:r>
            <a:r>
              <a:rPr lang="hu-HU" dirty="0"/>
              <a:t> </a:t>
            </a:r>
            <a:r>
              <a:rPr lang="hu-HU" dirty="0" err="1"/>
              <a:t>svet</a:t>
            </a:r>
            <a:r>
              <a:rPr lang="hu-HU" dirty="0"/>
              <a:t> (</a:t>
            </a:r>
            <a:r>
              <a:rPr lang="hu-HU" dirty="0" err="1"/>
              <a:t>Prikupljanje</a:t>
            </a:r>
            <a:r>
              <a:rPr lang="hu-HU" dirty="0"/>
              <a:t> </a:t>
            </a:r>
            <a:r>
              <a:rPr lang="hu-HU" dirty="0" err="1"/>
              <a:t>podataka</a:t>
            </a:r>
            <a:r>
              <a:rPr lang="hu-HU" dirty="0"/>
              <a:t>, </a:t>
            </a:r>
            <a:r>
              <a:rPr lang="hu-HU" dirty="0" err="1"/>
              <a:t>obogac</a:t>
            </a:r>
            <a:r>
              <a:rPr lang="hu-HU" dirty="0"/>
              <a:t>́</a:t>
            </a:r>
            <a:r>
              <a:rPr lang="hu-HU" dirty="0" err="1"/>
              <a:t>ivanje</a:t>
            </a:r>
            <a:r>
              <a:rPr lang="hu-HU" dirty="0"/>
              <a:t> </a:t>
            </a:r>
            <a:r>
              <a:rPr lang="hu-HU" dirty="0" err="1" smtClean="0"/>
              <a:t>okruženja</a:t>
            </a:r>
            <a:r>
              <a:rPr lang="hu-HU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Content Placeholder 1"/>
          <p:cNvSpPr txBox="1">
            <a:spLocks/>
          </p:cNvSpPr>
          <p:nvPr/>
        </p:nvSpPr>
        <p:spPr>
          <a:xfrm>
            <a:off x="609600" y="1981200"/>
            <a:ext cx="10969784" cy="4114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Key requirements</a:t>
            </a:r>
          </a:p>
          <a:p>
            <a:r>
              <a:rPr lang="en-US" smtClean="0"/>
              <a:t>Easy and quick addition </a:t>
            </a:r>
            <a:br>
              <a:rPr lang="en-US" smtClean="0"/>
            </a:br>
            <a:r>
              <a:rPr lang="en-US" smtClean="0"/>
              <a:t>of configurable workflow</a:t>
            </a:r>
          </a:p>
          <a:p>
            <a:r>
              <a:rPr lang="en-US" smtClean="0"/>
              <a:t>Automated and reliable</a:t>
            </a:r>
          </a:p>
          <a:p>
            <a:r>
              <a:rPr lang="en-US" smtClean="0"/>
              <a:t>Traceable</a:t>
            </a:r>
          </a:p>
          <a:p>
            <a:r>
              <a:rPr lang="en-US" smtClean="0"/>
              <a:t>Secure</a:t>
            </a:r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592065" y="1790700"/>
            <a:ext cx="10987317" cy="4353196"/>
            <a:chOff x="592065" y="1900596"/>
            <a:chExt cx="10987317" cy="4353196"/>
          </a:xfrm>
        </p:grpSpPr>
        <p:sp>
          <p:nvSpPr>
            <p:cNvPr id="24" name="Rectangle 23"/>
            <p:cNvSpPr/>
            <p:nvPr/>
          </p:nvSpPr>
          <p:spPr bwMode="ltGray">
            <a:xfrm>
              <a:off x="592065" y="1900596"/>
              <a:ext cx="10987317" cy="435319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endParaRPr lang="en-US" dirty="0" err="1"/>
            </a:p>
          </p:txBody>
        </p:sp>
        <p:grpSp>
          <p:nvGrpSpPr>
            <p:cNvPr id="25" name="Group 24"/>
            <p:cNvGrpSpPr>
              <a:grpSpLocks noChangeAspect="1"/>
            </p:cNvGrpSpPr>
            <p:nvPr/>
          </p:nvGrpSpPr>
          <p:grpSpPr>
            <a:xfrm>
              <a:off x="762000" y="2125683"/>
              <a:ext cx="5032169" cy="3970317"/>
              <a:chOff x="609600" y="1828800"/>
              <a:chExt cx="5698192" cy="4495800"/>
            </a:xfrm>
          </p:grpSpPr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80454" y="3276600"/>
                <a:ext cx="952500" cy="952500"/>
              </a:xfrm>
              <a:prstGeom prst="rect">
                <a:avLst/>
              </a:prstGeom>
            </p:spPr>
          </p:pic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95500" y="4305300"/>
                <a:ext cx="952500" cy="952500"/>
              </a:xfrm>
              <a:prstGeom prst="rect">
                <a:avLst/>
              </a:prstGeom>
            </p:spPr>
          </p:pic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55292" y="3352800"/>
                <a:ext cx="952500" cy="952500"/>
              </a:xfrm>
              <a:prstGeom prst="rect">
                <a:avLst/>
              </a:prstGeom>
            </p:spPr>
          </p:pic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95500" y="5372100"/>
                <a:ext cx="952500" cy="952500"/>
              </a:xfrm>
              <a:prstGeom prst="rect">
                <a:avLst/>
              </a:prstGeom>
            </p:spPr>
          </p:pic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95500" y="3238500"/>
                <a:ext cx="952500" cy="952500"/>
              </a:xfrm>
              <a:prstGeom prst="rect">
                <a:avLst/>
              </a:prstGeom>
            </p:spPr>
          </p:pic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92404" y="1905000"/>
                <a:ext cx="952500" cy="952500"/>
              </a:xfrm>
              <a:prstGeom prst="rect">
                <a:avLst/>
              </a:prstGeom>
            </p:spPr>
          </p:pic>
          <p:cxnSp>
            <p:nvCxnSpPr>
              <p:cNvPr id="32" name="Straight Connector 31"/>
              <p:cNvCxnSpPr>
                <a:stCxn id="31" idx="3"/>
              </p:cNvCxnSpPr>
              <p:nvPr/>
            </p:nvCxnSpPr>
            <p:spPr>
              <a:xfrm>
                <a:off x="3044904" y="2381250"/>
                <a:ext cx="1106569" cy="1628775"/>
              </a:xfrm>
              <a:prstGeom prst="line">
                <a:avLst/>
              </a:prstGeom>
              <a:ln w="952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>
                <a:cxnSpLocks/>
                <a:stCxn id="30" idx="3"/>
              </p:cNvCxnSpPr>
              <p:nvPr/>
            </p:nvCxnSpPr>
            <p:spPr>
              <a:xfrm>
                <a:off x="3048000" y="3714751"/>
                <a:ext cx="1071333" cy="305921"/>
              </a:xfrm>
              <a:prstGeom prst="line">
                <a:avLst/>
              </a:prstGeom>
              <a:ln w="952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>
                <a:stCxn id="27" idx="3"/>
              </p:cNvCxnSpPr>
              <p:nvPr/>
            </p:nvCxnSpPr>
            <p:spPr>
              <a:xfrm flipV="1">
                <a:off x="3048000" y="4010025"/>
                <a:ext cx="1103473" cy="771525"/>
              </a:xfrm>
              <a:prstGeom prst="line">
                <a:avLst/>
              </a:prstGeom>
              <a:ln w="952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flipV="1">
                <a:off x="2895600" y="4010025"/>
                <a:ext cx="1255873" cy="1857375"/>
              </a:xfrm>
              <a:prstGeom prst="line">
                <a:avLst/>
              </a:prstGeom>
              <a:ln w="952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>
                <a:cxnSpLocks/>
              </p:cNvCxnSpPr>
              <p:nvPr/>
            </p:nvCxnSpPr>
            <p:spPr>
              <a:xfrm flipV="1">
                <a:off x="4921877" y="4010025"/>
                <a:ext cx="441305" cy="2"/>
              </a:xfrm>
              <a:prstGeom prst="line">
                <a:avLst/>
              </a:prstGeom>
              <a:ln w="952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609600" y="1828800"/>
                <a:ext cx="914400" cy="9144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>
                <a:defPPr>
                  <a:defRPr lang="en-US"/>
                </a:defPPr>
                <a:lvl1pPr marL="173038" indent="-173038">
                  <a:lnSpc>
                    <a:spcPct val="90000"/>
                  </a:lnSpc>
                  <a:buFont typeface="Arial" panose="020B0604020202020204" pitchFamily="34" charset="0"/>
                  <a:buChar char="•"/>
                  <a:defRPr sz="1400">
                    <a:solidFill>
                      <a:schemeClr val="accent6"/>
                    </a:solidFill>
                  </a:defRPr>
                </a:lvl1pPr>
              </a:lstStyle>
              <a:p>
                <a:endParaRPr lang="en-US" sz="1200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709353" y="4419600"/>
                <a:ext cx="1174077" cy="9144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marL="173038" indent="-173038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sz="1200" dirty="0">
                  <a:solidFill>
                    <a:schemeClr val="accent6"/>
                  </a:solidFill>
                </a:endParaRPr>
              </a:p>
              <a:p>
                <a:pPr marL="173038" indent="-173038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sz="1200" dirty="0">
                  <a:solidFill>
                    <a:schemeClr val="accent6"/>
                  </a:solidFill>
                </a:endParaRPr>
              </a:p>
              <a:p>
                <a:pPr marL="173038" indent="-173038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sz="1200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609600" y="1885950"/>
                <a:ext cx="1174077" cy="4438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marL="173038" indent="-173038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Temp/Flow/Vibration</a:t>
                </a:r>
              </a:p>
              <a:p>
                <a:pPr marL="173038" indent="-173038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Maintenance</a:t>
                </a:r>
              </a:p>
              <a:p>
                <a:pPr marL="173038" indent="-173038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Location</a:t>
                </a:r>
              </a:p>
              <a:p>
                <a:pPr marL="173038" indent="-173038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Personnel</a:t>
                </a:r>
              </a:p>
              <a:p>
                <a:pPr marL="173038" indent="-173038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Inventory/RFID</a:t>
                </a:r>
              </a:p>
              <a:p>
                <a:pPr>
                  <a:lnSpc>
                    <a:spcPct val="90000"/>
                  </a:lnSpc>
                </a:pPr>
                <a:endParaRPr 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marL="173038" indent="-173038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marL="173038" indent="-173038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POS data</a:t>
                </a:r>
              </a:p>
              <a:p>
                <a:pPr marL="173038" indent="-173038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RFID</a:t>
                </a:r>
              </a:p>
              <a:p>
                <a:pPr marL="173038" indent="-173038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Cust loyalty</a:t>
                </a:r>
              </a:p>
              <a:p>
                <a:pPr marL="173038" indent="-173038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Beacon </a:t>
                </a:r>
                <a:b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</a:b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marketing</a:t>
                </a:r>
              </a:p>
              <a:p>
                <a:pPr marL="173038" indent="-173038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marL="173038" indent="-173038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marL="173038" indent="-173038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GPS</a:t>
                </a:r>
              </a:p>
              <a:p>
                <a:pPr marL="173038" indent="-173038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Telemetry</a:t>
                </a:r>
              </a:p>
              <a:p>
                <a:pPr marL="173038" indent="-173038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Video</a:t>
                </a:r>
              </a:p>
              <a:p>
                <a:pPr marL="173038" indent="-173038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marL="173038" indent="-173038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marL="173038" indent="-173038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Temperature</a:t>
                </a:r>
              </a:p>
              <a:p>
                <a:pPr marL="173038" indent="-173038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Maintenance</a:t>
                </a:r>
              </a:p>
              <a:p>
                <a:pPr marL="173038" indent="-173038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Contents</a:t>
                </a:r>
              </a:p>
              <a:p>
                <a:pPr marL="173038" indent="-173038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marL="173038" indent="-173038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marL="173038" indent="-173038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pic>
        <p:nvPicPr>
          <p:cNvPr id="40" name="Picture 39">
            <a:extLst>
              <a:ext uri="{FF2B5EF4-FFF2-40B4-BE49-F238E27FC236}">
                <a16:creationId xmlns="" xmlns:a16="http://schemas.microsoft.com/office/drawing/2014/main" id="{BAC042D5-A577-44A5-9A3F-0F03708558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554" y="2806011"/>
            <a:ext cx="952633" cy="95263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="" xmlns:a16="http://schemas.microsoft.com/office/drawing/2014/main" id="{9B0FB091-F0D2-42FC-8197-3C3D51D20D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47" y="2064922"/>
            <a:ext cx="952633" cy="952633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="" xmlns:a16="http://schemas.microsoft.com/office/drawing/2014/main" id="{61C1A85C-0C47-4C9D-B190-93ABDEAEC1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47" y="4667250"/>
            <a:ext cx="952633" cy="95263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="" xmlns:a16="http://schemas.microsoft.com/office/drawing/2014/main" id="{3D1EFA8D-298F-45CA-8D6E-3601902600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47" y="3314788"/>
            <a:ext cx="952633" cy="952633"/>
          </a:xfrm>
          <a:prstGeom prst="rect">
            <a:avLst/>
          </a:prstGeom>
        </p:spPr>
      </p:pic>
      <p:cxnSp>
        <p:nvCxnSpPr>
          <p:cNvPr id="44" name="Straight Connector 43">
            <a:extLst>
              <a:ext uri="{FF2B5EF4-FFF2-40B4-BE49-F238E27FC236}">
                <a16:creationId xmlns="" xmlns:a16="http://schemas.microsoft.com/office/drawing/2014/main" id="{E22A1235-C2DB-4DD7-B7C6-1ED42A1F55C7}"/>
              </a:ext>
            </a:extLst>
          </p:cNvPr>
          <p:cNvCxnSpPr>
            <a:cxnSpLocks/>
            <a:stCxn id="28" idx="3"/>
            <a:endCxn id="40" idx="1"/>
          </p:cNvCxnSpPr>
          <p:nvPr/>
        </p:nvCxnSpPr>
        <p:spPr>
          <a:xfrm flipV="1">
            <a:off x="5794169" y="3282328"/>
            <a:ext cx="617385" cy="499914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="" xmlns:a16="http://schemas.microsoft.com/office/drawing/2014/main" id="{E284933A-9FF1-4352-A8FC-233F6673C2C0}"/>
              </a:ext>
            </a:extLst>
          </p:cNvPr>
          <p:cNvCxnSpPr>
            <a:cxnSpLocks/>
            <a:stCxn id="54" idx="3"/>
            <a:endCxn id="41" idx="1"/>
          </p:cNvCxnSpPr>
          <p:nvPr/>
        </p:nvCxnSpPr>
        <p:spPr>
          <a:xfrm flipV="1">
            <a:off x="7590451" y="2541239"/>
            <a:ext cx="933196" cy="1243258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="" xmlns:a16="http://schemas.microsoft.com/office/drawing/2014/main" id="{B7A7206D-237E-4F00-ADF6-8BCD67157F11}"/>
              </a:ext>
            </a:extLst>
          </p:cNvPr>
          <p:cNvCxnSpPr>
            <a:cxnSpLocks/>
            <a:stCxn id="54" idx="3"/>
            <a:endCxn id="43" idx="1"/>
          </p:cNvCxnSpPr>
          <p:nvPr/>
        </p:nvCxnSpPr>
        <p:spPr>
          <a:xfrm>
            <a:off x="7590451" y="3784497"/>
            <a:ext cx="933196" cy="6608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="" xmlns:a16="http://schemas.microsoft.com/office/drawing/2014/main" id="{3F2EECCE-2740-41AE-9881-60057F66B162}"/>
              </a:ext>
            </a:extLst>
          </p:cNvPr>
          <p:cNvCxnSpPr>
            <a:cxnSpLocks/>
            <a:stCxn id="54" idx="3"/>
            <a:endCxn id="42" idx="1"/>
          </p:cNvCxnSpPr>
          <p:nvPr/>
        </p:nvCxnSpPr>
        <p:spPr>
          <a:xfrm>
            <a:off x="7590451" y="3784497"/>
            <a:ext cx="933196" cy="135907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="" xmlns:a16="http://schemas.microsoft.com/office/drawing/2014/main" id="{6BDF9F07-FECE-40ED-9A64-61589C9ECBAD}"/>
              </a:ext>
            </a:extLst>
          </p:cNvPr>
          <p:cNvSpPr/>
          <p:nvPr/>
        </p:nvSpPr>
        <p:spPr>
          <a:xfrm>
            <a:off x="6096000" y="1895863"/>
            <a:ext cx="2042961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Artificial Intelligence</a:t>
            </a:r>
          </a:p>
          <a:p>
            <a:pPr marL="173038" indent="-173038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Pattern Matching</a:t>
            </a:r>
          </a:p>
          <a:p>
            <a:pPr marL="173038" indent="-173038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Predictions</a:t>
            </a:r>
          </a:p>
          <a:p>
            <a:pPr marL="173038" indent="-173038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Trends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="" xmlns:a16="http://schemas.microsoft.com/office/drawing/2014/main" id="{16311316-0ADB-4566-A2BE-C2E5668BD4E8}"/>
              </a:ext>
            </a:extLst>
          </p:cNvPr>
          <p:cNvSpPr/>
          <p:nvPr/>
        </p:nvSpPr>
        <p:spPr>
          <a:xfrm>
            <a:off x="3887427" y="4583414"/>
            <a:ext cx="2507063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Data Lakes in the Cloud</a:t>
            </a:r>
          </a:p>
          <a:p>
            <a:pPr marL="173038" indent="-173038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Technology agnostic</a:t>
            </a:r>
          </a:p>
          <a:p>
            <a:pPr marL="173038" indent="-173038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Elastic</a:t>
            </a:r>
          </a:p>
          <a:p>
            <a:pPr marL="173038" indent="-173038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Open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="" xmlns:a16="http://schemas.microsoft.com/office/drawing/2014/main" id="{70C839F4-1675-4F97-9F42-19153003DD3D}"/>
              </a:ext>
            </a:extLst>
          </p:cNvPr>
          <p:cNvSpPr/>
          <p:nvPr/>
        </p:nvSpPr>
        <p:spPr>
          <a:xfrm>
            <a:off x="9587635" y="3306140"/>
            <a:ext cx="2009282" cy="1449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New Business Model</a:t>
            </a:r>
          </a:p>
          <a:p>
            <a:pPr marL="173038" indent="-173038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New experiences</a:t>
            </a:r>
          </a:p>
          <a:p>
            <a:pPr marL="173038" indent="-173038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New monetization models</a:t>
            </a:r>
          </a:p>
          <a:p>
            <a:pPr marL="173038" indent="-173038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New solutions</a:t>
            </a:r>
          </a:p>
          <a:p>
            <a:pPr marL="173038" indent="-173038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New markets</a:t>
            </a:r>
          </a:p>
          <a:p>
            <a:pPr marL="173038" indent="-173038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="" xmlns:a16="http://schemas.microsoft.com/office/drawing/2014/main" id="{FC2CBC70-1CAE-4487-B398-A223454DB8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777" y="3883730"/>
            <a:ext cx="966227" cy="966227"/>
          </a:xfrm>
          <a:prstGeom prst="rect">
            <a:avLst/>
          </a:prstGeom>
        </p:spPr>
      </p:pic>
      <p:cxnSp>
        <p:nvCxnSpPr>
          <p:cNvPr id="52" name="Straight Connector 51">
            <a:extLst>
              <a:ext uri="{FF2B5EF4-FFF2-40B4-BE49-F238E27FC236}">
                <a16:creationId xmlns="" xmlns:a16="http://schemas.microsoft.com/office/drawing/2014/main" id="{E68AB571-C150-40B4-8E34-161B35B5660E}"/>
              </a:ext>
            </a:extLst>
          </p:cNvPr>
          <p:cNvCxnSpPr>
            <a:cxnSpLocks/>
            <a:stCxn id="28" idx="3"/>
            <a:endCxn id="51" idx="1"/>
          </p:cNvCxnSpPr>
          <p:nvPr/>
        </p:nvCxnSpPr>
        <p:spPr>
          <a:xfrm>
            <a:off x="5794169" y="3782242"/>
            <a:ext cx="664608" cy="584602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A47B7749-2900-438B-AF8C-84C88A9B59DC}"/>
              </a:ext>
            </a:extLst>
          </p:cNvPr>
          <p:cNvSpPr/>
          <p:nvPr/>
        </p:nvSpPr>
        <p:spPr>
          <a:xfrm>
            <a:off x="6162875" y="4929339"/>
            <a:ext cx="2042961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b="1" dirty="0">
                <a:solidFill>
                  <a:srgbClr val="FF0000"/>
                </a:solidFill>
              </a:rPr>
              <a:t>Augmented Reality</a:t>
            </a: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FF0000"/>
                </a:solidFill>
              </a:rPr>
              <a:t>Enrich environment with related and relevant data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="" xmlns:a16="http://schemas.microsoft.com/office/drawing/2014/main" id="{808226A9-18E6-4830-B80D-C515D2DEDFCA}"/>
              </a:ext>
            </a:extLst>
          </p:cNvPr>
          <p:cNvSpPr/>
          <p:nvPr/>
        </p:nvSpPr>
        <p:spPr bwMode="ltGray">
          <a:xfrm>
            <a:off x="7544732" y="3058076"/>
            <a:ext cx="45719" cy="1452842"/>
          </a:xfrm>
          <a:prstGeom prst="rect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2765035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Kako</a:t>
            </a:r>
            <a:r>
              <a:rPr lang="hu-HU" dirty="0" smtClean="0"/>
              <a:t> </a:t>
            </a:r>
            <a:r>
              <a:rPr lang="hu-HU" dirty="0" err="1" smtClean="0"/>
              <a:t>funkcioniše</a:t>
            </a:r>
            <a:r>
              <a:rPr lang="hu-HU" dirty="0" smtClean="0"/>
              <a:t>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3404" y="1455312"/>
            <a:ext cx="7505148" cy="513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457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Oblasti</a:t>
            </a:r>
            <a:r>
              <a:rPr lang="hu-HU" dirty="0"/>
              <a:t> </a:t>
            </a:r>
            <a:r>
              <a:rPr lang="hu-HU" dirty="0" err="1"/>
              <a:t>primene</a:t>
            </a:r>
            <a:r>
              <a:rPr lang="hu-HU" dirty="0"/>
              <a:t> </a:t>
            </a:r>
            <a:r>
              <a:rPr lang="hu-HU" dirty="0" err="1"/>
              <a:t>proširene</a:t>
            </a:r>
            <a:r>
              <a:rPr lang="hu-HU" dirty="0"/>
              <a:t> </a:t>
            </a:r>
            <a:r>
              <a:rPr lang="hu-HU" dirty="0" err="1"/>
              <a:t>stvarnosti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6838" y="1426380"/>
            <a:ext cx="10636875" cy="4351338"/>
          </a:xfrm>
        </p:spPr>
        <p:txBody>
          <a:bodyPr>
            <a:no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1800" dirty="0" err="1"/>
              <a:t>Virtuelna</a:t>
            </a:r>
            <a:r>
              <a:rPr lang="hu-HU" sz="1800" dirty="0"/>
              <a:t> </a:t>
            </a:r>
            <a:r>
              <a:rPr lang="hu-HU" sz="1800" dirty="0" err="1"/>
              <a:t>putovanja</a:t>
            </a:r>
            <a:r>
              <a:rPr lang="hu-HU" sz="1800" dirty="0"/>
              <a:t>, </a:t>
            </a:r>
            <a:r>
              <a:rPr lang="hu-HU" sz="1800" dirty="0" err="1"/>
              <a:t>izleti</a:t>
            </a:r>
            <a:endParaRPr lang="hu-HU" sz="18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1800" dirty="0" err="1"/>
              <a:t>Pogledajte</a:t>
            </a:r>
            <a:r>
              <a:rPr lang="hu-HU" sz="1800" dirty="0"/>
              <a:t> </a:t>
            </a:r>
            <a:r>
              <a:rPr lang="hu-HU" sz="1800" dirty="0" err="1"/>
              <a:t>mesta</a:t>
            </a:r>
            <a:r>
              <a:rPr lang="hu-HU" sz="1800" dirty="0"/>
              <a:t>, </a:t>
            </a:r>
            <a:r>
              <a:rPr lang="hu-HU" sz="1800" dirty="0" err="1"/>
              <a:t>prostore</a:t>
            </a:r>
            <a:r>
              <a:rPr lang="hu-HU" sz="1800" dirty="0"/>
              <a:t> i </a:t>
            </a:r>
            <a:r>
              <a:rPr lang="hu-HU" sz="1800" dirty="0" err="1"/>
              <a:t>svemir</a:t>
            </a:r>
            <a:endParaRPr lang="hu-HU" sz="18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1800" dirty="0" err="1"/>
              <a:t>Virtuelni</a:t>
            </a:r>
            <a:r>
              <a:rPr lang="hu-HU" sz="1800" dirty="0"/>
              <a:t> </a:t>
            </a:r>
            <a:r>
              <a:rPr lang="hu-HU" sz="1800" dirty="0" err="1"/>
              <a:t>treninzi</a:t>
            </a:r>
            <a:r>
              <a:rPr lang="hu-HU" sz="1800" dirty="0"/>
              <a:t> (</a:t>
            </a:r>
            <a:r>
              <a:rPr lang="hu-HU" sz="1800" dirty="0" err="1"/>
              <a:t>vojska</a:t>
            </a:r>
            <a:r>
              <a:rPr lang="hu-HU" sz="1800" dirty="0"/>
              <a:t>, </a:t>
            </a:r>
            <a:r>
              <a:rPr lang="hu-HU" sz="1800" dirty="0" err="1"/>
              <a:t>liderstvo</a:t>
            </a:r>
            <a:r>
              <a:rPr lang="hu-HU" sz="1800" dirty="0"/>
              <a:t>, </a:t>
            </a:r>
            <a:r>
              <a:rPr lang="hu-HU" sz="1800" dirty="0" err="1"/>
              <a:t>ostale</a:t>
            </a:r>
            <a:r>
              <a:rPr lang="hu-HU" sz="1800" dirty="0"/>
              <a:t> </a:t>
            </a:r>
            <a:r>
              <a:rPr lang="hu-HU" sz="1800" dirty="0" err="1"/>
              <a:t>simulacije</a:t>
            </a:r>
            <a:r>
              <a:rPr lang="hu-HU" sz="1800" dirty="0"/>
              <a:t>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1800" dirty="0" err="1"/>
              <a:t>Pričanje</a:t>
            </a:r>
            <a:r>
              <a:rPr lang="hu-HU" sz="1800" dirty="0"/>
              <a:t> </a:t>
            </a:r>
            <a:r>
              <a:rPr lang="hu-HU" sz="1800" dirty="0" err="1"/>
              <a:t>priča</a:t>
            </a:r>
            <a:endParaRPr lang="hu-HU" sz="18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1800" dirty="0" err="1"/>
              <a:t>Igre</a:t>
            </a:r>
            <a:r>
              <a:rPr lang="hu-HU" sz="1800" dirty="0"/>
              <a:t> i </a:t>
            </a:r>
            <a:r>
              <a:rPr lang="hu-HU" sz="1800" dirty="0" err="1"/>
              <a:t>zabava</a:t>
            </a:r>
            <a:endParaRPr lang="hu-HU" sz="18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1800" dirty="0" err="1"/>
              <a:t>Terapija</a:t>
            </a:r>
            <a:endParaRPr lang="hu-HU" sz="18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1800" dirty="0"/>
              <a:t>Marketing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1800" dirty="0" err="1"/>
              <a:t>Industrija</a:t>
            </a:r>
            <a:r>
              <a:rPr lang="hu-HU" sz="1800" dirty="0"/>
              <a:t> 4.0</a:t>
            </a:r>
            <a:endParaRPr lang="hu-HU" sz="1800" dirty="0" smtClean="0"/>
          </a:p>
        </p:txBody>
      </p:sp>
    </p:spTree>
    <p:extLst>
      <p:ext uri="{BB962C8B-B14F-4D97-AF65-F5344CB8AC3E}">
        <p14:creationId xmlns:p14="http://schemas.microsoft.com/office/powerpoint/2010/main" val="860834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Proširena</a:t>
            </a:r>
            <a:r>
              <a:rPr lang="en-US" dirty="0"/>
              <a:t> </a:t>
            </a:r>
            <a:r>
              <a:rPr lang="en-US" dirty="0" err="1"/>
              <a:t>stvarnost</a:t>
            </a:r>
            <a:r>
              <a:rPr lang="en-US" dirty="0"/>
              <a:t> u </a:t>
            </a:r>
            <a:r>
              <a:rPr lang="en-US" dirty="0" err="1"/>
              <a:t>industriji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="" xmlns:a16="http://schemas.microsoft.com/office/drawing/2014/main" id="{1BC7F062-FD58-4750-B460-CC303F974BD7}"/>
              </a:ext>
            </a:extLst>
          </p:cNvPr>
          <p:cNvSpPr txBox="1">
            <a:spLocks/>
          </p:cNvSpPr>
          <p:nvPr/>
        </p:nvSpPr>
        <p:spPr>
          <a:xfrm>
            <a:off x="8382000" y="1981200"/>
            <a:ext cx="3810000" cy="4114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 err="1"/>
              <a:t>Složena</a:t>
            </a:r>
            <a:r>
              <a:rPr lang="en-US" sz="1800" dirty="0"/>
              <a:t> </a:t>
            </a:r>
            <a:r>
              <a:rPr lang="en-US" sz="1800" dirty="0" err="1"/>
              <a:t>instalacija</a:t>
            </a:r>
            <a:endParaRPr lang="en-US" sz="1800" dirty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 err="1"/>
              <a:t>Proizvodnja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održavanje</a:t>
            </a:r>
            <a:r>
              <a:rPr lang="en-US" sz="1800" dirty="0"/>
              <a:t> </a:t>
            </a:r>
            <a:r>
              <a:rPr lang="en-US" sz="1800" dirty="0" err="1"/>
              <a:t>zgrada</a:t>
            </a:r>
            <a:endParaRPr lang="en-US" sz="1800" dirty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 err="1"/>
              <a:t>Obuka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stručna</a:t>
            </a:r>
            <a:r>
              <a:rPr lang="en-US" sz="1800" dirty="0"/>
              <a:t> </a:t>
            </a:r>
            <a:r>
              <a:rPr lang="en-US" sz="1800" dirty="0" err="1"/>
              <a:t>podrška</a:t>
            </a:r>
            <a:endParaRPr lang="en-US" sz="1800" dirty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1800" dirty="0" smtClean="0"/>
              <a:t>Obezbeđivanje </a:t>
            </a:r>
            <a:r>
              <a:rPr lang="en-US" sz="1800" dirty="0" err="1" smtClean="0"/>
              <a:t>kvalitet</a:t>
            </a:r>
            <a:r>
              <a:rPr lang="sr-Latn-RS" sz="1800" dirty="0" smtClean="0"/>
              <a:t>a</a:t>
            </a:r>
            <a:endParaRPr lang="en-US" sz="1800" dirty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 err="1"/>
              <a:t>Automatizacija</a:t>
            </a:r>
            <a:r>
              <a:rPr lang="en-US" sz="1800" dirty="0"/>
              <a:t> - </a:t>
            </a:r>
            <a:r>
              <a:rPr lang="en-US" sz="1800" dirty="0" err="1"/>
              <a:t>kontrola</a:t>
            </a:r>
            <a:endParaRPr lang="en-US" sz="1800" dirty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1800" dirty="0" smtClean="0"/>
              <a:t>Dizajn</a:t>
            </a: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3457EFD-1E61-4027-8528-5E85AB2B3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39" y="1686247"/>
            <a:ext cx="7317873" cy="433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446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Proširena</a:t>
            </a:r>
            <a:r>
              <a:rPr lang="en-US" dirty="0"/>
              <a:t> </a:t>
            </a:r>
            <a:r>
              <a:rPr lang="en-US" dirty="0" err="1"/>
              <a:t>stvarnost</a:t>
            </a:r>
            <a:r>
              <a:rPr lang="en-US" dirty="0"/>
              <a:t> u </a:t>
            </a:r>
            <a:r>
              <a:rPr lang="en-US" dirty="0" err="1"/>
              <a:t>maloprodaji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s://cdn.vox-cdn.com/thumbor/5jjoC2_PhkIumI5xx-J41maxuKE=/0x0:2040x1360/1200x800/filters:focal(953x755:1279x1081)/cdn.vox-cdn.com/uploads/chorus_image/image/54594007/DSC02314__1__2.0.jpg">
            <a:extLst>
              <a:ext uri="{FF2B5EF4-FFF2-40B4-BE49-F238E27FC236}">
                <a16:creationId xmlns="" xmlns:a16="http://schemas.microsoft.com/office/drawing/2014/main" id="{861B9BE1-4AD0-4E46-8B30-DE39BBE1F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40" y="1549293"/>
            <a:ext cx="6934360" cy="4622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3097855F-11A0-4CF6-87C1-F8C7A42EC6FA}"/>
              </a:ext>
            </a:extLst>
          </p:cNvPr>
          <p:cNvSpPr txBox="1">
            <a:spLocks/>
          </p:cNvSpPr>
          <p:nvPr/>
        </p:nvSpPr>
        <p:spPr>
          <a:xfrm>
            <a:off x="8382000" y="1981200"/>
            <a:ext cx="3197384" cy="41147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1313" indent="-34131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8575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2"/>
              </a:buClr>
              <a:buFont typeface="Gill Sans MT" panose="020B0502020104020203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317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3152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86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156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8872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7160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544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Nameštaj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Lepota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Moda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sr-Latn-RS" sz="1800" dirty="0" smtClean="0">
                <a:solidFill>
                  <a:schemeClr val="bg1">
                    <a:lumMod val="50000"/>
                  </a:schemeClr>
                </a:solidFill>
              </a:rPr>
              <a:t>Renoviranje </a:t>
            </a:r>
            <a:r>
              <a:rPr lang="en-US" sz="1800" dirty="0" err="1" smtClean="0">
                <a:solidFill>
                  <a:schemeClr val="bg1">
                    <a:lumMod val="50000"/>
                  </a:schemeClr>
                </a:solidFill>
              </a:rPr>
              <a:t>kuće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Oglasi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u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tradicionalnim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medijima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Pametne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police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za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prodavnice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808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Proširena</a:t>
            </a:r>
            <a:r>
              <a:rPr lang="en-US" dirty="0"/>
              <a:t> </a:t>
            </a:r>
            <a:r>
              <a:rPr lang="en-US" dirty="0" err="1"/>
              <a:t>stvarnost</a:t>
            </a:r>
            <a:r>
              <a:rPr lang="en-US" dirty="0"/>
              <a:t> u </a:t>
            </a:r>
            <a:r>
              <a:rPr lang="en-US" dirty="0" err="1"/>
              <a:t>turizmu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Image result for augmented reality examples 2017">
            <a:extLst>
              <a:ext uri="{FF2B5EF4-FFF2-40B4-BE49-F238E27FC236}">
                <a16:creationId xmlns="" xmlns:a16="http://schemas.microsoft.com/office/drawing/2014/main" id="{873D2405-4840-430F-A834-0D0328310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40" y="1600201"/>
            <a:ext cx="6934360" cy="4622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586BD53A-44A0-4537-BF54-6E5CD3B29004}"/>
              </a:ext>
            </a:extLst>
          </p:cNvPr>
          <p:cNvSpPr txBox="1">
            <a:spLocks/>
          </p:cNvSpPr>
          <p:nvPr/>
        </p:nvSpPr>
        <p:spPr>
          <a:xfrm>
            <a:off x="8382000" y="1981200"/>
            <a:ext cx="3581400" cy="41147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1313" indent="-34131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8575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2"/>
              </a:buClr>
              <a:buFont typeface="Gill Sans MT" panose="020B0502020104020203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317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3152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86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156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8872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7160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544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800" dirty="0">
                <a:solidFill>
                  <a:schemeClr val="bg1">
                    <a:lumMod val="50000"/>
                  </a:schemeClr>
                </a:solidFill>
              </a:rPr>
              <a:t>Marketing</a:t>
            </a:r>
          </a:p>
          <a:p>
            <a:r>
              <a:rPr lang="hu-HU" sz="1800" dirty="0" err="1">
                <a:solidFill>
                  <a:schemeClr val="bg1">
                    <a:lumMod val="50000"/>
                  </a:schemeClr>
                </a:solidFill>
              </a:rPr>
              <a:t>Rezervacije</a:t>
            </a:r>
            <a:r>
              <a:rPr lang="hu-HU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hu-HU" sz="1800" dirty="0" err="1">
                <a:solidFill>
                  <a:schemeClr val="bg1">
                    <a:lumMod val="50000"/>
                  </a:schemeClr>
                </a:solidFill>
              </a:rPr>
              <a:t>hotela</a:t>
            </a:r>
            <a:endParaRPr lang="hu-HU" sz="18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hu-HU" sz="1800" dirty="0" err="1">
                <a:solidFill>
                  <a:schemeClr val="bg1">
                    <a:lumMod val="50000"/>
                  </a:schemeClr>
                </a:solidFill>
              </a:rPr>
              <a:t>Proširena</a:t>
            </a:r>
            <a:r>
              <a:rPr lang="hu-HU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hu-HU" sz="1800" dirty="0" err="1">
                <a:solidFill>
                  <a:schemeClr val="bg1">
                    <a:lumMod val="50000"/>
                  </a:schemeClr>
                </a:solidFill>
              </a:rPr>
              <a:t>navigacija</a:t>
            </a:r>
            <a:endParaRPr lang="hu-HU" sz="18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hu-HU" sz="1800" dirty="0" err="1">
                <a:solidFill>
                  <a:schemeClr val="bg1">
                    <a:lumMod val="50000"/>
                  </a:schemeClr>
                </a:solidFill>
              </a:rPr>
              <a:t>Prevodi</a:t>
            </a:r>
            <a:r>
              <a:rPr lang="hu-HU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hu-HU" sz="1800" dirty="0" err="1">
                <a:solidFill>
                  <a:schemeClr val="bg1">
                    <a:lumMod val="50000"/>
                  </a:schemeClr>
                </a:solidFill>
              </a:rPr>
              <a:t>jezika</a:t>
            </a:r>
            <a:endParaRPr lang="hu-HU" sz="18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hu-HU" sz="1800" dirty="0" err="1">
                <a:solidFill>
                  <a:schemeClr val="bg1">
                    <a:lumMod val="50000"/>
                  </a:schemeClr>
                </a:solidFill>
              </a:rPr>
              <a:t>Planiranje</a:t>
            </a:r>
            <a:r>
              <a:rPr lang="hu-HU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hu-HU" sz="1800" dirty="0" err="1">
                <a:solidFill>
                  <a:schemeClr val="bg1">
                    <a:lumMod val="50000"/>
                  </a:schemeClr>
                </a:solidFill>
              </a:rPr>
              <a:t>obroka</a:t>
            </a:r>
            <a:r>
              <a:rPr lang="hu-HU" sz="1800" dirty="0">
                <a:solidFill>
                  <a:schemeClr val="bg1">
                    <a:lumMod val="50000"/>
                  </a:schemeClr>
                </a:solidFill>
              </a:rPr>
              <a:t> i </a:t>
            </a:r>
            <a:r>
              <a:rPr lang="hu-HU" sz="1800" dirty="0" err="1">
                <a:solidFill>
                  <a:schemeClr val="bg1">
                    <a:lumMod val="50000"/>
                  </a:schemeClr>
                </a:solidFill>
              </a:rPr>
              <a:t>zabave</a:t>
            </a:r>
            <a:endParaRPr lang="hu-HU" sz="18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hu-HU" sz="1800" dirty="0" err="1">
                <a:solidFill>
                  <a:schemeClr val="bg1">
                    <a:lumMod val="50000"/>
                  </a:schemeClr>
                </a:solidFill>
              </a:rPr>
              <a:t>Odmor</a:t>
            </a:r>
            <a:r>
              <a:rPr lang="hu-HU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hu-HU" sz="1800" dirty="0" err="1" smtClean="0">
                <a:solidFill>
                  <a:schemeClr val="bg1">
                    <a:lumMod val="50000"/>
                  </a:schemeClr>
                </a:solidFill>
              </a:rPr>
              <a:t>možemo</a:t>
            </a:r>
            <a:r>
              <a:rPr lang="hu-HU" sz="18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hu-HU" sz="1800" dirty="0" err="1">
                <a:solidFill>
                  <a:schemeClr val="bg1">
                    <a:lumMod val="50000"/>
                  </a:schemeClr>
                </a:solidFill>
              </a:rPr>
              <a:t>pretvoriti</a:t>
            </a:r>
            <a:r>
              <a:rPr lang="hu-HU" sz="1800" dirty="0">
                <a:solidFill>
                  <a:schemeClr val="bg1">
                    <a:lumMod val="50000"/>
                  </a:schemeClr>
                </a:solidFill>
              </a:rPr>
              <a:t> u „</a:t>
            </a:r>
            <a:r>
              <a:rPr lang="hu-HU" sz="1800" dirty="0" err="1">
                <a:solidFill>
                  <a:schemeClr val="bg1">
                    <a:lumMod val="50000"/>
                  </a:schemeClr>
                </a:solidFill>
              </a:rPr>
              <a:t>iskustvo</a:t>
            </a:r>
            <a:r>
              <a:rPr lang="hu-HU" sz="1800" dirty="0">
                <a:solidFill>
                  <a:schemeClr val="bg1">
                    <a:lumMod val="50000"/>
                  </a:schemeClr>
                </a:solidFill>
              </a:rPr>
              <a:t>“</a:t>
            </a:r>
            <a:endParaRPr lang="hu-HU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65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3.amazonaws.com/static.oculus.com/website/2016/01/newblog1.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620" y="2098305"/>
            <a:ext cx="66675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895601" y="675544"/>
            <a:ext cx="6773917" cy="1439408"/>
          </a:xfrm>
        </p:spPr>
        <p:txBody>
          <a:bodyPr/>
          <a:lstStyle/>
          <a:p>
            <a:r>
              <a:rPr lang="en-US" dirty="0" smtClean="0"/>
              <a:t>Oculus 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81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895601" y="675544"/>
            <a:ext cx="6773917" cy="1439408"/>
          </a:xfrm>
        </p:spPr>
        <p:txBody>
          <a:bodyPr/>
          <a:lstStyle/>
          <a:p>
            <a:r>
              <a:rPr lang="en-US" dirty="0" smtClean="0"/>
              <a:t>HTC Vive</a:t>
            </a:r>
            <a:endParaRPr lang="en-US" dirty="0"/>
          </a:p>
        </p:txBody>
      </p:sp>
      <p:pic>
        <p:nvPicPr>
          <p:cNvPr id="2" name="Picture 2" descr="https://www.htcvive.com/managed-assets/shared/desktop/vive/product-family-steam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113" y="1872478"/>
            <a:ext cx="7994508" cy="4796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817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895601" y="552712"/>
            <a:ext cx="6773917" cy="1439408"/>
          </a:xfrm>
        </p:spPr>
        <p:txBody>
          <a:bodyPr/>
          <a:lstStyle/>
          <a:p>
            <a:r>
              <a:rPr lang="en-US" dirty="0" smtClean="0"/>
              <a:t>Samsung Gear</a:t>
            </a:r>
            <a:endParaRPr lang="en-US" dirty="0"/>
          </a:p>
        </p:txBody>
      </p:sp>
      <p:pic>
        <p:nvPicPr>
          <p:cNvPr id="2050" name="Picture 2" descr="https://i.kinja-img.com/gawker-media/image/upload/f7himmmv08fxengh0es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672" y="1613518"/>
            <a:ext cx="7331024" cy="4880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699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895601" y="552712"/>
            <a:ext cx="6773917" cy="1439408"/>
          </a:xfrm>
        </p:spPr>
        <p:txBody>
          <a:bodyPr/>
          <a:lstStyle/>
          <a:p>
            <a:r>
              <a:rPr lang="en-US" dirty="0" smtClean="0"/>
              <a:t>Google Cardboard</a:t>
            </a:r>
            <a:endParaRPr lang="en-US" dirty="0"/>
          </a:p>
        </p:txBody>
      </p:sp>
      <p:pic>
        <p:nvPicPr>
          <p:cNvPr id="5122" name="Picture 2" descr="https://s.aolcdn.com/hss/storage/midas/9ac754eb3bbd61776cad03db2f94a1c/203480239/google-cardboard-sto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296" y="1691163"/>
            <a:ext cx="6352795" cy="423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286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895601" y="552712"/>
            <a:ext cx="6773917" cy="1439408"/>
          </a:xfrm>
        </p:spPr>
        <p:txBody>
          <a:bodyPr/>
          <a:lstStyle/>
          <a:p>
            <a:r>
              <a:rPr lang="en-US" dirty="0" smtClean="0"/>
              <a:t>Zeiss VR One and Zeiss VR One GX</a:t>
            </a:r>
            <a:endParaRPr lang="en-US" dirty="0"/>
          </a:p>
        </p:txBody>
      </p:sp>
      <p:pic>
        <p:nvPicPr>
          <p:cNvPr id="3074" name="Picture 2" descr="Zeiss VR ONE Plus (Pre-Order Only!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882" y="1992120"/>
            <a:ext cx="3310956" cy="3310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Zeiss VR ONE GX  (without tray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6184" y="2248475"/>
            <a:ext cx="2798243" cy="2798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854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895601" y="552712"/>
            <a:ext cx="6773917" cy="1439408"/>
          </a:xfrm>
        </p:spPr>
        <p:txBody>
          <a:bodyPr/>
          <a:lstStyle/>
          <a:p>
            <a:r>
              <a:rPr lang="en-US" dirty="0" smtClean="0"/>
              <a:t>Sony PS4</a:t>
            </a:r>
            <a:endParaRPr lang="en-US" dirty="0"/>
          </a:p>
        </p:txBody>
      </p:sp>
      <p:pic>
        <p:nvPicPr>
          <p:cNvPr id="4098" name="Picture 2" descr="http://thepgm.com/wp-content/uploads/2014/01/PS4-VR-Headse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129" y="2333768"/>
            <a:ext cx="5383000" cy="3472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static1.gamespot.com/uploads/original/1179/11799911/2661933-morpheus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30"/>
          <a:stretch/>
        </p:blipFill>
        <p:spPr bwMode="auto">
          <a:xfrm>
            <a:off x="1837898" y="1992120"/>
            <a:ext cx="2627196" cy="215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4355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895601" y="552712"/>
            <a:ext cx="6773917" cy="1439408"/>
          </a:xfrm>
        </p:spPr>
        <p:txBody>
          <a:bodyPr/>
          <a:lstStyle/>
          <a:p>
            <a:r>
              <a:rPr lang="en-US" dirty="0" smtClean="0"/>
              <a:t>Google Glass</a:t>
            </a:r>
            <a:endParaRPr lang="en-US" dirty="0"/>
          </a:p>
        </p:txBody>
      </p:sp>
      <p:pic>
        <p:nvPicPr>
          <p:cNvPr id="8196" name="Picture 4" descr="20140124-GOOGLE-GLASS-FRAMES-00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753" y="1504596"/>
            <a:ext cx="5381862" cy="4036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5449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895601" y="552712"/>
            <a:ext cx="6773917" cy="1439408"/>
          </a:xfrm>
        </p:spPr>
        <p:txBody>
          <a:bodyPr/>
          <a:lstStyle/>
          <a:p>
            <a:r>
              <a:rPr lang="en-US" dirty="0" smtClean="0"/>
              <a:t>Microsoft </a:t>
            </a:r>
            <a:r>
              <a:rPr lang="en-US" dirty="0" err="1" smtClean="0"/>
              <a:t>Hololens</a:t>
            </a:r>
            <a:endParaRPr lang="en-US" dirty="0"/>
          </a:p>
        </p:txBody>
      </p:sp>
      <p:pic>
        <p:nvPicPr>
          <p:cNvPr id="8194" name="Picture 2" descr="https://compass-ssl.surface.com/assets/13/b5/13b57736-9875-4332-af9f-dca0accbc331.jpg?n=HoloLens_Homepage_Audiences1_1920_1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122" y="1794205"/>
            <a:ext cx="6665984" cy="3751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0985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Razvojno</a:t>
            </a:r>
            <a:r>
              <a:rPr lang="hu-HU" dirty="0" smtClean="0"/>
              <a:t> </a:t>
            </a:r>
            <a:r>
              <a:rPr lang="hu-HU" dirty="0" err="1" smtClean="0"/>
              <a:t>okruženje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434" y="1580925"/>
            <a:ext cx="10971727" cy="4447761"/>
          </a:xfrm>
        </p:spPr>
        <p:txBody>
          <a:bodyPr>
            <a:no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900" dirty="0" err="1" smtClean="0"/>
              <a:t>Unity</a:t>
            </a:r>
            <a:r>
              <a:rPr lang="hu-HU" sz="1900" dirty="0" smtClean="0"/>
              <a:t> + </a:t>
            </a:r>
            <a:r>
              <a:rPr lang="hu-HU" sz="1900" dirty="0" err="1" smtClean="0"/>
              <a:t>Vuforia</a:t>
            </a:r>
            <a:r>
              <a:rPr lang="hu-HU" sz="1900" dirty="0" smtClean="0"/>
              <a:t> </a:t>
            </a:r>
            <a:r>
              <a:rPr lang="hu-HU" sz="1900" dirty="0" err="1" smtClean="0"/>
              <a:t>proširena</a:t>
            </a:r>
            <a:r>
              <a:rPr lang="hu-HU" sz="1900" dirty="0" smtClean="0"/>
              <a:t> </a:t>
            </a:r>
            <a:r>
              <a:rPr lang="hu-HU" sz="1900" dirty="0" err="1" smtClean="0"/>
              <a:t>stvarnost</a:t>
            </a:r>
            <a:r>
              <a:rPr lang="hu-HU" sz="1900" dirty="0" smtClean="0"/>
              <a:t> (</a:t>
            </a:r>
            <a:r>
              <a:rPr lang="hu-HU" sz="1900" dirty="0" err="1" smtClean="0"/>
              <a:t>Augmented</a:t>
            </a:r>
            <a:r>
              <a:rPr lang="hu-HU" sz="1900" dirty="0" smtClean="0"/>
              <a:t> </a:t>
            </a:r>
            <a:r>
              <a:rPr lang="hu-HU" sz="1900" dirty="0" err="1" smtClean="0"/>
              <a:t>reality</a:t>
            </a:r>
            <a:r>
              <a:rPr lang="hu-HU" sz="1900" dirty="0" smtClean="0"/>
              <a:t>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018" y="2166431"/>
            <a:ext cx="5543783" cy="46915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803" y="2498502"/>
            <a:ext cx="3255833" cy="1783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805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Hvala na pažnji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4"/>
            <a:ext cx="10971727" cy="4447761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7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elcome to PowerPoint.potx" id="{43699C43-EC89-4A55-9A99-3FD944590577}" vid="{3C36ED3A-1C33-4ECB-8650-37D568EF45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3DEC53A-9DF1-4780-BE92-17E971B7A9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Welcome to PowerPoint</Template>
  <TotalTime>1596</TotalTime>
  <Words>598</Words>
  <Application>Microsoft Office PowerPoint</Application>
  <PresentationFormat>Widescreen</PresentationFormat>
  <Paragraphs>120</Paragraphs>
  <Slides>18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Segoe UI</vt:lpstr>
      <vt:lpstr>Segoe UI Light</vt:lpstr>
      <vt:lpstr>WelcomeDoc</vt:lpstr>
      <vt:lpstr>Softversko inženjerstvo</vt:lpstr>
      <vt:lpstr>Proširena stvarnost (Augmented reality)</vt:lpstr>
      <vt:lpstr>Naš digitalni svet (Prikupljanje podataka, obogaćivanje okruženja)</vt:lpstr>
      <vt:lpstr>Kako funkcioniše?</vt:lpstr>
      <vt:lpstr>Oblasti primene proširene stvarnosti</vt:lpstr>
      <vt:lpstr>Proširena stvarnost u industriji</vt:lpstr>
      <vt:lpstr>Proširena stvarnost u maloprodaji</vt:lpstr>
      <vt:lpstr>Proširena stvarnost u turizmu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Razvojno okruženje</vt:lpstr>
      <vt:lpstr>Hvala na pažnji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Szoftvertevezés</dc:title>
  <dc:creator>lenovo</dc:creator>
  <cp:keywords/>
  <cp:lastModifiedBy>lenovo</cp:lastModifiedBy>
  <cp:revision>38</cp:revision>
  <dcterms:created xsi:type="dcterms:W3CDTF">2020-08-25T11:54:18Z</dcterms:created>
  <dcterms:modified xsi:type="dcterms:W3CDTF">2020-12-07T10:28:34Z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TC029239449991</vt:lpwstr>
  </property>
</Properties>
</file>