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28"/>
  </p:notesMasterIdLst>
  <p:sldIdLst>
    <p:sldId id="256" r:id="rId3"/>
    <p:sldId id="267" r:id="rId4"/>
    <p:sldId id="268" r:id="rId5"/>
    <p:sldId id="269" r:id="rId6"/>
    <p:sldId id="270" r:id="rId7"/>
    <p:sldId id="271" r:id="rId8"/>
    <p:sldId id="272" r:id="rId9"/>
    <p:sldId id="273"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6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Lst>
        </p14:section>
        <p14:section name="Intro" id="{B9B51309-D148-4332-87C2-07BE32FBCA3B}">
          <p14:sldIdLst>
            <p14:sldId id="267"/>
            <p14:sldId id="268"/>
            <p14:sldId id="269"/>
            <p14:sldId id="270"/>
            <p14:sldId id="271"/>
            <p14:sldId id="272"/>
            <p14:sldId id="273"/>
            <p14:sldId id="275"/>
            <p14:sldId id="276"/>
            <p14:sldId id="277"/>
            <p14:sldId id="278"/>
            <p14:sldId id="279"/>
            <p14:sldId id="280"/>
            <p14:sldId id="281"/>
            <p14:sldId id="282"/>
            <p14:sldId id="283"/>
            <p14:sldId id="284"/>
            <p14:sldId id="285"/>
            <p14:sldId id="286"/>
            <p14:sldId id="287"/>
            <p14:sldId id="288"/>
            <p14:sldId id="289"/>
            <p14:sldId id="290"/>
          </p14:sldIdLst>
        </p14:section>
        <p14:section name="Learn More" id="{2CC34DB2-6590-42C0-AD4B-A04C6060184E}">
          <p14:sldIdLst>
            <p14:sldId id="26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0126" autoAdjust="0"/>
  </p:normalViewPr>
  <p:slideViewPr>
    <p:cSldViewPr snapToGrid="0">
      <p:cViewPr varScale="1">
        <p:scale>
          <a:sx n="67" d="100"/>
          <a:sy n="67" d="100"/>
        </p:scale>
        <p:origin x="858"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10/26/2020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5" name="Date Placeholder 4"/>
          <p:cNvSpPr>
            <a:spLocks noGrp="1"/>
          </p:cNvSpPr>
          <p:nvPr>
            <p:ph type="dt" sz="half" idx="10"/>
          </p:nvPr>
        </p:nvSpPr>
        <p:spPr/>
        <p:txBody>
          <a:bodyPr/>
          <a:lstStyle/>
          <a:p>
            <a:fld id="{8BEEBAAA-29B5-4AF5-BC5F-7E580C29002D}" type="datetimeFigureOut">
              <a:rPr lang="en-US" smtClean="0"/>
              <a:t>10/26/2020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smtClean="0"/>
              <a:t>Click to edit Master title style</a:t>
            </a:r>
            <a:endParaRPr lang="en-US"/>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7" name="Date Placeholder 6"/>
          <p:cNvSpPr>
            <a:spLocks noGrp="1"/>
          </p:cNvSpPr>
          <p:nvPr>
            <p:ph type="dt" sz="half" idx="10"/>
          </p:nvPr>
        </p:nvSpPr>
        <p:spPr/>
        <p:txBody>
          <a:bodyPr/>
          <a:lstStyle/>
          <a:p>
            <a:fld id="{8BEEBAAA-29B5-4AF5-BC5F-7E580C29002D}" type="datetimeFigureOut">
              <a:rPr lang="en-US" smtClean="0"/>
              <a:t>10/26/2020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10/26/2020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10/26/2020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10/26/2020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10/26/2020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10/26/2020</a:t>
            </a:fld>
            <a:endParaRPr lang="en-US"/>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9.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methodsandtools.com/archive/archive.php?id=18"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6742" y="1336737"/>
            <a:ext cx="10515600" cy="2387600"/>
          </a:xfrm>
        </p:spPr>
        <p:txBody>
          <a:bodyPr/>
          <a:lstStyle/>
          <a:p>
            <a:r>
              <a:rPr lang="en-US" dirty="0" err="1"/>
              <a:t>Softversko</a:t>
            </a:r>
            <a:r>
              <a:rPr lang="en-US" dirty="0"/>
              <a:t> </a:t>
            </a:r>
            <a:r>
              <a:rPr lang="en-US" dirty="0" err="1"/>
              <a:t>inženjerstvo</a:t>
            </a:r>
            <a:endParaRPr lang="en-US" dirty="0"/>
          </a:p>
        </p:txBody>
      </p:sp>
      <p:sp>
        <p:nvSpPr>
          <p:cNvPr id="3" name="Subtitle 2"/>
          <p:cNvSpPr>
            <a:spLocks noGrp="1"/>
          </p:cNvSpPr>
          <p:nvPr>
            <p:ph type="subTitle" idx="1"/>
          </p:nvPr>
        </p:nvSpPr>
        <p:spPr>
          <a:xfrm>
            <a:off x="1739723" y="5928417"/>
            <a:ext cx="9336108" cy="929583"/>
          </a:xfrm>
        </p:spPr>
        <p:txBody>
          <a:bodyPr>
            <a:normAutofit fontScale="62500" lnSpcReduction="20000"/>
          </a:bodyPr>
          <a:lstStyle/>
          <a:p>
            <a:pPr algn="ctr"/>
            <a:r>
              <a:rPr lang="en-US" sz="2200" dirty="0"/>
              <a:t>VISOKA TEHNIČKA ŠKOLA STRUKOVNIH STUDIJA U SUBOTICI | SZABADKAI MŰSZAKI SZAKFŐISKOLA | SUBOTICA TECH</a:t>
            </a:r>
          </a:p>
          <a:p>
            <a:pPr algn="ctr"/>
            <a:r>
              <a:rPr lang="en-US" sz="1500" dirty="0"/>
              <a:t>24000 SUBOTICA, MARKA OREŠKOVIĆA 16</a:t>
            </a:r>
          </a:p>
          <a:p>
            <a:pPr algn="ctr"/>
            <a:r>
              <a:rPr lang="en-US" sz="1300" dirty="0"/>
              <a:t>http://www.vts.su.ac.rs/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536" y="4886689"/>
            <a:ext cx="817930" cy="84587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28325" y="4886689"/>
            <a:ext cx="1370790" cy="1007838"/>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622" y="4886689"/>
            <a:ext cx="823055" cy="904674"/>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13974" y="5023742"/>
            <a:ext cx="1206233" cy="904675"/>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6849" y="5079905"/>
            <a:ext cx="1424056" cy="621406"/>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35066" y="4879266"/>
            <a:ext cx="2189888" cy="1142111"/>
          </a:xfrm>
          <a:prstGeom prst="rect">
            <a:avLst/>
          </a:prstGeom>
        </p:spPr>
      </p:pic>
      <p:pic>
        <p:nvPicPr>
          <p:cNvPr id="15" name="Picture 14"/>
          <p:cNvPicPr>
            <a:picLocks noChangeAspect="1"/>
          </p:cNvPicPr>
          <p:nvPr/>
        </p:nvPicPr>
        <p:blipFill rotWithShape="1">
          <a:blip r:embed="rId9" cstate="print">
            <a:extLst>
              <a:ext uri="{28A0092B-C50C-407E-A947-70E740481C1C}">
                <a14:useLocalDpi xmlns:a14="http://schemas.microsoft.com/office/drawing/2010/main" val="0"/>
              </a:ext>
            </a:extLst>
          </a:blip>
          <a:srcRect b="2813"/>
          <a:stretch/>
        </p:blipFill>
        <p:spPr>
          <a:xfrm>
            <a:off x="9372800" y="4951815"/>
            <a:ext cx="1849542" cy="1011103"/>
          </a:xfrm>
          <a:prstGeom prst="rect">
            <a:avLst/>
          </a:prstGeom>
        </p:spPr>
      </p:pic>
      <p:sp>
        <p:nvSpPr>
          <p:cNvPr id="16" name="Subtitle 2"/>
          <p:cNvSpPr txBox="1">
            <a:spLocks/>
          </p:cNvSpPr>
          <p:nvPr/>
        </p:nvSpPr>
        <p:spPr>
          <a:xfrm>
            <a:off x="2923549" y="3673098"/>
            <a:ext cx="7772400" cy="1199704"/>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150000"/>
              </a:lnSpc>
              <a:spcBef>
                <a:spcPts val="600"/>
              </a:spcBef>
              <a:buFont typeface="Arial" panose="020B0604020202020204" pitchFamily="34" charset="0"/>
              <a:buNone/>
              <a:defRPr sz="2800" kern="1200">
                <a:solidFill>
                  <a:srgbClr val="D24726"/>
                </a:solidFill>
                <a:latin typeface="+mj-lt"/>
                <a:ea typeface="+mn-ea"/>
                <a:cs typeface="+mn-cs"/>
              </a:defRPr>
            </a:lvl1pPr>
            <a:lvl2pPr marL="457200" indent="0" algn="ctr" defTabSz="914400" rtl="0" eaLnBrk="1" latinLnBrk="0" hangingPunct="1">
              <a:lnSpc>
                <a:spcPct val="90000"/>
              </a:lnSpc>
              <a:spcBef>
                <a:spcPct val="300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ct val="300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9pPr>
          </a:lstStyle>
          <a:p>
            <a:r>
              <a:rPr lang="en-US" dirty="0" smtClean="0">
                <a:solidFill>
                  <a:schemeClr val="bg1"/>
                </a:solidFill>
              </a:rPr>
              <a:t>Dr. </a:t>
            </a:r>
            <a:r>
              <a:rPr lang="sr-Latn-RS" dirty="0" smtClean="0">
                <a:solidFill>
                  <a:schemeClr val="bg1"/>
                </a:solidFill>
              </a:rPr>
              <a:t>Janoš </a:t>
            </a:r>
            <a:r>
              <a:rPr lang="sr-Latn-RS" dirty="0" err="1" smtClean="0">
                <a:solidFill>
                  <a:schemeClr val="bg1"/>
                </a:solidFill>
              </a:rPr>
              <a:t>Šimon</a:t>
            </a:r>
            <a:endParaRPr lang="sr-Latn-RS" dirty="0" smtClean="0">
              <a:solidFill>
                <a:schemeClr val="bg1"/>
              </a:solidFill>
            </a:endParaRPr>
          </a:p>
          <a:p>
            <a:r>
              <a:rPr lang="en-US" sz="1200" b="1" dirty="0" err="1" smtClean="0">
                <a:solidFill>
                  <a:schemeClr val="bg1"/>
                </a:solidFill>
              </a:rPr>
              <a:t>simon</a:t>
            </a:r>
            <a:r>
              <a:rPr lang="en-US" sz="1200" b="1" dirty="0" smtClean="0">
                <a:solidFill>
                  <a:schemeClr val="bg1"/>
                </a:solidFill>
              </a:rPr>
              <a:t>@</a:t>
            </a:r>
            <a:r>
              <a:rPr lang="hu-HU" sz="1200" b="1" dirty="0" err="1" smtClean="0">
                <a:solidFill>
                  <a:schemeClr val="bg1"/>
                </a:solidFill>
              </a:rPr>
              <a:t>vts.su.ac.rs</a:t>
            </a:r>
            <a:endParaRPr lang="en-US" sz="1200" b="1" dirty="0" smtClean="0">
              <a:solidFill>
                <a:schemeClr val="bg1"/>
              </a:solidFill>
            </a:endParaRPr>
          </a:p>
          <a:p>
            <a:r>
              <a:rPr lang="en-US" sz="1200" b="1" dirty="0">
                <a:solidFill>
                  <a:schemeClr val="bg1"/>
                </a:solidFill>
              </a:rPr>
              <a:t>VISOKA TEHNIČKA ŠKOLA STRUKOVNIH STUDIJA U SUBOTICI  </a:t>
            </a:r>
            <a:endParaRPr lang="en-US" sz="1200" dirty="0"/>
          </a:p>
        </p:txBody>
      </p:sp>
    </p:spTree>
    <p:extLst>
      <p:ext uri="{BB962C8B-B14F-4D97-AF65-F5344CB8AC3E}">
        <p14:creationId xmlns:p14="http://schemas.microsoft.com/office/powerpoint/2010/main" val="2471807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Agilne</a:t>
            </a:r>
            <a:r>
              <a:rPr lang="en-US" dirty="0"/>
              <a:t> </a:t>
            </a:r>
            <a:r>
              <a:rPr lang="en-US" dirty="0" err="1"/>
              <a:t>metodologije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199" y="1390438"/>
            <a:ext cx="10515601" cy="4970800"/>
          </a:xfrm>
        </p:spPr>
      </p:pic>
    </p:spTree>
    <p:extLst>
      <p:ext uri="{BB962C8B-B14F-4D97-AF65-F5344CB8AC3E}">
        <p14:creationId xmlns:p14="http://schemas.microsoft.com/office/powerpoint/2010/main" val="1023962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altLang="en-US" smtClean="0"/>
              <a:t>Agilne metodologije</a:t>
            </a:r>
          </a:p>
        </p:txBody>
      </p:sp>
      <p:sp>
        <p:nvSpPr>
          <p:cNvPr id="5123" name="Rectangle 6"/>
          <p:cNvSpPr>
            <a:spLocks noChangeArrowheads="1"/>
          </p:cNvSpPr>
          <p:nvPr/>
        </p:nvSpPr>
        <p:spPr bwMode="auto">
          <a:xfrm>
            <a:off x="1565096" y="1279525"/>
            <a:ext cx="9175750" cy="557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marL="304800" indent="-304800"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algn="just" eaLnBrk="1" hangingPunct="1"/>
            <a:r>
              <a:rPr lang="sr-Latn-RS" altLang="en-US" sz="2000" b="0" dirty="0" smtClean="0">
                <a:solidFill>
                  <a:srgbClr val="000099"/>
                </a:solidFill>
              </a:rPr>
              <a:t>[Agilni manifest 2001]</a:t>
            </a:r>
          </a:p>
          <a:p>
            <a:pPr algn="just" eaLnBrk="1" hangingPunct="1">
              <a:buFontTx/>
              <a:buChar char="•"/>
            </a:pPr>
            <a:r>
              <a:rPr lang="sr-Latn-RS" altLang="en-US" sz="2000" dirty="0" smtClean="0">
                <a:solidFill>
                  <a:srgbClr val="000099"/>
                </a:solidFill>
              </a:rPr>
              <a:t>Za njih pojedinci i interakcije imaju veću vrednost nego procesi i alati.</a:t>
            </a:r>
            <a:r>
              <a:rPr lang="sr-Latn-RS" altLang="en-US" sz="2000" b="0" dirty="0" smtClean="0"/>
              <a:t> Ova </a:t>
            </a:r>
            <a:r>
              <a:rPr lang="sr-Latn-RS" altLang="en-US" sz="2000" b="0" dirty="0" err="1" smtClean="0"/>
              <a:t>filozoﬁja</a:t>
            </a:r>
            <a:r>
              <a:rPr lang="sr-Latn-RS" altLang="en-US" sz="2000" b="0" dirty="0" smtClean="0"/>
              <a:t> podrazumeva da je projektnom timu potrebno obezbediti neophodne resurse i imati poverenje u to da će oni svoje poslove uraditi dobro. Timovi se </a:t>
            </a:r>
            <a:r>
              <a:rPr lang="sr-Latn-RS" altLang="en-US" sz="2000" b="0" dirty="0" err="1" smtClean="0"/>
              <a:t>samoorganizuju</a:t>
            </a:r>
            <a:r>
              <a:rPr lang="sr-Latn-RS" altLang="en-US" sz="2000" b="0" dirty="0" smtClean="0"/>
              <a:t> i komuniciraju direktno licem u lice, umesto posredstvom dokumentacije.</a:t>
            </a:r>
          </a:p>
          <a:p>
            <a:pPr algn="just" eaLnBrk="1" hangingPunct="1"/>
            <a:endParaRPr lang="sr-Latn-RS" altLang="en-US" sz="2000" b="0" dirty="0" smtClean="0"/>
          </a:p>
          <a:p>
            <a:pPr algn="just" eaLnBrk="1" hangingPunct="1">
              <a:buFontTx/>
              <a:buChar char="•"/>
            </a:pPr>
            <a:r>
              <a:rPr lang="sr-Latn-RS" altLang="en-US" sz="2000" dirty="0" smtClean="0">
                <a:solidFill>
                  <a:srgbClr val="000099"/>
                </a:solidFill>
              </a:rPr>
              <a:t>Oni više vole da ulože vreme u izradu softvera koji radi, nego u izradu sveobuhvatne dokumentacije.</a:t>
            </a:r>
            <a:r>
              <a:rPr lang="sr-Latn-RS" altLang="en-US" sz="2000" b="0" dirty="0" smtClean="0"/>
              <a:t> To jest, primarno merilo uspeha je stepen do koga softver radi ispravno.</a:t>
            </a:r>
          </a:p>
          <a:p>
            <a:pPr algn="just" eaLnBrk="1" hangingPunct="1"/>
            <a:endParaRPr lang="sr-Latn-RS" altLang="en-US" sz="2000" b="0" dirty="0" smtClean="0"/>
          </a:p>
          <a:p>
            <a:pPr algn="just" eaLnBrk="1" hangingPunct="1">
              <a:buFontTx/>
              <a:buChar char="•"/>
            </a:pPr>
            <a:r>
              <a:rPr lang="sr-Latn-RS" altLang="en-US" sz="2000" dirty="0" smtClean="0">
                <a:solidFill>
                  <a:srgbClr val="000099"/>
                </a:solidFill>
              </a:rPr>
              <a:t>Oni se usredsređuju na zajednički rad sa naručioce</a:t>
            </a:r>
            <a:r>
              <a:rPr lang="en-US" altLang="en-US" sz="2000" dirty="0" smtClean="0">
                <a:solidFill>
                  <a:srgbClr val="000099"/>
                </a:solidFill>
              </a:rPr>
              <a:t>m</a:t>
            </a:r>
            <a:r>
              <a:rPr lang="sr-Latn-RS" altLang="en-US" sz="2000" dirty="0" smtClean="0">
                <a:solidFill>
                  <a:srgbClr val="000099"/>
                </a:solidFill>
              </a:rPr>
              <a:t>, umesto na proces ugovaranja i pregovaranja</a:t>
            </a:r>
            <a:r>
              <a:rPr lang="sr-Latn-RS" altLang="en-US" sz="2000" b="0" dirty="0" smtClean="0"/>
              <a:t>, čime se naručilac uključuje u ključne aspekte razvojnog procesa.</a:t>
            </a:r>
          </a:p>
          <a:p>
            <a:pPr algn="just" eaLnBrk="1" hangingPunct="1"/>
            <a:endParaRPr lang="sr-Latn-RS" altLang="en-US" sz="2000" b="0" dirty="0" smtClean="0"/>
          </a:p>
          <a:p>
            <a:pPr algn="just" eaLnBrk="1" hangingPunct="1">
              <a:buFontTx/>
              <a:buChar char="•"/>
            </a:pPr>
            <a:r>
              <a:rPr lang="sr-Latn-RS" altLang="en-US" sz="2000" dirty="0" smtClean="0">
                <a:solidFill>
                  <a:srgbClr val="000099"/>
                </a:solidFill>
              </a:rPr>
              <a:t>Oni se usredsređuju da odgovore na promene, umesto na planiranje i praćenje plana</a:t>
            </a:r>
            <a:r>
              <a:rPr lang="sr-Latn-RS" altLang="en-US" sz="2000" b="0" dirty="0" smtClean="0"/>
              <a:t>, jer veruju da je nemoguće da se svi zahtevi predvide na početku  razvojnog procesa.</a:t>
            </a:r>
            <a:endParaRPr lang="sr-Latn-RS" altLang="en-US" sz="2000" b="0" dirty="0"/>
          </a:p>
        </p:txBody>
      </p:sp>
    </p:spTree>
    <p:extLst>
      <p:ext uri="{BB962C8B-B14F-4D97-AF65-F5344CB8AC3E}">
        <p14:creationId xmlns:p14="http://schemas.microsoft.com/office/powerpoint/2010/main" val="37451264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smtClean="0"/>
              <a:t>Agilne metodologije</a:t>
            </a:r>
          </a:p>
        </p:txBody>
      </p:sp>
      <p:sp>
        <p:nvSpPr>
          <p:cNvPr id="6147" name="Rectangle 3"/>
          <p:cNvSpPr>
            <a:spLocks noGrp="1" noChangeArrowheads="1"/>
          </p:cNvSpPr>
          <p:nvPr>
            <p:ph type="body" idx="1"/>
          </p:nvPr>
        </p:nvSpPr>
        <p:spPr>
          <a:xfrm>
            <a:off x="1473200" y="1295401"/>
            <a:ext cx="9163050" cy="2657475"/>
          </a:xfrm>
        </p:spPr>
        <p:txBody>
          <a:bodyPr>
            <a:noAutofit/>
          </a:bodyPr>
          <a:lstStyle/>
          <a:p>
            <a:r>
              <a:rPr lang="sr-Latn-RS" altLang="en-US" sz="3200" dirty="0" smtClean="0"/>
              <a:t>Predstavnici agilnih metodologija razvoja:</a:t>
            </a:r>
          </a:p>
          <a:p>
            <a:pPr lvl="1"/>
            <a:r>
              <a:rPr lang="sr-Latn-RS" altLang="en-US" sz="2800" dirty="0" smtClean="0"/>
              <a:t>Ekstremno programiranje (XP)</a:t>
            </a:r>
          </a:p>
          <a:p>
            <a:pPr lvl="1"/>
            <a:r>
              <a:rPr lang="sr-Latn-RS" altLang="en-US" sz="2800" dirty="0" err="1" smtClean="0"/>
              <a:t>Scrum</a:t>
            </a:r>
            <a:endParaRPr lang="sr-Latn-RS" altLang="en-US" sz="2800" dirty="0" smtClean="0"/>
          </a:p>
        </p:txBody>
      </p:sp>
    </p:spTree>
    <p:extLst>
      <p:ext uri="{BB962C8B-B14F-4D97-AF65-F5344CB8AC3E}">
        <p14:creationId xmlns:p14="http://schemas.microsoft.com/office/powerpoint/2010/main" val="697871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390650" y="74613"/>
            <a:ext cx="9328150" cy="990600"/>
          </a:xfrm>
        </p:spPr>
        <p:txBody>
          <a:bodyPr/>
          <a:lstStyle/>
          <a:p>
            <a:pPr eaLnBrk="1" hangingPunct="1"/>
            <a:r>
              <a:rPr lang="en-US" altLang="en-US" smtClean="0"/>
              <a:t>Ekstremno programiranje (XP)</a:t>
            </a:r>
          </a:p>
        </p:txBody>
      </p:sp>
      <p:sp>
        <p:nvSpPr>
          <p:cNvPr id="7171" name="Rectangle 11"/>
          <p:cNvSpPr>
            <a:spLocks noGrp="1" noChangeArrowheads="1"/>
          </p:cNvSpPr>
          <p:nvPr>
            <p:ph type="body" idx="4294967295"/>
          </p:nvPr>
        </p:nvSpPr>
        <p:spPr>
          <a:xfrm>
            <a:off x="1170781" y="1308189"/>
            <a:ext cx="9767888" cy="5406936"/>
          </a:xfrm>
        </p:spPr>
        <p:txBody>
          <a:bodyPr>
            <a:normAutofit lnSpcReduction="10000"/>
          </a:bodyPr>
          <a:lstStyle/>
          <a:p>
            <a:pPr algn="just">
              <a:lnSpc>
                <a:spcPct val="90000"/>
              </a:lnSpc>
              <a:buFont typeface="Webdings" panose="05030102010509060703" pitchFamily="18" charset="2"/>
              <a:buNone/>
            </a:pPr>
            <a:r>
              <a:rPr lang="sr-Latn-RS" altLang="en-US" sz="2000" u="sng" dirty="0" smtClean="0"/>
              <a:t>Osnovni koncepti</a:t>
            </a:r>
            <a:r>
              <a:rPr lang="sr-Latn-RS" altLang="en-US" sz="2000" dirty="0" smtClean="0"/>
              <a:t>:</a:t>
            </a:r>
          </a:p>
          <a:p>
            <a:pPr algn="just">
              <a:lnSpc>
                <a:spcPct val="90000"/>
              </a:lnSpc>
            </a:pPr>
            <a:r>
              <a:rPr lang="sr-Latn-RS" altLang="en-US" sz="2000" b="1" dirty="0" smtClean="0">
                <a:solidFill>
                  <a:srgbClr val="000099"/>
                </a:solidFill>
              </a:rPr>
              <a:t>Igra planiranja</a:t>
            </a:r>
            <a:r>
              <a:rPr lang="sr-Latn-RS" altLang="en-US" sz="2000" dirty="0" smtClean="0"/>
              <a:t>: Naručilac definiše svaki zahtev prema vrednosti koju njegova implementacija donosi sistemu. Korisnici pišu scenarije o tome kako bi sistem trebalo da radi, a projektni tim procenjuje neophodne resurse za realizaciju tih scenarija. Nakon pisanja scenarija, potencijalni korisnici dodeljuju prioritete zahtevima, razdvajaju ih i spajaju, sve dok se ne postigne konsenzus o tome šta je stvarno potrebno, šta može da se testira. kao i šta može da se uradi sa raspoloživim resursima. Planeri onda generišu mapu svake verzije, dokumentujući šta ta verzija sadrži i kada će biti isporučena.</a:t>
            </a:r>
          </a:p>
          <a:p>
            <a:pPr algn="just">
              <a:lnSpc>
                <a:spcPct val="90000"/>
              </a:lnSpc>
            </a:pPr>
            <a:endParaRPr lang="sr-Latn-RS" altLang="en-US" sz="2000" dirty="0" smtClean="0"/>
          </a:p>
          <a:p>
            <a:pPr algn="just">
              <a:lnSpc>
                <a:spcPct val="90000"/>
              </a:lnSpc>
            </a:pPr>
            <a:r>
              <a:rPr lang="sr-Latn-RS" altLang="en-US" sz="2000" b="1" dirty="0" smtClean="0">
                <a:solidFill>
                  <a:srgbClr val="000099"/>
                </a:solidFill>
              </a:rPr>
              <a:t>Male verzije</a:t>
            </a:r>
            <a:r>
              <a:rPr lang="sr-Latn-RS" altLang="en-US" sz="2000" dirty="0" smtClean="0"/>
              <a:t>: Sistem je projektovao tako da funkcionalnost može da se isporuči što je pre moguće. Funkcije su dekomponovane na male delove, sa ciljem da se neka funkcionalnost isporuči u ranoj fazi, a zatim poboljšava ili proširuje u kasnijim  verzijama. Male verzije zahtevaju fazni pristup razvoju, sa </a:t>
            </a:r>
            <a:r>
              <a:rPr lang="sr-Latn-RS" altLang="en-US" sz="2000" dirty="0" err="1" smtClean="0"/>
              <a:t>inkrementalnim</a:t>
            </a:r>
            <a:r>
              <a:rPr lang="sr-Latn-RS" altLang="en-US" sz="2000" dirty="0" smtClean="0"/>
              <a:t> ili iterativnim ciklusima.</a:t>
            </a:r>
          </a:p>
          <a:p>
            <a:pPr algn="just">
              <a:lnSpc>
                <a:spcPct val="90000"/>
              </a:lnSpc>
            </a:pPr>
            <a:endParaRPr lang="sr-Latn-RS" altLang="en-US" sz="2000" dirty="0" smtClean="0"/>
          </a:p>
          <a:p>
            <a:pPr algn="just">
              <a:lnSpc>
                <a:spcPct val="90000"/>
              </a:lnSpc>
            </a:pPr>
            <a:r>
              <a:rPr lang="sr-Latn-RS" altLang="en-US" sz="2000" b="1" dirty="0" smtClean="0">
                <a:solidFill>
                  <a:srgbClr val="000099"/>
                </a:solidFill>
              </a:rPr>
              <a:t>Metafora</a:t>
            </a:r>
            <a:r>
              <a:rPr lang="sr-Latn-RS" altLang="en-US" sz="2000" dirty="0" smtClean="0"/>
              <a:t>: Projektni tim se usaglašava oko zajedničke vizije načina na koji će sistem raditi. Kao podršku zajedničkoj viziji tim bira zajedničku nomenklaturu i sporazumeva se oko zajedničkog načina tretiranja ključnih pitanja.</a:t>
            </a:r>
            <a:endParaRPr lang="sr-Latn-RS" altLang="en-US" sz="2000" dirty="0"/>
          </a:p>
        </p:txBody>
      </p:sp>
    </p:spTree>
    <p:extLst>
      <p:ext uri="{BB962C8B-B14F-4D97-AF65-F5344CB8AC3E}">
        <p14:creationId xmlns:p14="http://schemas.microsoft.com/office/powerpoint/2010/main" val="3217201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altLang="en-US" smtClean="0"/>
              <a:t>Ekstremno programiranje</a:t>
            </a:r>
          </a:p>
        </p:txBody>
      </p:sp>
      <p:sp>
        <p:nvSpPr>
          <p:cNvPr id="8195" name="Rectangle 5"/>
          <p:cNvSpPr>
            <a:spLocks noGrp="1" noChangeArrowheads="1"/>
          </p:cNvSpPr>
          <p:nvPr>
            <p:ph type="body" idx="4294967295"/>
          </p:nvPr>
        </p:nvSpPr>
        <p:spPr>
          <a:xfrm>
            <a:off x="1397592" y="1455738"/>
            <a:ext cx="9163050" cy="5554662"/>
          </a:xfrm>
        </p:spPr>
        <p:txBody>
          <a:bodyPr/>
          <a:lstStyle/>
          <a:p>
            <a:pPr algn="just">
              <a:lnSpc>
                <a:spcPct val="80000"/>
              </a:lnSpc>
            </a:pPr>
            <a:r>
              <a:rPr lang="sr-Latn-RS" altLang="en-US" sz="1800" b="1" dirty="0" smtClean="0">
                <a:solidFill>
                  <a:srgbClr val="000099"/>
                </a:solidFill>
              </a:rPr>
              <a:t>Jednostavan dizajn</a:t>
            </a:r>
            <a:r>
              <a:rPr lang="sr-Latn-RS" altLang="en-US" sz="1800" dirty="0" smtClean="0"/>
              <a:t>: Jednostavnost dizajna se održava tako što se tretiraju jedino aktuelne potrebe. Ovaj pristup se zasniva na gledištu da predviđanje potencijalnih budućih potreba dovodi do nepotrebnih funkcija. </a:t>
            </a:r>
          </a:p>
          <a:p>
            <a:pPr algn="just">
              <a:lnSpc>
                <a:spcPct val="80000"/>
              </a:lnSpc>
            </a:pPr>
            <a:endParaRPr lang="sr-Latn-RS" altLang="en-US" sz="1800" dirty="0" smtClean="0"/>
          </a:p>
          <a:p>
            <a:pPr algn="just">
              <a:lnSpc>
                <a:spcPct val="80000"/>
              </a:lnSpc>
            </a:pPr>
            <a:r>
              <a:rPr lang="sr-Latn-RS" altLang="en-US" sz="1800" b="1" dirty="0" smtClean="0">
                <a:solidFill>
                  <a:srgbClr val="000099"/>
                </a:solidFill>
              </a:rPr>
              <a:t>Pisanje testova pre kodiranja</a:t>
            </a:r>
            <a:r>
              <a:rPr lang="sr-Latn-RS" altLang="en-US" sz="1800" dirty="0" smtClean="0"/>
              <a:t>: Da bi se osiguralo da potrebe naručioca budu glavni pokretač razvoja, prvo se pišu scenariji testova, kao način kojim se naručilac primorava da specifikuje zahteve koji se, po izradi softvera, mogu testirati i verifikovati. U </a:t>
            </a:r>
            <a:r>
              <a:rPr lang="sr-Latn-RS" altLang="en-US" sz="1800" dirty="0" err="1" smtClean="0"/>
              <a:t>XP~u</a:t>
            </a:r>
            <a:r>
              <a:rPr lang="sr-Latn-RS" altLang="en-US" sz="1800" dirty="0" smtClean="0"/>
              <a:t> se koriste dve vrste testova. Prva vrsta su funkcionalni testovi koje speci</a:t>
            </a:r>
            <a:r>
              <a:rPr lang="en-US" altLang="en-US" sz="1800" dirty="0" smtClean="0"/>
              <a:t>fi</a:t>
            </a:r>
            <a:r>
              <a:rPr lang="sr-Latn-RS" altLang="en-US" sz="1800" dirty="0" smtClean="0"/>
              <a:t>kuje naručilac, a koje sprovode projektni tim i korisnici. Druga vrsta su testovi delova koje piše i izvršava razvojni tim. U XP-u su funkcionalni testovi automatizovani, a u idealnom slučaju oni se izvršavaju svakog dana. Funkcionalni testovi se smatraju delom specifikacije sistema. Testovi delova se pišu i pre i posle kodiranja, radi </a:t>
            </a:r>
            <a:r>
              <a:rPr lang="sr-Latn-RS" altLang="en-US" sz="1800" dirty="0" err="1" smtClean="0"/>
              <a:t>ver</a:t>
            </a:r>
            <a:r>
              <a:rPr lang="en-US" altLang="en-US" sz="1800" dirty="0" err="1" smtClean="0"/>
              <a:t>i</a:t>
            </a:r>
            <a:r>
              <a:rPr lang="sr-Latn-RS" altLang="en-US" sz="1800" dirty="0" err="1" smtClean="0"/>
              <a:t>fikovanja</a:t>
            </a:r>
            <a:r>
              <a:rPr lang="sr-Latn-RS" altLang="en-US" sz="1800" dirty="0" smtClean="0"/>
              <a:t> da svaki modul implementacije radi prema očekivanjima. </a:t>
            </a:r>
          </a:p>
          <a:p>
            <a:pPr algn="just">
              <a:lnSpc>
                <a:spcPct val="80000"/>
              </a:lnSpc>
            </a:pPr>
            <a:endParaRPr lang="sr-Latn-RS" altLang="en-US" sz="1800" dirty="0" smtClean="0"/>
          </a:p>
          <a:p>
            <a:pPr algn="just">
              <a:lnSpc>
                <a:spcPct val="80000"/>
              </a:lnSpc>
            </a:pPr>
            <a:r>
              <a:rPr lang="sr-Latn-RS" altLang="en-US" sz="1800" b="1" dirty="0" err="1" smtClean="0">
                <a:solidFill>
                  <a:srgbClr val="000099"/>
                </a:solidFill>
              </a:rPr>
              <a:t>Refaktorisanje</a:t>
            </a:r>
            <a:r>
              <a:rPr lang="sr-Latn-RS" altLang="en-US" sz="1800" b="1" dirty="0" smtClean="0">
                <a:solidFill>
                  <a:srgbClr val="000099"/>
                </a:solidFill>
              </a:rPr>
              <a:t> (prerađivanje koda)</a:t>
            </a:r>
            <a:r>
              <a:rPr lang="sr-Latn-RS" altLang="en-US" sz="1800" dirty="0" smtClean="0"/>
              <a:t>: Tokom izgradnje sistema, postoji verovatnoća da dođe do promene zahteva. Kako je glavna karakteristika XP filozofije dizajn jedino aktuelnih zahteva, pojava novih zahteva često primorava projektni tim da preispitaju postojeća projektna rešenja. </a:t>
            </a:r>
            <a:r>
              <a:rPr lang="sr-Latn-RS" altLang="en-US" sz="1800" dirty="0" err="1" smtClean="0"/>
              <a:t>Refaktorisanje</a:t>
            </a:r>
            <a:r>
              <a:rPr lang="sr-Latn-RS" altLang="en-US" sz="1800" dirty="0" smtClean="0"/>
              <a:t> (prerađivanje koda) se odnosi na preispitivanje zahteva i dizajna, i njihovo </a:t>
            </a:r>
            <a:r>
              <a:rPr lang="sr-Latn-RS" altLang="en-US" sz="1800" dirty="0" err="1" smtClean="0"/>
              <a:t>preformulisanje</a:t>
            </a:r>
            <a:r>
              <a:rPr lang="sr-Latn-RS" altLang="en-US" sz="1800" dirty="0" smtClean="0"/>
              <a:t> u skladu sa novim i postojećim potrebama. Nekada se </a:t>
            </a:r>
            <a:r>
              <a:rPr lang="sr-Latn-RS" altLang="en-US" sz="1800" dirty="0" err="1" smtClean="0"/>
              <a:t>refaktorisanje</a:t>
            </a:r>
            <a:r>
              <a:rPr lang="sr-Latn-RS" altLang="en-US" sz="1800" dirty="0" smtClean="0"/>
              <a:t> bavi prestrukturisanjem koda, bez izmena spoljašnjeg ponašanja sistema. </a:t>
            </a:r>
            <a:r>
              <a:rPr lang="sr-Latn-RS" altLang="en-US" sz="1800" dirty="0" err="1" smtClean="0"/>
              <a:t>Refaktorisanje</a:t>
            </a:r>
            <a:r>
              <a:rPr lang="sr-Latn-RS" altLang="en-US" sz="1800" dirty="0" smtClean="0"/>
              <a:t> se vrši u malim koracima, uz testiranje delova i programiranje u paru, sa jednostavnošću kao idejom vodiljom. </a:t>
            </a:r>
            <a:endParaRPr lang="sr-Latn-RS" altLang="en-US" sz="1800" dirty="0"/>
          </a:p>
        </p:txBody>
      </p:sp>
    </p:spTree>
    <p:extLst>
      <p:ext uri="{BB962C8B-B14F-4D97-AF65-F5344CB8AC3E}">
        <p14:creationId xmlns:p14="http://schemas.microsoft.com/office/powerpoint/2010/main" val="17532327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smtClean="0"/>
              <a:t>Ekstremno programiranje</a:t>
            </a:r>
          </a:p>
        </p:txBody>
      </p:sp>
      <p:sp>
        <p:nvSpPr>
          <p:cNvPr id="9219" name="Rectangle 3"/>
          <p:cNvSpPr>
            <a:spLocks noGrp="1" noChangeArrowheads="1"/>
          </p:cNvSpPr>
          <p:nvPr>
            <p:ph type="body" idx="1"/>
          </p:nvPr>
        </p:nvSpPr>
        <p:spPr>
          <a:xfrm>
            <a:off x="838201" y="1825625"/>
            <a:ext cx="10148887" cy="4351338"/>
          </a:xfrm>
        </p:spPr>
        <p:txBody>
          <a:bodyPr>
            <a:normAutofit fontScale="92500" lnSpcReduction="20000"/>
          </a:bodyPr>
          <a:lstStyle/>
          <a:p>
            <a:pPr algn="just">
              <a:lnSpc>
                <a:spcPct val="90000"/>
              </a:lnSpc>
            </a:pPr>
            <a:r>
              <a:rPr lang="sr-Latn-RS" altLang="en-US" sz="2400" b="1" dirty="0" smtClean="0">
                <a:solidFill>
                  <a:srgbClr val="000099"/>
                </a:solidFill>
              </a:rPr>
              <a:t>Programiranje u paru</a:t>
            </a:r>
            <a:r>
              <a:rPr lang="sr-Latn-RS" altLang="en-US" sz="2400" dirty="0" smtClean="0"/>
              <a:t>: Koristeći jednu tastaturu, dva programera koji rade u paru razvijaju sistem na osnovu specifikacija i dizajna. Jedna osoba je odgovorna za kodiranje, no rad u paru poseduje fleksibilnost, jer jedan programer može da ima više partnera u istom danu.</a:t>
            </a:r>
          </a:p>
          <a:p>
            <a:pPr algn="just">
              <a:lnSpc>
                <a:spcPct val="90000"/>
              </a:lnSpc>
              <a:buFont typeface="Webdings" panose="05030102010509060703" pitchFamily="18" charset="2"/>
              <a:buNone/>
            </a:pPr>
            <a:endParaRPr lang="sr-Latn-RS" altLang="en-US" sz="2400" dirty="0" smtClean="0"/>
          </a:p>
          <a:p>
            <a:pPr algn="just">
              <a:lnSpc>
                <a:spcPct val="90000"/>
              </a:lnSpc>
            </a:pPr>
            <a:r>
              <a:rPr lang="sr-Latn-RS" altLang="en-US" sz="2400" b="1" dirty="0" smtClean="0">
                <a:solidFill>
                  <a:srgbClr val="000099"/>
                </a:solidFill>
              </a:rPr>
              <a:t>Kolektivna svojina</a:t>
            </a:r>
            <a:r>
              <a:rPr lang="sr-Latn-RS" altLang="en-US" sz="2400" dirty="0" smtClean="0"/>
              <a:t>: U XP-u svaki učesnik u razvoju može da izmeni bilo koji deo sistema, dok je on u fazi razvoja.</a:t>
            </a:r>
          </a:p>
          <a:p>
            <a:pPr algn="just">
              <a:lnSpc>
                <a:spcPct val="90000"/>
              </a:lnSpc>
            </a:pPr>
            <a:endParaRPr lang="sr-Latn-RS" altLang="en-US" sz="2400" dirty="0" smtClean="0"/>
          </a:p>
          <a:p>
            <a:pPr algn="just">
              <a:lnSpc>
                <a:spcPct val="90000"/>
              </a:lnSpc>
            </a:pPr>
            <a:r>
              <a:rPr lang="sr-Latn-RS" altLang="en-US" sz="2400" b="1" dirty="0" smtClean="0">
                <a:solidFill>
                  <a:srgbClr val="000099"/>
                </a:solidFill>
              </a:rPr>
              <a:t>Neprekidna integracija</a:t>
            </a:r>
            <a:r>
              <a:rPr lang="sr-Latn-RS" altLang="en-US" sz="2400" dirty="0" smtClean="0"/>
              <a:t>: Brza isporuka funkcionalnosti znači da isporuka sistema koji funkcionišu može da se obeća naručiocu u roku od jednog dana ili čak jednog sata. Naglasak je na malim </a:t>
            </a:r>
            <a:r>
              <a:rPr lang="sr-Latn-RS" altLang="en-US" sz="2400" dirty="0" err="1" smtClean="0"/>
              <a:t>inkrementirna</a:t>
            </a:r>
            <a:r>
              <a:rPr lang="sr-Latn-RS" altLang="en-US" sz="2400" dirty="0" smtClean="0"/>
              <a:t> ili poboljšanjima, umesto na velikim skokovima od jedne revizije do druge.</a:t>
            </a:r>
          </a:p>
          <a:p>
            <a:pPr algn="just">
              <a:lnSpc>
                <a:spcPct val="90000"/>
              </a:lnSpc>
            </a:pPr>
            <a:endParaRPr lang="sr-Latn-RS" altLang="en-US" sz="2400" dirty="0"/>
          </a:p>
        </p:txBody>
      </p:sp>
    </p:spTree>
    <p:extLst>
      <p:ext uri="{BB962C8B-B14F-4D97-AF65-F5344CB8AC3E}">
        <p14:creationId xmlns:p14="http://schemas.microsoft.com/office/powerpoint/2010/main" val="14899062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smtClean="0"/>
              <a:t>Ekstremno programiranje</a:t>
            </a:r>
          </a:p>
        </p:txBody>
      </p:sp>
      <p:sp>
        <p:nvSpPr>
          <p:cNvPr id="10243" name="Rectangle 3"/>
          <p:cNvSpPr>
            <a:spLocks noGrp="1" noChangeArrowheads="1"/>
          </p:cNvSpPr>
          <p:nvPr>
            <p:ph type="body" idx="1"/>
          </p:nvPr>
        </p:nvSpPr>
        <p:spPr>
          <a:xfrm>
            <a:off x="838201" y="1825625"/>
            <a:ext cx="10406062" cy="4351338"/>
          </a:xfrm>
        </p:spPr>
        <p:txBody>
          <a:bodyPr>
            <a:normAutofit fontScale="92500" lnSpcReduction="10000"/>
          </a:bodyPr>
          <a:lstStyle/>
          <a:p>
            <a:pPr>
              <a:lnSpc>
                <a:spcPct val="90000"/>
              </a:lnSpc>
            </a:pPr>
            <a:r>
              <a:rPr lang="sr-Latn-RS" altLang="en-US" sz="2000" b="1" dirty="0" smtClean="0">
                <a:solidFill>
                  <a:srgbClr val="000099"/>
                </a:solidFill>
              </a:rPr>
              <a:t>Održiv korak</a:t>
            </a:r>
            <a:r>
              <a:rPr lang="sr-Latn-RS" altLang="en-US" sz="2000" dirty="0" smtClean="0"/>
              <a:t>: Naglasak na ljudima u XP-u uzima u obzir i činjenicu da umor može proizvesti greške. Tako pobornici XP-a sugerišu da je cilj 40 radnih časova nedeljno. Ako projektni tim treba da utroši ogromno vreme da bi sustigao rokove, to je siguran znak da su rokovi nerealni ili da postoji nedostatak resursa neophodnih za njihovo poštovanje.</a:t>
            </a:r>
          </a:p>
          <a:p>
            <a:pPr>
              <a:lnSpc>
                <a:spcPct val="90000"/>
              </a:lnSpc>
            </a:pPr>
            <a:endParaRPr lang="sr-Latn-RS" altLang="en-US" sz="2000" dirty="0" smtClean="0"/>
          </a:p>
          <a:p>
            <a:pPr>
              <a:lnSpc>
                <a:spcPct val="90000"/>
              </a:lnSpc>
            </a:pPr>
            <a:r>
              <a:rPr lang="sr-Latn-RS" altLang="en-US" sz="2000" b="1" dirty="0" smtClean="0">
                <a:solidFill>
                  <a:srgbClr val="000099"/>
                </a:solidFill>
              </a:rPr>
              <a:t>Naručilac raspoloživ na terenu</a:t>
            </a:r>
            <a:r>
              <a:rPr lang="sr-Latn-RS" altLang="en-US" sz="2000" dirty="0" smtClean="0"/>
              <a:t>: U idealnom slučaju, naručilac bi trebalo da bude raspoloživ na terenu, tj. trebalo bi da radi sa razvojnim timom na definisanju zahteva i obezbeđivanju povratnih informacija o tome kako treba da se vrši testiranje.</a:t>
            </a:r>
          </a:p>
          <a:p>
            <a:pPr>
              <a:lnSpc>
                <a:spcPct val="90000"/>
              </a:lnSpc>
            </a:pPr>
            <a:endParaRPr lang="sr-Latn-RS" altLang="en-US" sz="2000" dirty="0" smtClean="0"/>
          </a:p>
          <a:p>
            <a:pPr>
              <a:lnSpc>
                <a:spcPct val="90000"/>
              </a:lnSpc>
            </a:pPr>
            <a:r>
              <a:rPr lang="sr-Latn-RS" altLang="en-US" sz="2000" b="1" dirty="0" smtClean="0">
                <a:solidFill>
                  <a:srgbClr val="000099"/>
                </a:solidFill>
              </a:rPr>
              <a:t>Standardi kodiranja</a:t>
            </a:r>
            <a:r>
              <a:rPr lang="sr-Latn-RS" altLang="en-US" sz="2000" dirty="0" smtClean="0"/>
              <a:t>: XP zastupa jasno definisanje standarda kodiranja, sa ciljem da se članovi tima osposobe da razumeju neophodne izmene u produktima rada drugih članova tima. Rezultat treba da bude kod koji izgleda kao da ga je pisala jedna osoba, konsistentan sa aspekta pristupa i izražavanja.</a:t>
            </a:r>
          </a:p>
          <a:p>
            <a:pPr>
              <a:lnSpc>
                <a:spcPct val="90000"/>
              </a:lnSpc>
            </a:pPr>
            <a:endParaRPr lang="sr-Latn-RS" altLang="en-US" sz="2000" dirty="0"/>
          </a:p>
        </p:txBody>
      </p:sp>
    </p:spTree>
    <p:extLst>
      <p:ext uri="{BB962C8B-B14F-4D97-AF65-F5344CB8AC3E}">
        <p14:creationId xmlns:p14="http://schemas.microsoft.com/office/powerpoint/2010/main" val="7867521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en-CA" altLang="en-US" smtClean="0"/>
              <a:t>Scrum</a:t>
            </a:r>
          </a:p>
        </p:txBody>
      </p:sp>
      <p:sp>
        <p:nvSpPr>
          <p:cNvPr id="12292" name="Rectangle 3"/>
          <p:cNvSpPr>
            <a:spLocks noGrp="1" noChangeArrowheads="1"/>
          </p:cNvSpPr>
          <p:nvPr>
            <p:ph type="body" idx="1"/>
          </p:nvPr>
        </p:nvSpPr>
        <p:spPr>
          <a:xfrm>
            <a:off x="838201" y="1825625"/>
            <a:ext cx="10348912" cy="4351338"/>
          </a:xfrm>
        </p:spPr>
        <p:txBody>
          <a:bodyPr>
            <a:normAutofit/>
          </a:bodyPr>
          <a:lstStyle/>
          <a:p>
            <a:pPr eaLnBrk="1" hangingPunct="1"/>
            <a:r>
              <a:rPr lang="sr-Latn-RS" altLang="en-US" sz="2000" b="1" dirty="0" err="1" smtClean="0"/>
              <a:t>Scrum</a:t>
            </a:r>
            <a:r>
              <a:rPr lang="sr-Latn-RS" altLang="en-US" sz="2000" dirty="0" smtClean="0"/>
              <a:t> je okvir za razvoj i održavanje složenih (softverskih) proizvoda. </a:t>
            </a:r>
          </a:p>
          <a:p>
            <a:pPr eaLnBrk="1" hangingPunct="1"/>
            <a:r>
              <a:rPr lang="sr-Latn-RS" altLang="en-US" sz="2000" dirty="0" err="1" smtClean="0"/>
              <a:t>Scrum</a:t>
            </a:r>
            <a:r>
              <a:rPr lang="sr-Latn-RS" altLang="en-US" sz="2000" dirty="0" smtClean="0"/>
              <a:t> se bazira na ideji empirijske kontrole procesa ili empirizma. Empirizam tvrdi da znanje dolazi iz iskustva i donošenja odluka na osnovu onoga što je poznato</a:t>
            </a:r>
          </a:p>
          <a:p>
            <a:pPr eaLnBrk="1" hangingPunct="1"/>
            <a:r>
              <a:rPr lang="sr-Latn-RS" altLang="en-US" sz="2000" dirty="0" err="1" smtClean="0"/>
              <a:t>Scrum</a:t>
            </a:r>
            <a:r>
              <a:rPr lang="sr-Latn-RS" altLang="en-US" sz="2000" dirty="0" smtClean="0"/>
              <a:t> koristi iterativni, </a:t>
            </a:r>
            <a:r>
              <a:rPr lang="sr-Latn-RS" altLang="en-US" sz="2000" dirty="0" err="1" smtClean="0"/>
              <a:t>inkrementalni</a:t>
            </a:r>
            <a:r>
              <a:rPr lang="sr-Latn-RS" altLang="en-US" sz="2000" dirty="0" smtClean="0"/>
              <a:t> pristup sa ciljem povećanja izvesnosti i upravljanja rizicima.</a:t>
            </a:r>
          </a:p>
          <a:p>
            <a:pPr eaLnBrk="1" hangingPunct="1"/>
            <a:r>
              <a:rPr lang="sr-Latn-RS" altLang="en-US" sz="2000" dirty="0" err="1" smtClean="0"/>
              <a:t>Scrum</a:t>
            </a:r>
            <a:r>
              <a:rPr lang="sr-Latn-RS" altLang="en-US" sz="2000" dirty="0" smtClean="0"/>
              <a:t> okvir čine </a:t>
            </a:r>
            <a:r>
              <a:rPr lang="sr-Latn-RS" altLang="en-US" sz="2000" dirty="0" err="1" smtClean="0"/>
              <a:t>Scrum</a:t>
            </a:r>
            <a:r>
              <a:rPr lang="sr-Latn-RS" altLang="en-US" sz="2000" dirty="0" smtClean="0"/>
              <a:t> timovi i odgovarajuće uloge, događaji, artefakti i pravila. </a:t>
            </a:r>
            <a:endParaRPr lang="sr-Latn-RS" altLang="en-US" sz="2000" dirty="0" smtClean="0"/>
          </a:p>
        </p:txBody>
      </p:sp>
    </p:spTree>
    <p:extLst>
      <p:ext uri="{BB962C8B-B14F-4D97-AF65-F5344CB8AC3E}">
        <p14:creationId xmlns:p14="http://schemas.microsoft.com/office/powerpoint/2010/main" val="30742679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a:xfrm>
            <a:off x="1390650" y="152400"/>
            <a:ext cx="9328150" cy="490538"/>
          </a:xfrm>
        </p:spPr>
        <p:txBody>
          <a:bodyPr>
            <a:normAutofit fontScale="90000"/>
          </a:bodyPr>
          <a:lstStyle/>
          <a:p>
            <a:r>
              <a:rPr lang="en-US" altLang="en-US" smtClean="0"/>
              <a:t>Opis Scruma na jednoj strani</a:t>
            </a:r>
          </a:p>
        </p:txBody>
      </p:sp>
      <p:graphicFrame>
        <p:nvGraphicFramePr>
          <p:cNvPr id="1026" name="Object 2"/>
          <p:cNvGraphicFramePr>
            <a:graphicFrameLocks noChangeAspect="1"/>
          </p:cNvGraphicFramePr>
          <p:nvPr>
            <p:extLst>
              <p:ext uri="{D42A27DB-BD31-4B8C-83A1-F6EECF244321}">
                <p14:modId xmlns:p14="http://schemas.microsoft.com/office/powerpoint/2010/main" val="3864077101"/>
              </p:ext>
            </p:extLst>
          </p:nvPr>
        </p:nvGraphicFramePr>
        <p:xfrm>
          <a:off x="2457450" y="1285256"/>
          <a:ext cx="8135939" cy="5483845"/>
        </p:xfrm>
        <a:graphic>
          <a:graphicData uri="http://schemas.openxmlformats.org/presentationml/2006/ole">
            <mc:AlternateContent xmlns:mc="http://schemas.openxmlformats.org/markup-compatibility/2006">
              <mc:Choice xmlns:v="urn:schemas-microsoft-com:vml" Requires="v">
                <p:oleObj spid="_x0000_s4101" name="Microsoft Office Word Document" r:id="rId3" imgW="8231942" imgH="5547160" progId="Word.Document.12">
                  <p:embed/>
                </p:oleObj>
              </mc:Choice>
              <mc:Fallback>
                <p:oleObj name="Microsoft Office Word Document" r:id="rId3" imgW="8231942" imgH="5547160" progId="Word.Documen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7450" y="1285256"/>
                        <a:ext cx="8135939" cy="548384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1070727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CA" altLang="en-US" smtClean="0"/>
              <a:t>Glavne uloge u scrum timu</a:t>
            </a:r>
          </a:p>
        </p:txBody>
      </p:sp>
      <p:sp>
        <p:nvSpPr>
          <p:cNvPr id="13316" name="Rectangle 3"/>
          <p:cNvSpPr>
            <a:spLocks noGrp="1" noChangeArrowheads="1"/>
          </p:cNvSpPr>
          <p:nvPr>
            <p:ph type="body" idx="1"/>
          </p:nvPr>
        </p:nvSpPr>
        <p:spPr>
          <a:xfrm>
            <a:off x="838201" y="1825625"/>
            <a:ext cx="10248899" cy="4351338"/>
          </a:xfrm>
        </p:spPr>
        <p:txBody>
          <a:bodyPr>
            <a:noAutofit/>
          </a:bodyPr>
          <a:lstStyle/>
          <a:p>
            <a:pPr marL="609600" indent="-609600">
              <a:buFontTx/>
              <a:buAutoNum type="arabicParenR"/>
            </a:pPr>
            <a:r>
              <a:rPr lang="sr-Latn-RS" altLang="en-US" sz="2400" b="1" dirty="0" err="1" smtClean="0"/>
              <a:t>Scrum</a:t>
            </a:r>
            <a:r>
              <a:rPr lang="sr-Latn-RS" altLang="en-US" sz="2400" b="1" dirty="0" smtClean="0"/>
              <a:t> Master</a:t>
            </a:r>
            <a:r>
              <a:rPr lang="sr-Latn-RS" altLang="en-US" sz="2400" dirty="0" smtClean="0"/>
              <a:t>, moderator timskog rada; obezbeđuje sve što je potrebno timu, priprema sastanke i nadgleda proces.  </a:t>
            </a:r>
          </a:p>
          <a:p>
            <a:pPr marL="609600" indent="-609600">
              <a:buFontTx/>
              <a:buAutoNum type="arabicParenR"/>
            </a:pPr>
            <a:r>
              <a:rPr lang="sr-Latn-RS" altLang="en-US" sz="2400" b="1" dirty="0" err="1" smtClean="0"/>
              <a:t>Product</a:t>
            </a:r>
            <a:r>
              <a:rPr lang="sr-Latn-RS" altLang="en-US" sz="2400" b="1" dirty="0" smtClean="0"/>
              <a:t> </a:t>
            </a:r>
            <a:r>
              <a:rPr lang="sr-Latn-RS" altLang="en-US" sz="2400" b="1" dirty="0" err="1" smtClean="0"/>
              <a:t>Owner</a:t>
            </a:r>
            <a:r>
              <a:rPr lang="sr-Latn-RS" altLang="en-US" sz="2400" dirty="0" smtClean="0"/>
              <a:t>, (vlasnik proizvoda) reprezentuje klijenta i odgovara za sadržaj i prioritete u </a:t>
            </a:r>
            <a:r>
              <a:rPr lang="sr-Latn-RS" altLang="en-US" sz="2400" dirty="0" err="1" smtClean="0"/>
              <a:t>product</a:t>
            </a:r>
            <a:r>
              <a:rPr lang="sr-Latn-RS" altLang="en-US" sz="2400" dirty="0" smtClean="0"/>
              <a:t> </a:t>
            </a:r>
            <a:r>
              <a:rPr lang="sr-Latn-RS" altLang="en-US" sz="2400" dirty="0" err="1" smtClean="0"/>
              <a:t>backlog</a:t>
            </a:r>
            <a:r>
              <a:rPr lang="sr-Latn-RS" altLang="en-US" sz="2400" dirty="0" smtClean="0"/>
              <a:t>-u.</a:t>
            </a:r>
          </a:p>
          <a:p>
            <a:pPr marL="609600" indent="-609600">
              <a:buFontTx/>
              <a:buAutoNum type="arabicParenR"/>
            </a:pPr>
            <a:r>
              <a:rPr lang="sr-Latn-RS" altLang="en-US" sz="2400" b="1" dirty="0" smtClean="0"/>
              <a:t>Razvojni Tim</a:t>
            </a:r>
            <a:r>
              <a:rPr lang="sr-Latn-RS" altLang="en-US" sz="2400" dirty="0" smtClean="0"/>
              <a:t>, grupa ljudi sa različitim specijalnostima (</a:t>
            </a:r>
            <a:r>
              <a:rPr lang="sr-Latn-RS" altLang="en-US" sz="2400" dirty="0" err="1" smtClean="0"/>
              <a:t>developeri</a:t>
            </a:r>
            <a:r>
              <a:rPr lang="sr-Latn-RS" altLang="en-US" sz="2400" dirty="0" smtClean="0"/>
              <a:t>, testeri) koji rade konkretne aktivnosti analize, dizajna, implementacije, testiranje itd. </a:t>
            </a:r>
            <a:endParaRPr lang="sr-Latn-RS" altLang="en-US" sz="2400" dirty="0" smtClean="0"/>
          </a:p>
        </p:txBody>
      </p:sp>
    </p:spTree>
    <p:extLst>
      <p:ext uri="{BB962C8B-B14F-4D97-AF65-F5344CB8AC3E}">
        <p14:creationId xmlns:p14="http://schemas.microsoft.com/office/powerpoint/2010/main" val="6496793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t>Glavni artefakti Scruma</a:t>
            </a:r>
          </a:p>
        </p:txBody>
      </p:sp>
      <p:sp>
        <p:nvSpPr>
          <p:cNvPr id="14339" name="Content Placeholder 2"/>
          <p:cNvSpPr>
            <a:spLocks noGrp="1"/>
          </p:cNvSpPr>
          <p:nvPr>
            <p:ph idx="1"/>
          </p:nvPr>
        </p:nvSpPr>
        <p:spPr>
          <a:xfrm>
            <a:off x="838201" y="1825625"/>
            <a:ext cx="10515600" cy="4351338"/>
          </a:xfrm>
        </p:spPr>
        <p:txBody>
          <a:bodyPr>
            <a:normAutofit/>
          </a:bodyPr>
          <a:lstStyle/>
          <a:p>
            <a:pPr marL="457200" indent="-457200">
              <a:buFont typeface="Arial" panose="020B0604020202020204" pitchFamily="34" charset="0"/>
              <a:buChar char="•"/>
            </a:pPr>
            <a:r>
              <a:rPr lang="sr-Latn-RS" altLang="en-US" sz="2800" dirty="0" err="1" smtClean="0"/>
              <a:t>Product</a:t>
            </a:r>
            <a:r>
              <a:rPr lang="sr-Latn-RS" altLang="en-US" sz="2800" dirty="0" smtClean="0"/>
              <a:t> </a:t>
            </a:r>
            <a:r>
              <a:rPr lang="sr-Latn-RS" altLang="en-US" sz="2800" dirty="0" err="1" smtClean="0"/>
              <a:t>backlog</a:t>
            </a:r>
            <a:r>
              <a:rPr lang="sr-Latn-RS" altLang="en-US" sz="2800" dirty="0" smtClean="0"/>
              <a:t> (preostali poslovi proizvoda)</a:t>
            </a:r>
          </a:p>
          <a:p>
            <a:pPr marL="457200" indent="-457200">
              <a:buFont typeface="Arial" panose="020B0604020202020204" pitchFamily="34" charset="0"/>
              <a:buChar char="•"/>
            </a:pPr>
            <a:r>
              <a:rPr lang="sr-Latn-RS" altLang="en-US" sz="2800" dirty="0" smtClean="0"/>
              <a:t>Sprint </a:t>
            </a:r>
            <a:r>
              <a:rPr lang="sr-Latn-RS" altLang="en-US" sz="2800" dirty="0" err="1" smtClean="0"/>
              <a:t>backlog</a:t>
            </a:r>
            <a:r>
              <a:rPr lang="sr-Latn-RS" altLang="en-US" sz="2800" dirty="0" smtClean="0"/>
              <a:t> (preostali poslovi u sprintu)</a:t>
            </a:r>
          </a:p>
          <a:p>
            <a:pPr marL="457200" indent="-457200">
              <a:buFont typeface="Arial" panose="020B0604020202020204" pitchFamily="34" charset="0"/>
              <a:buChar char="•"/>
            </a:pPr>
            <a:r>
              <a:rPr lang="sr-Latn-RS" altLang="en-US" sz="2800" dirty="0" err="1" smtClean="0"/>
              <a:t>Iteration</a:t>
            </a:r>
            <a:endParaRPr lang="sr-Latn-RS" altLang="en-US" sz="2800" dirty="0" smtClean="0"/>
          </a:p>
          <a:p>
            <a:pPr marL="457200" indent="-457200">
              <a:buFont typeface="Arial" panose="020B0604020202020204" pitchFamily="34" charset="0"/>
              <a:buChar char="•"/>
            </a:pPr>
            <a:r>
              <a:rPr lang="sr-Latn-RS" altLang="en-US" sz="2800" dirty="0" err="1" smtClean="0"/>
              <a:t>Burndown</a:t>
            </a:r>
            <a:r>
              <a:rPr lang="sr-Latn-RS" altLang="en-US" sz="2800" dirty="0" smtClean="0"/>
              <a:t> (grafikon preostalog posla)</a:t>
            </a:r>
          </a:p>
          <a:p>
            <a:pPr marL="457200" indent="-457200">
              <a:buFont typeface="Arial" panose="020B0604020202020204" pitchFamily="34" charset="0"/>
              <a:buChar char="•"/>
            </a:pPr>
            <a:endParaRPr lang="sr-Latn-RS" altLang="en-US" sz="2800" dirty="0" smtClean="0"/>
          </a:p>
        </p:txBody>
      </p:sp>
    </p:spTree>
    <p:extLst>
      <p:ext uri="{BB962C8B-B14F-4D97-AF65-F5344CB8AC3E}">
        <p14:creationId xmlns:p14="http://schemas.microsoft.com/office/powerpoint/2010/main" val="41139351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390650" y="152401"/>
            <a:ext cx="9328150" cy="771525"/>
          </a:xfrm>
        </p:spPr>
        <p:txBody>
          <a:bodyPr/>
          <a:lstStyle/>
          <a:p>
            <a:r>
              <a:rPr lang="en-US" altLang="en-US" smtClean="0"/>
              <a:t>Product backlog (PB)</a:t>
            </a:r>
          </a:p>
        </p:txBody>
      </p:sp>
      <p:sp>
        <p:nvSpPr>
          <p:cNvPr id="15363" name="Content Placeholder 2"/>
          <p:cNvSpPr>
            <a:spLocks noGrp="1"/>
          </p:cNvSpPr>
          <p:nvPr>
            <p:ph idx="1"/>
          </p:nvPr>
        </p:nvSpPr>
        <p:spPr>
          <a:xfrm>
            <a:off x="1143001" y="1457324"/>
            <a:ext cx="6507163" cy="5095875"/>
          </a:xfrm>
        </p:spPr>
        <p:txBody>
          <a:bodyPr>
            <a:noAutofit/>
          </a:bodyPr>
          <a:lstStyle/>
          <a:p>
            <a:r>
              <a:rPr lang="sr-Latn-RS" altLang="en-US" sz="2000" dirty="0" smtClean="0"/>
              <a:t>PB je lista svih zahteva, funkcionalnosti, poboljšanja i popravki koje zajedno čine promene koje treba da se implementiraju u budućim </a:t>
            </a:r>
            <a:r>
              <a:rPr lang="sr-Latn-RS" altLang="en-US" sz="2000" dirty="0" err="1" smtClean="0"/>
              <a:t>inkrementima</a:t>
            </a:r>
            <a:r>
              <a:rPr lang="sr-Latn-RS" altLang="en-US" sz="2000" dirty="0" smtClean="0"/>
              <a:t> proizvoda. </a:t>
            </a:r>
          </a:p>
          <a:p>
            <a:r>
              <a:rPr lang="sr-Latn-RS" altLang="en-US" sz="2000" dirty="0" smtClean="0"/>
              <a:t>PB stavke imaju opis, redosled, procenu i (poslovnu) vrednost.</a:t>
            </a:r>
          </a:p>
          <a:p>
            <a:r>
              <a:rPr lang="sr-Latn-RS" altLang="en-US" sz="2000" dirty="0" smtClean="0"/>
              <a:t>Stavke PB-a često su u obliku korisničkih priča (</a:t>
            </a:r>
            <a:r>
              <a:rPr lang="sr-Latn-RS" altLang="en-US" sz="2000" dirty="0" err="1" smtClean="0"/>
              <a:t>user</a:t>
            </a:r>
            <a:r>
              <a:rPr lang="sr-Latn-RS" altLang="en-US" sz="2000" dirty="0" smtClean="0"/>
              <a:t> </a:t>
            </a:r>
            <a:r>
              <a:rPr lang="sr-Latn-RS" altLang="en-US" sz="2000" dirty="0" err="1" smtClean="0"/>
              <a:t>stories</a:t>
            </a:r>
            <a:r>
              <a:rPr lang="sr-Latn-RS" altLang="en-US" sz="2000" dirty="0" smtClean="0"/>
              <a:t>)</a:t>
            </a:r>
          </a:p>
          <a:p>
            <a:r>
              <a:rPr lang="sr-Latn-RS" altLang="en-US" sz="2000" dirty="0" smtClean="0"/>
              <a:t>Za PB odgovoran je </a:t>
            </a:r>
            <a:r>
              <a:rPr lang="sr-Latn-RS" altLang="en-US" sz="2000" dirty="0" err="1" smtClean="0"/>
              <a:t>Product</a:t>
            </a:r>
            <a:r>
              <a:rPr lang="sr-Latn-RS" altLang="en-US" sz="2000" dirty="0" smtClean="0"/>
              <a:t> </a:t>
            </a:r>
            <a:r>
              <a:rPr lang="sr-Latn-RS" altLang="en-US" sz="2000" dirty="0" err="1" smtClean="0"/>
              <a:t>Owner</a:t>
            </a:r>
            <a:r>
              <a:rPr lang="sr-Latn-RS" altLang="en-US" sz="2000" dirty="0" smtClean="0"/>
              <a:t>. </a:t>
            </a:r>
            <a:endParaRPr lang="sr-Latn-RS" altLang="en-US" sz="2000" dirty="0" smtClean="0"/>
          </a:p>
        </p:txBody>
      </p:sp>
      <p:pic>
        <p:nvPicPr>
          <p:cNvPr id="153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0582" y="1457325"/>
            <a:ext cx="3138394" cy="5248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spTree>
    <p:extLst>
      <p:ext uri="{BB962C8B-B14F-4D97-AF65-F5344CB8AC3E}">
        <p14:creationId xmlns:p14="http://schemas.microsoft.com/office/powerpoint/2010/main" val="16360533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smtClean="0"/>
              <a:t>Sprint backlog (SB)</a:t>
            </a:r>
          </a:p>
        </p:txBody>
      </p:sp>
      <p:sp>
        <p:nvSpPr>
          <p:cNvPr id="16387" name="Content Placeholder 2"/>
          <p:cNvSpPr>
            <a:spLocks noGrp="1"/>
          </p:cNvSpPr>
          <p:nvPr>
            <p:ph idx="1"/>
          </p:nvPr>
        </p:nvSpPr>
        <p:spPr>
          <a:xfrm>
            <a:off x="1473200" y="1557338"/>
            <a:ext cx="9163050" cy="5103812"/>
          </a:xfrm>
        </p:spPr>
        <p:txBody>
          <a:bodyPr>
            <a:normAutofit/>
          </a:bodyPr>
          <a:lstStyle/>
          <a:p>
            <a:pPr algn="just"/>
            <a:r>
              <a:rPr lang="sr-Latn-RS" altLang="en-US" sz="2000" dirty="0" smtClean="0"/>
              <a:t>SB je lista poslova koje razvojni tim mora uraditi tokom sledećeg sprinta. Lista je izvedena izborom onoliko stavki sa vrha </a:t>
            </a:r>
            <a:r>
              <a:rPr lang="sr-Latn-RS" altLang="en-US" sz="2000" dirty="0" err="1" smtClean="0"/>
              <a:t>Product</a:t>
            </a:r>
            <a:r>
              <a:rPr lang="sr-Latn-RS" altLang="en-US" sz="2000" dirty="0" smtClean="0"/>
              <a:t> </a:t>
            </a:r>
            <a:r>
              <a:rPr lang="sr-Latn-RS" altLang="en-US" sz="2000" dirty="0" err="1" smtClean="0"/>
              <a:t>Backloga</a:t>
            </a:r>
            <a:r>
              <a:rPr lang="sr-Latn-RS" altLang="en-US" sz="2000" dirty="0" smtClean="0"/>
              <a:t> koliko razvojni tim smatra da ima dovoljno posla da popuni sprint.</a:t>
            </a:r>
          </a:p>
          <a:p>
            <a:pPr algn="just"/>
            <a:r>
              <a:rPr lang="sr-Latn-RS" altLang="en-US" sz="2000" dirty="0" smtClean="0"/>
              <a:t>SB stavke razvojni tim deli na zadatke. Zadaci se nikada ne dodeljuju, već ih preuzimaju pojedini članovi tima u skladu sa postavljenim prioritetima i veštinama članova razvojnog tima. Ovo promoviše samoorganizovanje razvojnog tima.</a:t>
            </a:r>
            <a:endParaRPr lang="sr-Latn-RS" altLang="en-US" sz="2000" dirty="0" smtClean="0"/>
          </a:p>
        </p:txBody>
      </p:sp>
    </p:spTree>
    <p:extLst>
      <p:ext uri="{BB962C8B-B14F-4D97-AF65-F5344CB8AC3E}">
        <p14:creationId xmlns:p14="http://schemas.microsoft.com/office/powerpoint/2010/main" val="37571832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Sprint backlog</a:t>
            </a:r>
          </a:p>
        </p:txBody>
      </p:sp>
      <p:sp>
        <p:nvSpPr>
          <p:cNvPr id="17411" name="Content Placeholder 2"/>
          <p:cNvSpPr>
            <a:spLocks noGrp="1"/>
          </p:cNvSpPr>
          <p:nvPr>
            <p:ph idx="1"/>
          </p:nvPr>
        </p:nvSpPr>
        <p:spPr>
          <a:xfrm>
            <a:off x="1473200" y="1295400"/>
            <a:ext cx="9163050" cy="687388"/>
          </a:xfrm>
        </p:spPr>
        <p:txBody>
          <a:bodyPr>
            <a:normAutofit fontScale="62500" lnSpcReduction="20000"/>
          </a:bodyPr>
          <a:lstStyle/>
          <a:p>
            <a:r>
              <a:rPr lang="en-US" altLang="en-US" sz="2400"/>
              <a:t>Često se za predstavljanje taskova i njihovog statusa (to do, in progress, done,…) koristi task board.</a:t>
            </a:r>
          </a:p>
        </p:txBody>
      </p:sp>
      <p:pic>
        <p:nvPicPr>
          <p:cNvPr id="1741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2339" y="2379664"/>
            <a:ext cx="7439025"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spTree>
    <p:extLst>
      <p:ext uri="{BB962C8B-B14F-4D97-AF65-F5344CB8AC3E}">
        <p14:creationId xmlns:p14="http://schemas.microsoft.com/office/powerpoint/2010/main" val="1875421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smtClean="0"/>
              <a:t>Inkrement</a:t>
            </a:r>
          </a:p>
        </p:txBody>
      </p:sp>
      <p:sp>
        <p:nvSpPr>
          <p:cNvPr id="18435" name="Content Placeholder 2"/>
          <p:cNvSpPr>
            <a:spLocks noGrp="1"/>
          </p:cNvSpPr>
          <p:nvPr>
            <p:ph idx="1"/>
          </p:nvPr>
        </p:nvSpPr>
        <p:spPr>
          <a:xfrm>
            <a:off x="838201" y="1825625"/>
            <a:ext cx="10820399" cy="4351338"/>
          </a:xfrm>
        </p:spPr>
        <p:txBody>
          <a:bodyPr>
            <a:normAutofit/>
          </a:bodyPr>
          <a:lstStyle/>
          <a:p>
            <a:pPr algn="just"/>
            <a:r>
              <a:rPr lang="sr-Latn-RS" altLang="en-US" sz="2000" dirty="0" err="1" smtClean="0"/>
              <a:t>Inkrement</a:t>
            </a:r>
            <a:r>
              <a:rPr lang="sr-Latn-RS" altLang="en-US" sz="2000" dirty="0" smtClean="0"/>
              <a:t> je skup svih </a:t>
            </a:r>
            <a:r>
              <a:rPr lang="sr-Latn-RS" altLang="en-US" sz="2000" dirty="0" err="1" smtClean="0"/>
              <a:t>Product</a:t>
            </a:r>
            <a:r>
              <a:rPr lang="sr-Latn-RS" altLang="en-US" sz="2000" dirty="0" smtClean="0"/>
              <a:t> </a:t>
            </a:r>
            <a:r>
              <a:rPr lang="sr-Latn-RS" altLang="en-US" sz="2000" dirty="0" err="1" smtClean="0"/>
              <a:t>Backlog</a:t>
            </a:r>
            <a:r>
              <a:rPr lang="sr-Latn-RS" altLang="en-US" sz="2000" dirty="0" smtClean="0"/>
              <a:t> stavki koje su završene tokom tekućeg i svih prethodnih sprintova.</a:t>
            </a:r>
          </a:p>
          <a:p>
            <a:pPr algn="just"/>
            <a:r>
              <a:rPr lang="sr-Latn-RS" altLang="en-US" sz="2000" dirty="0" smtClean="0"/>
              <a:t>Na kraju sprinta, novi </a:t>
            </a:r>
            <a:r>
              <a:rPr lang="sr-Latn-RS" altLang="en-US" sz="2000" dirty="0" err="1" smtClean="0"/>
              <a:t>inkrement</a:t>
            </a:r>
            <a:r>
              <a:rPr lang="sr-Latn-RS" altLang="en-US" sz="2000" dirty="0" smtClean="0"/>
              <a:t> mora biti završen što znači da mora biti u upotrebljivom stanju i da ispunjava definiciju završenoga (engl. </a:t>
            </a:r>
            <a:r>
              <a:rPr lang="sr-Latn-RS" altLang="en-US" sz="2000" dirty="0" err="1" smtClean="0"/>
              <a:t>Definition</a:t>
            </a:r>
            <a:r>
              <a:rPr lang="sr-Latn-RS" altLang="en-US" sz="2000" dirty="0" smtClean="0"/>
              <a:t> </a:t>
            </a:r>
            <a:r>
              <a:rPr lang="sr-Latn-RS" altLang="en-US" sz="2000" dirty="0" err="1" smtClean="0"/>
              <a:t>of</a:t>
            </a:r>
            <a:r>
              <a:rPr lang="sr-Latn-RS" altLang="en-US" sz="2000" dirty="0" smtClean="0"/>
              <a:t> Done) tog </a:t>
            </a:r>
            <a:r>
              <a:rPr lang="sr-Latn-RS" altLang="en-US" sz="2000" dirty="0" err="1" smtClean="0"/>
              <a:t>Scrum</a:t>
            </a:r>
            <a:r>
              <a:rPr lang="sr-Latn-RS" altLang="en-US" sz="2000" dirty="0" smtClean="0"/>
              <a:t> tima. </a:t>
            </a:r>
          </a:p>
          <a:p>
            <a:pPr algn="just"/>
            <a:r>
              <a:rPr lang="sr-Latn-RS" altLang="en-US" sz="2000" dirty="0" err="1" smtClean="0"/>
              <a:t>Inkrement</a:t>
            </a:r>
            <a:r>
              <a:rPr lang="sr-Latn-RS" altLang="en-US" sz="2000" dirty="0" smtClean="0"/>
              <a:t> mora biti upotrebljiv bez obzira na to da li će ga </a:t>
            </a:r>
            <a:r>
              <a:rPr lang="sr-Latn-RS" altLang="en-US" sz="2000" dirty="0" err="1" smtClean="0"/>
              <a:t>Product</a:t>
            </a:r>
            <a:r>
              <a:rPr lang="sr-Latn-RS" altLang="en-US" sz="2000" dirty="0" smtClean="0"/>
              <a:t> </a:t>
            </a:r>
            <a:r>
              <a:rPr lang="sr-Latn-RS" altLang="en-US" sz="2000" dirty="0" err="1" smtClean="0"/>
              <a:t>Owner</a:t>
            </a:r>
            <a:r>
              <a:rPr lang="sr-Latn-RS" altLang="en-US" sz="2000" dirty="0" smtClean="0"/>
              <a:t> pustiti u upotrebu ili ne. </a:t>
            </a:r>
            <a:endParaRPr lang="sr-Latn-RS" altLang="en-US" sz="2000" dirty="0" smtClean="0"/>
          </a:p>
        </p:txBody>
      </p:sp>
    </p:spTree>
    <p:extLst>
      <p:ext uri="{BB962C8B-B14F-4D97-AF65-F5344CB8AC3E}">
        <p14:creationId xmlns:p14="http://schemas.microsoft.com/office/powerpoint/2010/main" val="41992324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390650" y="65088"/>
            <a:ext cx="9328150" cy="838200"/>
          </a:xfrm>
        </p:spPr>
        <p:txBody>
          <a:bodyPr/>
          <a:lstStyle/>
          <a:p>
            <a:pPr eaLnBrk="1" hangingPunct="1"/>
            <a:r>
              <a:rPr lang="en-CA" altLang="en-US" smtClean="0"/>
              <a:t>Grafikon preostalog posla (burndown)</a:t>
            </a:r>
          </a:p>
        </p:txBody>
      </p:sp>
      <p:pic>
        <p:nvPicPr>
          <p:cNvPr id="1946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8755" y="2557461"/>
            <a:ext cx="7080296" cy="4279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sp>
        <p:nvSpPr>
          <p:cNvPr id="19461" name="Content Placeholder 5"/>
          <p:cNvSpPr>
            <a:spLocks noGrp="1"/>
          </p:cNvSpPr>
          <p:nvPr>
            <p:ph idx="1"/>
          </p:nvPr>
        </p:nvSpPr>
        <p:spPr>
          <a:xfrm>
            <a:off x="1390650" y="1287463"/>
            <a:ext cx="9163050" cy="1414462"/>
          </a:xfrm>
        </p:spPr>
        <p:txBody>
          <a:bodyPr>
            <a:normAutofit fontScale="70000" lnSpcReduction="20000"/>
          </a:bodyPr>
          <a:lstStyle/>
          <a:p>
            <a:r>
              <a:rPr lang="sr-Latn-RS" altLang="en-US" sz="2400" dirty="0" smtClean="0"/>
              <a:t>Napredak tima se prati korišćenjem </a:t>
            </a:r>
            <a:r>
              <a:rPr lang="sr-Latn-RS" altLang="en-US" sz="2400" dirty="0" err="1" smtClean="0"/>
              <a:t>burndown</a:t>
            </a:r>
            <a:r>
              <a:rPr lang="sr-Latn-RS" altLang="en-US" sz="2400" dirty="0" smtClean="0"/>
              <a:t> grafikona</a:t>
            </a:r>
          </a:p>
          <a:p>
            <a:r>
              <a:rPr lang="sr-Latn-RS" altLang="en-US" sz="2400" dirty="0" smtClean="0"/>
              <a:t>Ovaj grafikon predstavlja preostali posao u vremenu. Na x osi je vreme, na Y osi je procena preostalog posla u tekućem sprintu. </a:t>
            </a:r>
            <a:endParaRPr lang="sr-Latn-RS" altLang="en-US" sz="2400" dirty="0"/>
          </a:p>
        </p:txBody>
      </p:sp>
    </p:spTree>
    <p:extLst>
      <p:ext uri="{BB962C8B-B14F-4D97-AF65-F5344CB8AC3E}">
        <p14:creationId xmlns:p14="http://schemas.microsoft.com/office/powerpoint/2010/main" val="34380726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390650" y="22225"/>
            <a:ext cx="9328150" cy="706438"/>
          </a:xfrm>
        </p:spPr>
        <p:txBody>
          <a:bodyPr/>
          <a:lstStyle/>
          <a:p>
            <a:r>
              <a:rPr lang="en-US" altLang="en-US" smtClean="0"/>
              <a:t>Velocity (Brzina)</a:t>
            </a:r>
          </a:p>
        </p:txBody>
      </p:sp>
      <p:pic>
        <p:nvPicPr>
          <p:cNvPr id="2048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50" y="2480137"/>
            <a:ext cx="7285039" cy="43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sp>
        <p:nvSpPr>
          <p:cNvPr id="20484" name="Content Placeholder 2"/>
          <p:cNvSpPr>
            <a:spLocks noGrp="1"/>
          </p:cNvSpPr>
          <p:nvPr>
            <p:ph idx="1"/>
          </p:nvPr>
        </p:nvSpPr>
        <p:spPr>
          <a:xfrm>
            <a:off x="1555750" y="1206500"/>
            <a:ext cx="9163050" cy="1490662"/>
          </a:xfrm>
        </p:spPr>
        <p:txBody>
          <a:bodyPr>
            <a:normAutofit fontScale="85000" lnSpcReduction="10000"/>
          </a:bodyPr>
          <a:lstStyle/>
          <a:p>
            <a:r>
              <a:rPr lang="sr-Latn-RS" altLang="en-US" sz="2000" dirty="0" smtClean="0"/>
              <a:t>Nagib </a:t>
            </a:r>
            <a:r>
              <a:rPr lang="sr-Latn-RS" altLang="en-US" sz="2000" dirty="0" err="1" smtClean="0"/>
              <a:t>Burndown</a:t>
            </a:r>
            <a:r>
              <a:rPr lang="sr-Latn-RS" altLang="en-US" sz="2000" dirty="0" smtClean="0"/>
              <a:t> </a:t>
            </a:r>
            <a:r>
              <a:rPr lang="sr-Latn-RS" altLang="en-US" sz="2000" dirty="0" err="1" smtClean="0"/>
              <a:t>grafa</a:t>
            </a:r>
            <a:r>
              <a:rPr lang="sr-Latn-RS" altLang="en-US" sz="2000" dirty="0" smtClean="0"/>
              <a:t>, naziva se brzina i predstavlja prosečnu produktivnost po danu</a:t>
            </a:r>
          </a:p>
          <a:p>
            <a:r>
              <a:rPr lang="sr-Latn-RS" altLang="en-US" sz="2000" dirty="0" smtClean="0"/>
              <a:t> Informacija da li projekat ide po planu rano u toku sprinta, može pomoći da se naprave doterivanja koja će omogućiti uklapanje u raspored.</a:t>
            </a:r>
            <a:endParaRPr lang="sr-Latn-RS" altLang="en-US" sz="2000" dirty="0"/>
          </a:p>
        </p:txBody>
      </p:sp>
    </p:spTree>
    <p:extLst>
      <p:ext uri="{BB962C8B-B14F-4D97-AF65-F5344CB8AC3E}">
        <p14:creationId xmlns:p14="http://schemas.microsoft.com/office/powerpoint/2010/main" val="15104566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Sprint</a:t>
            </a:r>
          </a:p>
        </p:txBody>
      </p:sp>
      <p:sp>
        <p:nvSpPr>
          <p:cNvPr id="21507" name="Content Placeholder 2"/>
          <p:cNvSpPr>
            <a:spLocks noGrp="1"/>
          </p:cNvSpPr>
          <p:nvPr>
            <p:ph idx="1"/>
          </p:nvPr>
        </p:nvSpPr>
        <p:spPr>
          <a:xfrm>
            <a:off x="947536" y="1511300"/>
            <a:ext cx="10063162" cy="4351338"/>
          </a:xfrm>
        </p:spPr>
        <p:txBody>
          <a:bodyPr>
            <a:noAutofit/>
          </a:bodyPr>
          <a:lstStyle/>
          <a:p>
            <a:pPr algn="just"/>
            <a:r>
              <a:rPr lang="vi-VN" altLang="en-US" dirty="0"/>
              <a:t>Centralni koncept Scrum-a je Sprint, vremenski ograničen na mesec dana ili kra</a:t>
            </a:r>
            <a:r>
              <a:rPr lang="en-US" altLang="en-US" dirty="0"/>
              <a:t>ć</a:t>
            </a:r>
            <a:r>
              <a:rPr lang="vi-VN" altLang="en-US" dirty="0"/>
              <a:t>i vremenski</a:t>
            </a:r>
            <a:r>
              <a:rPr lang="en-US" altLang="en-US" dirty="0"/>
              <a:t> </a:t>
            </a:r>
            <a:r>
              <a:rPr lang="vi-VN" altLang="en-US" dirty="0"/>
              <a:t>period, tokom kojeg se stvara upotrebljiv, potencijalno isporučiv inkrement proizvoda. </a:t>
            </a:r>
            <a:endParaRPr lang="en-US" altLang="en-US" dirty="0"/>
          </a:p>
          <a:p>
            <a:pPr algn="just"/>
            <a:r>
              <a:rPr lang="vi-VN" altLang="en-US" dirty="0"/>
              <a:t>Svaki</a:t>
            </a:r>
            <a:r>
              <a:rPr lang="en-US" altLang="en-US" dirty="0"/>
              <a:t> </a:t>
            </a:r>
            <a:r>
              <a:rPr lang="vi-VN" altLang="en-US" dirty="0"/>
              <a:t>Sprint uobičajno ima </a:t>
            </a:r>
            <a:r>
              <a:rPr lang="vi-VN" altLang="en-US" b="1" dirty="0">
                <a:solidFill>
                  <a:srgbClr val="0070C0"/>
                </a:solidFill>
              </a:rPr>
              <a:t>konstantno</a:t>
            </a:r>
            <a:r>
              <a:rPr lang="en-US" altLang="en-US" b="1" dirty="0">
                <a:solidFill>
                  <a:srgbClr val="0070C0"/>
                </a:solidFill>
              </a:rPr>
              <a:t> </a:t>
            </a:r>
            <a:r>
              <a:rPr lang="vi-VN" altLang="en-US" b="1" dirty="0">
                <a:solidFill>
                  <a:srgbClr val="0070C0"/>
                </a:solidFill>
              </a:rPr>
              <a:t>trajanje</a:t>
            </a:r>
            <a:r>
              <a:rPr lang="vi-VN" altLang="en-US" dirty="0"/>
              <a:t> tokom procesa razvoja</a:t>
            </a:r>
            <a:r>
              <a:rPr lang="en-US" altLang="en-US" dirty="0"/>
              <a:t> (</a:t>
            </a:r>
            <a:r>
              <a:rPr lang="en-US" altLang="en-US" dirty="0" err="1"/>
              <a:t>timeboxed</a:t>
            </a:r>
            <a:r>
              <a:rPr lang="en-US" altLang="en-US" dirty="0"/>
              <a:t>)</a:t>
            </a:r>
            <a:r>
              <a:rPr lang="vi-VN" altLang="en-US" dirty="0"/>
              <a:t>. Novi Sprint počinje odmah po zaključivanju prethodnog.</a:t>
            </a:r>
          </a:p>
          <a:p>
            <a:pPr algn="just"/>
            <a:r>
              <a:rPr lang="vi-VN" altLang="en-US" dirty="0"/>
              <a:t>Sprint se sastoji od sledećih događaja i aktivnosti:</a:t>
            </a:r>
          </a:p>
          <a:p>
            <a:pPr lvl="1" algn="just"/>
            <a:r>
              <a:rPr lang="vi-VN" altLang="en-US" dirty="0"/>
              <a:t>Sprint Planning (Sastanak planiranja Sprinta), </a:t>
            </a:r>
            <a:endParaRPr lang="en-US" altLang="en-US" dirty="0"/>
          </a:p>
          <a:p>
            <a:pPr lvl="1" algn="just"/>
            <a:r>
              <a:rPr lang="vi-VN" altLang="en-US" dirty="0"/>
              <a:t>Daily Scrum</a:t>
            </a:r>
            <a:r>
              <a:rPr lang="en-US" altLang="en-US" dirty="0"/>
              <a:t> </a:t>
            </a:r>
            <a:r>
              <a:rPr lang="vi-VN" altLang="en-US" dirty="0"/>
              <a:t>(Dnevni Scrum ili brifing), </a:t>
            </a:r>
            <a:endParaRPr lang="en-US" altLang="en-US" dirty="0"/>
          </a:p>
          <a:p>
            <a:pPr lvl="1" algn="just"/>
            <a:r>
              <a:rPr lang="vi-VN" altLang="en-US" dirty="0"/>
              <a:t>razvoj proizvoda, </a:t>
            </a:r>
            <a:endParaRPr lang="en-US" altLang="en-US" dirty="0"/>
          </a:p>
          <a:p>
            <a:pPr lvl="1" algn="just"/>
            <a:r>
              <a:rPr lang="vi-VN" altLang="en-US" dirty="0"/>
              <a:t>Sprint Review</a:t>
            </a:r>
            <a:r>
              <a:rPr lang="en-US" altLang="en-US" dirty="0"/>
              <a:t> </a:t>
            </a:r>
            <a:r>
              <a:rPr lang="vi-VN" altLang="en-US" dirty="0"/>
              <a:t>(Pregled Sprinta) i </a:t>
            </a:r>
            <a:endParaRPr lang="en-US" altLang="en-US" dirty="0"/>
          </a:p>
          <a:p>
            <a:pPr lvl="1" algn="just"/>
            <a:r>
              <a:rPr lang="vi-VN" altLang="en-US" dirty="0"/>
              <a:t>Sprint Retrospective (Osvrt na Sprint). </a:t>
            </a:r>
            <a:endParaRPr lang="en-US" altLang="en-US" dirty="0"/>
          </a:p>
        </p:txBody>
      </p:sp>
    </p:spTree>
    <p:extLst>
      <p:ext uri="{BB962C8B-B14F-4D97-AF65-F5344CB8AC3E}">
        <p14:creationId xmlns:p14="http://schemas.microsoft.com/office/powerpoint/2010/main" val="35447201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eaLnBrk="1" hangingPunct="1"/>
            <a:r>
              <a:rPr lang="en-CA" altLang="en-US" smtClean="0"/>
              <a:t>Scrum proces</a:t>
            </a:r>
          </a:p>
        </p:txBody>
      </p:sp>
      <p:sp>
        <p:nvSpPr>
          <p:cNvPr id="22532" name="Text Box 5"/>
          <p:cNvSpPr txBox="1">
            <a:spLocks noChangeArrowheads="1"/>
          </p:cNvSpPr>
          <p:nvPr/>
        </p:nvSpPr>
        <p:spPr bwMode="auto">
          <a:xfrm>
            <a:off x="2711450" y="5791200"/>
            <a:ext cx="6769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eaLnBrk="1" hangingPunct="1">
              <a:spcBef>
                <a:spcPct val="50000"/>
              </a:spcBef>
            </a:pPr>
            <a:r>
              <a:rPr lang="en-CA" altLang="en-US">
                <a:hlinkClick r:id="rId2"/>
              </a:rPr>
              <a:t>www.methodsandtools.com/archive/archive.php?id=18</a:t>
            </a:r>
            <a:r>
              <a:rPr lang="en-CA" altLang="en-US"/>
              <a:t> </a:t>
            </a:r>
          </a:p>
        </p:txBody>
      </p:sp>
      <p:pic>
        <p:nvPicPr>
          <p:cNvPr id="2253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2690" y="1374955"/>
            <a:ext cx="6677024" cy="4249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sp>
        <p:nvSpPr>
          <p:cNvPr id="22534" name="Rectangle 7"/>
          <p:cNvSpPr>
            <a:spLocks noChangeArrowheads="1"/>
          </p:cNvSpPr>
          <p:nvPr/>
        </p:nvSpPr>
        <p:spPr bwMode="auto">
          <a:xfrm>
            <a:off x="3911600" y="4691063"/>
            <a:ext cx="2460625" cy="304800"/>
          </a:xfrm>
          <a:prstGeom prst="rect">
            <a:avLst/>
          </a:prstGeom>
          <a:solidFill>
            <a:schemeClr val="bg1"/>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eaLnBrk="1" hangingPunct="1"/>
            <a:r>
              <a:rPr lang="en-US" altLang="en-US" sz="1500" dirty="0"/>
              <a:t>Product backlog - </a:t>
            </a:r>
            <a:r>
              <a:rPr lang="en-US" altLang="en-US" sz="1500" dirty="0" err="1"/>
              <a:t>poslovi</a:t>
            </a:r>
            <a:endParaRPr lang="en-US" altLang="en-US" sz="1500" dirty="0"/>
          </a:p>
        </p:txBody>
      </p:sp>
      <p:sp>
        <p:nvSpPr>
          <p:cNvPr id="22535" name="Rectangle 8"/>
          <p:cNvSpPr>
            <a:spLocks noChangeArrowheads="1"/>
          </p:cNvSpPr>
          <p:nvPr/>
        </p:nvSpPr>
        <p:spPr bwMode="auto">
          <a:xfrm>
            <a:off x="2452690" y="3499733"/>
            <a:ext cx="1876423" cy="490537"/>
          </a:xfrm>
          <a:prstGeom prst="rect">
            <a:avLst/>
          </a:prstGeom>
          <a:solidFill>
            <a:schemeClr val="bg1"/>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eaLnBrk="1" hangingPunct="1"/>
            <a:r>
              <a:rPr lang="en-US" altLang="en-US" sz="1500" dirty="0"/>
              <a:t>Sprint backlog</a:t>
            </a:r>
          </a:p>
        </p:txBody>
      </p:sp>
    </p:spTree>
    <p:extLst>
      <p:ext uri="{BB962C8B-B14F-4D97-AF65-F5344CB8AC3E}">
        <p14:creationId xmlns:p14="http://schemas.microsoft.com/office/powerpoint/2010/main" val="33709277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CA" altLang="en-US" sz="4000"/>
              <a:t>Dnevni Scrum (15 minutni sastanak)</a:t>
            </a:r>
          </a:p>
        </p:txBody>
      </p:sp>
      <p:sp>
        <p:nvSpPr>
          <p:cNvPr id="23556" name="Rectangle 3"/>
          <p:cNvSpPr>
            <a:spLocks noGrp="1" noChangeArrowheads="1"/>
          </p:cNvSpPr>
          <p:nvPr>
            <p:ph type="body" idx="1"/>
          </p:nvPr>
        </p:nvSpPr>
        <p:spPr>
          <a:xfrm>
            <a:off x="838201" y="1825625"/>
            <a:ext cx="10663237" cy="4351338"/>
          </a:xfrm>
        </p:spPr>
        <p:txBody>
          <a:bodyPr>
            <a:normAutofit/>
          </a:bodyPr>
          <a:lstStyle/>
          <a:p>
            <a:pPr eaLnBrk="1" hangingPunct="1"/>
            <a:r>
              <a:rPr lang="sr-Latn-RS" altLang="en-US" sz="2800" dirty="0" smtClean="0"/>
              <a:t>Šta ste uradili od juče? </a:t>
            </a:r>
          </a:p>
          <a:p>
            <a:pPr eaLnBrk="1" hangingPunct="1"/>
            <a:r>
              <a:rPr lang="sr-Latn-RS" altLang="en-US" sz="2800" dirty="0" smtClean="0"/>
              <a:t>Šta planirate za danas da uradite? </a:t>
            </a:r>
          </a:p>
          <a:p>
            <a:pPr eaLnBrk="1" hangingPunct="1"/>
            <a:r>
              <a:rPr lang="sr-Latn-RS" altLang="en-US" sz="2800" dirty="0" smtClean="0"/>
              <a:t>Ima li problema koji vas sprečavaju da ostvarite plan? </a:t>
            </a:r>
            <a:endParaRPr lang="sr-Latn-RS" altLang="en-US" sz="2800" dirty="0" smtClean="0"/>
          </a:p>
        </p:txBody>
      </p:sp>
    </p:spTree>
    <p:extLst>
      <p:ext uri="{BB962C8B-B14F-4D97-AF65-F5344CB8AC3E}">
        <p14:creationId xmlns:p14="http://schemas.microsoft.com/office/powerpoint/2010/main" val="12900658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pPr eaLnBrk="1" hangingPunct="1"/>
            <a:r>
              <a:rPr lang="en-CA" altLang="en-US" smtClean="0"/>
              <a:t>Sastanak planiranja sprinta</a:t>
            </a:r>
          </a:p>
        </p:txBody>
      </p:sp>
      <p:sp>
        <p:nvSpPr>
          <p:cNvPr id="24580" name="Rectangle 3"/>
          <p:cNvSpPr>
            <a:spLocks noGrp="1" noChangeArrowheads="1"/>
          </p:cNvSpPr>
          <p:nvPr>
            <p:ph type="body" idx="1"/>
          </p:nvPr>
        </p:nvSpPr>
        <p:spPr>
          <a:xfrm>
            <a:off x="838201" y="1825625"/>
            <a:ext cx="10177462" cy="4351338"/>
          </a:xfrm>
        </p:spPr>
        <p:txBody>
          <a:bodyPr>
            <a:normAutofit/>
          </a:bodyPr>
          <a:lstStyle/>
          <a:p>
            <a:pPr eaLnBrk="1" hangingPunct="1">
              <a:lnSpc>
                <a:spcPct val="90000"/>
              </a:lnSpc>
            </a:pPr>
            <a:r>
              <a:rPr lang="sr-Latn-RS" altLang="en-US" sz="2800" dirty="0" smtClean="0"/>
              <a:t>Planira se sledećih 15-30 dana</a:t>
            </a:r>
          </a:p>
          <a:p>
            <a:pPr eaLnBrk="1" hangingPunct="1">
              <a:lnSpc>
                <a:spcPct val="90000"/>
              </a:lnSpc>
            </a:pPr>
            <a:r>
              <a:rPr lang="sr-Latn-RS" altLang="en-US" sz="2800" dirty="0" smtClean="0"/>
              <a:t>Biraju se poslovi koji će da se rade (tj. šta se može isporučiti sa </a:t>
            </a:r>
            <a:r>
              <a:rPr lang="sr-Latn-RS" altLang="en-US" sz="2800" dirty="0" err="1" smtClean="0"/>
              <a:t>inkrementom</a:t>
            </a:r>
            <a:r>
              <a:rPr lang="sr-Latn-RS" altLang="en-US" sz="2800" dirty="0" smtClean="0"/>
              <a:t> koji je rezultat ovog sprinta)</a:t>
            </a:r>
          </a:p>
          <a:p>
            <a:pPr eaLnBrk="1" hangingPunct="1">
              <a:lnSpc>
                <a:spcPct val="90000"/>
              </a:lnSpc>
            </a:pPr>
            <a:r>
              <a:rPr lang="sr-Latn-RS" altLang="en-US" sz="2800" dirty="0" smtClean="0"/>
              <a:t>Priprema se Sprint </a:t>
            </a:r>
            <a:r>
              <a:rPr lang="sr-Latn-RS" altLang="en-US" sz="2800" dirty="0" err="1" smtClean="0"/>
              <a:t>Backlog</a:t>
            </a:r>
            <a:r>
              <a:rPr lang="sr-Latn-RS" altLang="en-US" sz="2800" dirty="0" smtClean="0"/>
              <a:t> koji elaborira vreme koje će trebati da se urade ti poslovi, učestvuje ceo tim</a:t>
            </a:r>
          </a:p>
          <a:p>
            <a:pPr eaLnBrk="1" hangingPunct="1">
              <a:lnSpc>
                <a:spcPct val="90000"/>
              </a:lnSpc>
            </a:pPr>
            <a:r>
              <a:rPr lang="sr-Latn-RS" altLang="en-US" sz="2800" dirty="0" smtClean="0"/>
              <a:t>Limit sastanka je 8 sati </a:t>
            </a:r>
            <a:endParaRPr lang="sr-Latn-RS" altLang="en-US" sz="2800" dirty="0" smtClean="0"/>
          </a:p>
        </p:txBody>
      </p:sp>
    </p:spTree>
    <p:extLst>
      <p:ext uri="{BB962C8B-B14F-4D97-AF65-F5344CB8AC3E}">
        <p14:creationId xmlns:p14="http://schemas.microsoft.com/office/powerpoint/2010/main" val="23534069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eaLnBrk="1" hangingPunct="1"/>
            <a:r>
              <a:rPr lang="en-CA" altLang="en-US" smtClean="0"/>
              <a:t>Pregledni sastanak sprinta</a:t>
            </a:r>
            <a:br>
              <a:rPr lang="en-CA" altLang="en-US" smtClean="0"/>
            </a:br>
            <a:r>
              <a:rPr lang="en-CA" altLang="en-US" smtClean="0"/>
              <a:t>(Sprint Review Meeting)</a:t>
            </a:r>
          </a:p>
        </p:txBody>
      </p:sp>
      <p:sp>
        <p:nvSpPr>
          <p:cNvPr id="25604" name="Rectangle 3"/>
          <p:cNvSpPr>
            <a:spLocks noGrp="1" noChangeArrowheads="1"/>
          </p:cNvSpPr>
          <p:nvPr>
            <p:ph type="body" idx="1"/>
          </p:nvPr>
        </p:nvSpPr>
        <p:spPr>
          <a:xfrm>
            <a:off x="838201" y="1825625"/>
            <a:ext cx="10120312" cy="4351338"/>
          </a:xfrm>
        </p:spPr>
        <p:txBody>
          <a:bodyPr>
            <a:normAutofit/>
          </a:bodyPr>
          <a:lstStyle/>
          <a:p>
            <a:pPr lvl="2" eaLnBrk="1" hangingPunct="1"/>
            <a:r>
              <a:rPr lang="sr-Latn-RS" altLang="en-US" sz="3200" dirty="0" smtClean="0"/>
              <a:t>Pregled šta je od posla završeno a šta nije (korigovati </a:t>
            </a:r>
            <a:r>
              <a:rPr lang="sr-Latn-RS" altLang="en-US" sz="3200" dirty="0" err="1" smtClean="0"/>
              <a:t>Product</a:t>
            </a:r>
            <a:r>
              <a:rPr lang="sr-Latn-RS" altLang="en-US" sz="3200" dirty="0" smtClean="0"/>
              <a:t> </a:t>
            </a:r>
            <a:r>
              <a:rPr lang="sr-Latn-RS" altLang="en-US" sz="3200" dirty="0" err="1" smtClean="0"/>
              <a:t>backlog</a:t>
            </a:r>
            <a:r>
              <a:rPr lang="sr-Latn-RS" altLang="en-US" sz="3200" dirty="0" smtClean="0"/>
              <a:t> po potrebi)</a:t>
            </a:r>
          </a:p>
          <a:p>
            <a:pPr lvl="2" eaLnBrk="1" hangingPunct="1"/>
            <a:r>
              <a:rPr lang="sr-Latn-RS" altLang="en-US" sz="3200" dirty="0" smtClean="0"/>
              <a:t>Prezentacija završenog posla zainteresovanim stranama ("demo")  </a:t>
            </a:r>
          </a:p>
          <a:p>
            <a:pPr lvl="2" eaLnBrk="1" hangingPunct="1"/>
            <a:r>
              <a:rPr lang="sr-Latn-RS" altLang="en-US" sz="3200" dirty="0" smtClean="0"/>
              <a:t>Limitirano trajanje na 4 sata</a:t>
            </a:r>
            <a:endParaRPr lang="sr-Latn-RS" altLang="en-US" sz="3200" dirty="0"/>
          </a:p>
        </p:txBody>
      </p:sp>
    </p:spTree>
    <p:extLst>
      <p:ext uri="{BB962C8B-B14F-4D97-AF65-F5344CB8AC3E}">
        <p14:creationId xmlns:p14="http://schemas.microsoft.com/office/powerpoint/2010/main" val="39546363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lstStyle/>
          <a:p>
            <a:pPr eaLnBrk="1" hangingPunct="1"/>
            <a:r>
              <a:rPr lang="en-CA" altLang="en-US" smtClean="0"/>
              <a:t>Retrospektiva sprinta</a:t>
            </a:r>
            <a:br>
              <a:rPr lang="en-CA" altLang="en-US" smtClean="0"/>
            </a:br>
            <a:r>
              <a:rPr lang="en-CA" altLang="en-US" smtClean="0"/>
              <a:t>(Osvrt na Sprint)</a:t>
            </a:r>
          </a:p>
        </p:txBody>
      </p:sp>
      <p:sp>
        <p:nvSpPr>
          <p:cNvPr id="26628" name="Rectangle 3"/>
          <p:cNvSpPr>
            <a:spLocks noGrp="1" noChangeArrowheads="1"/>
          </p:cNvSpPr>
          <p:nvPr>
            <p:ph type="body" idx="1"/>
          </p:nvPr>
        </p:nvSpPr>
        <p:spPr>
          <a:xfrm>
            <a:off x="838201" y="1825625"/>
            <a:ext cx="9948862" cy="4060825"/>
          </a:xfrm>
        </p:spPr>
        <p:txBody>
          <a:bodyPr>
            <a:normAutofit fontScale="85000" lnSpcReduction="20000"/>
          </a:bodyPr>
          <a:lstStyle/>
          <a:p>
            <a:pPr lvl="2" eaLnBrk="1" hangingPunct="1"/>
            <a:r>
              <a:rPr lang="sr-Latn-RS" altLang="en-US" sz="2400" dirty="0" smtClean="0"/>
              <a:t>Osvrt na sprint se održava nakon svakog Sprint </a:t>
            </a:r>
            <a:r>
              <a:rPr lang="sr-Latn-RS" altLang="en-US" sz="2400" dirty="0" err="1" smtClean="0"/>
              <a:t>Review</a:t>
            </a:r>
            <a:r>
              <a:rPr lang="sr-Latn-RS" altLang="en-US" sz="2400" dirty="0" smtClean="0"/>
              <a:t> sastanka, a pre narednog planiranja Sprinta</a:t>
            </a:r>
          </a:p>
          <a:p>
            <a:pPr lvl="2" eaLnBrk="1" hangingPunct="1"/>
            <a:r>
              <a:rPr lang="sr-Latn-RS" altLang="en-US" sz="2400" dirty="0" smtClean="0"/>
              <a:t>Svi članovi tima daju osvrt na protekli sprint. </a:t>
            </a:r>
          </a:p>
          <a:p>
            <a:pPr lvl="2" eaLnBrk="1" hangingPunct="1"/>
            <a:r>
              <a:rPr lang="sr-Latn-RS" altLang="en-US" sz="2400" dirty="0" smtClean="0"/>
              <a:t>Svrha je poboljšanje procesa u smislu odnosa ljudi, procesa, alata. </a:t>
            </a:r>
          </a:p>
          <a:p>
            <a:pPr lvl="2" eaLnBrk="1" hangingPunct="1"/>
            <a:r>
              <a:rPr lang="sr-Latn-RS" altLang="en-US" sz="2400" dirty="0" smtClean="0"/>
              <a:t>Dva glavna pitanja tokom osvrta: Šta se dobro odvijalo tokom sprinta? Šta može da se poboljša u sledećem sprintu? </a:t>
            </a:r>
          </a:p>
          <a:p>
            <a:pPr lvl="2" eaLnBrk="1" hangingPunct="1"/>
            <a:r>
              <a:rPr lang="sr-Latn-RS" altLang="en-US" sz="2400" dirty="0" smtClean="0"/>
              <a:t>Limit od 3 sata</a:t>
            </a:r>
          </a:p>
          <a:p>
            <a:pPr eaLnBrk="1" hangingPunct="1"/>
            <a:endParaRPr lang="sr-Latn-RS" altLang="en-US" sz="3200" dirty="0"/>
          </a:p>
        </p:txBody>
      </p:sp>
    </p:spTree>
    <p:extLst>
      <p:ext uri="{BB962C8B-B14F-4D97-AF65-F5344CB8AC3E}">
        <p14:creationId xmlns:p14="http://schemas.microsoft.com/office/powerpoint/2010/main" val="1655005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Hvala na pažnji</a:t>
            </a:r>
            <a:endParaRPr lang="en-US" dirty="0"/>
          </a:p>
        </p:txBody>
      </p:sp>
      <p:sp>
        <p:nvSpPr>
          <p:cNvPr id="3" name="Content Placeholder 2"/>
          <p:cNvSpPr>
            <a:spLocks noGrp="1"/>
          </p:cNvSpPr>
          <p:nvPr>
            <p:ph idx="1"/>
          </p:nvPr>
        </p:nvSpPr>
        <p:spPr>
          <a:xfrm>
            <a:off x="838199" y="1825624"/>
            <a:ext cx="10971727" cy="4447761"/>
          </a:xfrm>
        </p:spPr>
        <p:txBody>
          <a:bodyPr>
            <a:normAutofit/>
          </a:bodyPr>
          <a:lstStyle/>
          <a:p>
            <a:endParaRPr lang="en-US" dirty="0"/>
          </a:p>
          <a:p>
            <a:endParaRPr lang="en-US" dirty="0" smtClean="0"/>
          </a:p>
          <a:p>
            <a:endParaRPr lang="en-US" dirty="0"/>
          </a:p>
        </p:txBody>
      </p:sp>
    </p:spTree>
    <p:extLst>
      <p:ext uri="{BB962C8B-B14F-4D97-AF65-F5344CB8AC3E}">
        <p14:creationId xmlns:p14="http://schemas.microsoft.com/office/powerpoint/2010/main" val="159971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3DEC53A-9DF1-4780-BE92-17E971B7A9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Welcome to PowerPoint</Template>
  <TotalTime>1564</TotalTime>
  <Words>1713</Words>
  <Application>Microsoft Office PowerPoint</Application>
  <PresentationFormat>Widescreen</PresentationFormat>
  <Paragraphs>116</Paragraphs>
  <Slides>25</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2" baseType="lpstr">
      <vt:lpstr>Arial</vt:lpstr>
      <vt:lpstr>Calibri</vt:lpstr>
      <vt:lpstr>Segoe UI</vt:lpstr>
      <vt:lpstr>Segoe UI Light</vt:lpstr>
      <vt:lpstr>Webdings</vt:lpstr>
      <vt:lpstr>WelcomeDoc</vt:lpstr>
      <vt:lpstr>Microsoft Office Word Document</vt:lpstr>
      <vt:lpstr>Softversko inženjerstvo</vt:lpstr>
      <vt:lpstr>Agilne metodologije</vt:lpstr>
      <vt:lpstr>Agilne metodologije</vt:lpstr>
      <vt:lpstr>Agilne metodologije</vt:lpstr>
      <vt:lpstr>Ekstremno programiranje (XP)</vt:lpstr>
      <vt:lpstr>Ekstremno programiranje</vt:lpstr>
      <vt:lpstr>Ekstremno programiranje</vt:lpstr>
      <vt:lpstr>Ekstremno programiranje</vt:lpstr>
      <vt:lpstr>Scrum</vt:lpstr>
      <vt:lpstr>Opis Scruma na jednoj strani</vt:lpstr>
      <vt:lpstr>Glavne uloge u scrum timu</vt:lpstr>
      <vt:lpstr>Glavni artefakti Scruma</vt:lpstr>
      <vt:lpstr>Product backlog (PB)</vt:lpstr>
      <vt:lpstr>Sprint backlog (SB)</vt:lpstr>
      <vt:lpstr>Sprint backlog</vt:lpstr>
      <vt:lpstr>Inkrement</vt:lpstr>
      <vt:lpstr>Grafikon preostalog posla (burndown)</vt:lpstr>
      <vt:lpstr>Velocity (Brzina)</vt:lpstr>
      <vt:lpstr>Sprint</vt:lpstr>
      <vt:lpstr>Scrum proces</vt:lpstr>
      <vt:lpstr>Dnevni Scrum (15 minutni sastanak)</vt:lpstr>
      <vt:lpstr>Sastanak planiranja sprinta</vt:lpstr>
      <vt:lpstr>Pregledni sastanak sprinta (Sprint Review Meeting)</vt:lpstr>
      <vt:lpstr>Retrospektiva sprinta (Osvrt na Sprint)</vt:lpstr>
      <vt:lpstr>Hvala na pažnji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Szoftvertevezés</dc:title>
  <dc:creator>lenovo</dc:creator>
  <cp:keywords/>
  <cp:lastModifiedBy>Compaq</cp:lastModifiedBy>
  <cp:revision>42</cp:revision>
  <dcterms:created xsi:type="dcterms:W3CDTF">2020-08-25T11:54:18Z</dcterms:created>
  <dcterms:modified xsi:type="dcterms:W3CDTF">2020-10-26T09:09:10Z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TC029239449991</vt:lpwstr>
  </property>
</Properties>
</file>