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9"/>
  </p:notesMasterIdLst>
  <p:sldIdLst>
    <p:sldId id="256" r:id="rId3"/>
    <p:sldId id="267"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6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Intro" id="{B9B51309-D148-4332-87C2-07BE32FBCA3B}">
          <p14:sldIdLst>
            <p14:sldId id="267"/>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 name="Learn More" id="{2CC34DB2-6590-42C0-AD4B-A04C6060184E}">
          <p14:sldIdLst>
            <p14:sldId id="2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10/19/2020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u-HU" sz="1000" dirty="0">
                <a:latin typeface="Arial" panose="020B0604020202020204" pitchFamily="34" charset="0"/>
              </a:rPr>
              <a:t>Forrás: Szabolcsi Judit: Szoftvertechnológia</a:t>
            </a:r>
          </a:p>
          <a:p>
            <a:endParaRPr lang="hu-HU" sz="1000" dirty="0">
              <a:latin typeface="Arial" panose="020B0604020202020204" pitchFamily="34" charset="0"/>
            </a:endParaRPr>
          </a:p>
          <a:p>
            <a:r>
              <a:rPr lang="hu-HU" sz="1000" dirty="0">
                <a:latin typeface="Arial" panose="020B0604020202020204" pitchFamily="34" charset="0"/>
              </a:rPr>
              <a:t>A </a:t>
            </a:r>
            <a:r>
              <a:rPr lang="hu-HU" sz="1000" b="1" i="1" dirty="0">
                <a:latin typeface="Arial" panose="020B0604020202020204" pitchFamily="34" charset="0"/>
              </a:rPr>
              <a:t>szoftver</a:t>
            </a:r>
            <a:r>
              <a:rPr lang="hu-HU" sz="1000" dirty="0">
                <a:latin typeface="Arial" panose="020B0604020202020204" pitchFamily="34" charset="0"/>
              </a:rPr>
              <a:t>  a számítógépes programok, a hozzájuk kapcsolódó dokumentációk és konfigurációs adatok összessége. A szoftvertermékeknek két fő csoportja van: </a:t>
            </a:r>
          </a:p>
          <a:p>
            <a:pPr>
              <a:buFontTx/>
              <a:buChar char="•"/>
            </a:pPr>
            <a:r>
              <a:rPr lang="hu-HU" sz="1000" dirty="0">
                <a:latin typeface="Arial" panose="020B0604020202020204" pitchFamily="34" charset="0"/>
              </a:rPr>
              <a:t>általános termékek és </a:t>
            </a:r>
          </a:p>
          <a:p>
            <a:pPr>
              <a:buFontTx/>
              <a:buChar char="•"/>
            </a:pPr>
            <a:r>
              <a:rPr lang="hu-HU" sz="1000" dirty="0">
                <a:latin typeface="Arial" panose="020B0604020202020204" pitchFamily="34" charset="0"/>
              </a:rPr>
              <a:t>rendelésre készített (egyedi igényeknek megfelelő) termékek.  </a:t>
            </a:r>
          </a:p>
          <a:p>
            <a:r>
              <a:rPr lang="hu-HU" sz="1000" dirty="0">
                <a:latin typeface="Arial" panose="020B0604020202020204" pitchFamily="34" charset="0"/>
              </a:rPr>
              <a:t>Az </a:t>
            </a:r>
            <a:r>
              <a:rPr lang="hu-HU" sz="1000" b="1" dirty="0">
                <a:latin typeface="Arial" panose="020B0604020202020204" pitchFamily="34" charset="0"/>
              </a:rPr>
              <a:t>általános termékeket</a:t>
            </a:r>
            <a:r>
              <a:rPr lang="hu-HU" sz="1000" dirty="0">
                <a:latin typeface="Arial" panose="020B0604020202020204" pitchFamily="34" charset="0"/>
              </a:rPr>
              <a:t> nevezik dobozos szoftvereknek is. Ezeket egy fejlesztő szervezet készíti és adja el a piacon bármely vevőnek. Itt a vevők közvetlenül nem befolyásolhatják a termék jellemzőit, a szoftverspecifikációt a gyártó cég tartja kézben. Ilyenek a játékok, az operációs rendszerek, az adatbázis-kezelők, a szövegszerkesztők, a különböző rajz- és tervezőprogramok, fordítóprogramok és a projektmenedzselési eszközök. </a:t>
            </a:r>
          </a:p>
          <a:p>
            <a:r>
              <a:rPr lang="hu-HU" sz="1000" dirty="0">
                <a:latin typeface="Arial" panose="020B0604020202020204" pitchFamily="34" charset="0"/>
              </a:rPr>
              <a:t>A </a:t>
            </a:r>
            <a:r>
              <a:rPr lang="hu-HU" sz="1000" b="1" dirty="0">
                <a:latin typeface="Arial" panose="020B0604020202020204" pitchFamily="34" charset="0"/>
              </a:rPr>
              <a:t>rendelésre készített</a:t>
            </a:r>
            <a:r>
              <a:rPr lang="hu-HU" sz="1000" dirty="0">
                <a:latin typeface="Arial" panose="020B0604020202020204" pitchFamily="34" charset="0"/>
              </a:rPr>
              <a:t>  termékek esetében a megrendelő igényei szerint kell a terméket kifejleszteni. Itt a megrendelő adja meg a specifikációt (vagy legalábbis annak a  vázlatát) és az elkészült szoftverterméket ez alapján ellenőrzi. Ilyenek lehetnek: könyvelőprogramok, egyéni üzleti folyamatokat támogató rendszerek, forgalomirányító (pl. légi, vasúti), elektromos eszközök vezérlőrendszerei vagy ellenőrző rendszerek. </a:t>
            </a:r>
          </a:p>
          <a:p>
            <a:endParaRPr lang="hu-HU" sz="1000" dirty="0">
              <a:latin typeface="Arial" panose="020B0604020202020204" pitchFamily="34" charset="0"/>
            </a:endParaRPr>
          </a:p>
          <a:p>
            <a:r>
              <a:rPr lang="hu-HU" sz="1000" dirty="0">
                <a:latin typeface="Arial" panose="020B0604020202020204" pitchFamily="34" charset="0"/>
              </a:rPr>
              <a:t>A kétfajta termékcsoport közötti választóvonal egyre inkább elmosódik, mivel egyre több szoftvercég fejleszt általános termékeket, amiket azután a vásárlók igénye szerint testre szab. A vállalatirányítási rendszerek (ERP – </a:t>
            </a:r>
            <a:r>
              <a:rPr lang="hu-HU" sz="1000" dirty="0" err="1">
                <a:latin typeface="Arial" panose="020B0604020202020204" pitchFamily="34" charset="0"/>
              </a:rPr>
              <a:t>Enterprise</a:t>
            </a:r>
            <a:r>
              <a:rPr lang="hu-HU" sz="1000" dirty="0">
                <a:latin typeface="Arial" panose="020B0604020202020204" pitchFamily="34" charset="0"/>
              </a:rPr>
              <a:t> </a:t>
            </a:r>
            <a:r>
              <a:rPr lang="hu-HU" sz="1000" dirty="0" err="1">
                <a:latin typeface="Arial" panose="020B0604020202020204" pitchFamily="34" charset="0"/>
              </a:rPr>
              <a:t>Resource</a:t>
            </a:r>
            <a:r>
              <a:rPr lang="hu-HU" sz="1000" dirty="0">
                <a:latin typeface="Arial" panose="020B0604020202020204" pitchFamily="34" charset="0"/>
              </a:rPr>
              <a:t> </a:t>
            </a:r>
            <a:r>
              <a:rPr lang="hu-HU" sz="1000" dirty="0" err="1">
                <a:latin typeface="Arial" panose="020B0604020202020204" pitchFamily="34" charset="0"/>
              </a:rPr>
              <a:t>Planning</a:t>
            </a:r>
            <a:r>
              <a:rPr lang="hu-HU" sz="1000" dirty="0">
                <a:latin typeface="Arial" panose="020B0604020202020204" pitchFamily="34" charset="0"/>
              </a:rPr>
              <a:t>), mint pl. az SAP jó példa erre. </a:t>
            </a:r>
          </a:p>
          <a:p>
            <a:r>
              <a:rPr lang="hu-HU" sz="1000" dirty="0">
                <a:latin typeface="Arial" panose="020B0604020202020204" pitchFamily="34" charset="0"/>
              </a:rPr>
              <a:t>Ezeket tekinthetjük egy harmadik csoportnak is, amely részben az általános termékek, részben a rendelésre készítettek tulajdonságaival rendelkezik. </a:t>
            </a:r>
          </a:p>
        </p:txBody>
      </p:sp>
    </p:spTree>
    <p:extLst>
      <p:ext uri="{BB962C8B-B14F-4D97-AF65-F5344CB8AC3E}">
        <p14:creationId xmlns:p14="http://schemas.microsoft.com/office/powerpoint/2010/main" val="569552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5E670A-65D5-4E9B-B9EE-371981BA74E4}" type="slidenum">
              <a:rPr lang="hu-HU"/>
              <a:pPr eaLnBrk="1" hangingPunct="1"/>
              <a:t>4</a:t>
            </a:fld>
            <a:endParaRPr lang="hu-HU"/>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hu-HU" dirty="0">
                <a:latin typeface="Arial" panose="020B0604020202020204" pitchFamily="34" charset="0"/>
              </a:rPr>
              <a:t>Az első számítógép programok viszonylag egyszerűek és a hardverkorlátokból adódóan kis méretűek voltak, így gyakran egyetlen programozó is át tudta látni a feladatot, és meg tudta írni a programot. Mindenki tudna mondani programozási tanulmányaiból/gyakorlatából olyan egyszerű feladatot, amit bárki, aki megfelelő programozási ismeretekkel rendelkezik, különösebb előzetes tervezés vagy „vázlat készítés” nélkül azonnali kódolással meg tudna oldani. Például ilyen két szám átlagának a kiszámítása.</a:t>
            </a:r>
          </a:p>
          <a:p>
            <a:pPr eaLnBrk="1" hangingPunct="1">
              <a:lnSpc>
                <a:spcPct val="90000"/>
              </a:lnSpc>
            </a:pPr>
            <a:r>
              <a:rPr lang="hu-HU" dirty="0">
                <a:latin typeface="Arial" panose="020B0604020202020204" pitchFamily="34" charset="0"/>
              </a:rPr>
              <a:t>A hardver robbanásszerű fejlődésével  egyre nagyobb lélegzetű, komplexebb problémák váltak a  számítógép által megoldhatóvá. A bonyolultabb feladatok előkészítést, rendszerzett munkát kívántak meg. Egyszerűbb esetekben elegendő volt egy folyamatábra vagy más ezzel egyenértékű eljárás  segítségével felvázolni a megoldás algoritmusát, majd ezt követhette a kódolás valamilyen programozási nyelven.</a:t>
            </a:r>
          </a:p>
          <a:p>
            <a:pPr eaLnBrk="1" hangingPunct="1">
              <a:lnSpc>
                <a:spcPct val="90000"/>
              </a:lnSpc>
            </a:pPr>
            <a:r>
              <a:rPr lang="hu-HU" dirty="0">
                <a:latin typeface="Arial" panose="020B0604020202020204" pitchFamily="34" charset="0"/>
              </a:rPr>
              <a:t>A mai valós feladatok azonban a legtöbb esetben olyan nagy méretűek, hogy programozó csoportok dolgoznak a megoldásukon, és az eredmény nem ritkán egy sok százezer utasításból álló szoftver monstrum. Egy ilyen termék előállítása, karbantartása és a folyamatosan változó környezeti feltételekhez, vevői elvárásokhoz igazítása elképzelhetetlen precíz és jól előkészített, szervezett, összehangolt, ellenőrzött és dokumentált munka nélkül. Az erre a célra alkalmazott módszerek és eljárások összességét </a:t>
            </a:r>
            <a:r>
              <a:rPr lang="hu-HU" b="1" i="1" dirty="0">
                <a:latin typeface="Arial" panose="020B0604020202020204" pitchFamily="34" charset="0"/>
              </a:rPr>
              <a:t>szoftvertechnológiának</a:t>
            </a:r>
            <a:r>
              <a:rPr lang="hu-HU" dirty="0">
                <a:latin typeface="Arial" panose="020B0604020202020204" pitchFamily="34" charset="0"/>
              </a:rPr>
              <a:t> nevezzük. A szoftvertechnológia fontos célja a költséghatékony fejlesztés.</a:t>
            </a:r>
          </a:p>
          <a:p>
            <a:pPr eaLnBrk="1" hangingPunct="1">
              <a:lnSpc>
                <a:spcPct val="90000"/>
              </a:lnSpc>
            </a:pPr>
            <a:endParaRPr lang="hu-HU" dirty="0">
              <a:latin typeface="Arial" panose="020B0604020202020204" pitchFamily="34" charset="0"/>
            </a:endParaRPr>
          </a:p>
          <a:p>
            <a:pPr eaLnBrk="1" hangingPunct="1">
              <a:lnSpc>
                <a:spcPct val="90000"/>
              </a:lnSpc>
            </a:pPr>
            <a:r>
              <a:rPr lang="hu-HU" dirty="0">
                <a:latin typeface="Arial" panose="020B0604020202020204" pitchFamily="34" charset="0"/>
              </a:rPr>
              <a:t>Nézzünk meg két definíciót erre a fogalomra.</a:t>
            </a:r>
          </a:p>
        </p:txBody>
      </p:sp>
    </p:spTree>
    <p:extLst>
      <p:ext uri="{BB962C8B-B14F-4D97-AF65-F5344CB8AC3E}">
        <p14:creationId xmlns:p14="http://schemas.microsoft.com/office/powerpoint/2010/main" val="1087275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755143-D5DD-4AE1-87BA-80F3F6DFCA6A}" type="slidenum">
              <a:rPr lang="hu-HU"/>
              <a:pPr eaLnBrk="1" hangingPunct="1"/>
              <a:t>7</a:t>
            </a:fld>
            <a:endParaRPr lang="hu-HU"/>
          </a:p>
        </p:txBody>
      </p:sp>
      <p:sp>
        <p:nvSpPr>
          <p:cNvPr id="1515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ln/>
        </p:spPr>
        <p:txBody>
          <a:bodyPr/>
          <a:lstStyle/>
          <a:p>
            <a:pPr eaLnBrk="1" hangingPunct="1"/>
            <a:r>
              <a:rPr lang="hu-HU" b="1" dirty="0">
                <a:latin typeface="Arial" panose="020B0604020202020204" pitchFamily="34" charset="0"/>
              </a:rPr>
              <a:t>A szoftverfolyamat</a:t>
            </a:r>
          </a:p>
          <a:p>
            <a:pPr eaLnBrk="1" hangingPunct="1"/>
            <a:endParaRPr lang="hu-HU" dirty="0">
              <a:latin typeface="Arial" panose="020B0604020202020204" pitchFamily="34" charset="0"/>
            </a:endParaRPr>
          </a:p>
          <a:p>
            <a:pPr eaLnBrk="1" hangingPunct="1"/>
            <a:r>
              <a:rPr lang="hu-HU" dirty="0">
                <a:latin typeface="Arial" panose="020B0604020202020204" pitchFamily="34" charset="0"/>
              </a:rPr>
              <a:t>Bár a szoftver sokban különbözik más hagyományos, kézzel fogható terméktől, és az elmúlt években sokféle modell és ajánlás született arra, hogy hogyan is állítsuk elő, azonban szinte minden ilyen modellben visszaköszönnek olyan lépések és tevékenységek, amelyekkel más területek és iparágak mérnöki tervezési és előállítási folyamataiban is találkozhatunk. Ezek a következőek. </a:t>
            </a:r>
          </a:p>
          <a:p>
            <a:pPr marL="0" indent="0" eaLnBrk="1" hangingPunct="1">
              <a:buFontTx/>
              <a:buNone/>
            </a:pPr>
            <a:endParaRPr lang="hu-HU" dirty="0">
              <a:latin typeface="Arial" panose="020B0604020202020204" pitchFamily="34" charset="0"/>
            </a:endParaRPr>
          </a:p>
          <a:p>
            <a:pPr marL="0" indent="0" eaLnBrk="1" hangingPunct="1">
              <a:buFontTx/>
              <a:buNone/>
            </a:pPr>
            <a:r>
              <a:rPr lang="hu-HU" b="1" dirty="0">
                <a:latin typeface="Arial" panose="020B0604020202020204" pitchFamily="34" charset="0"/>
              </a:rPr>
              <a:t>1. Követelményelemzés</a:t>
            </a:r>
          </a:p>
          <a:p>
            <a:pPr marL="0" indent="0" eaLnBrk="1" hangingPunct="1">
              <a:buFontTx/>
              <a:buNone/>
            </a:pPr>
            <a:endParaRPr lang="hu-HU" dirty="0">
              <a:latin typeface="Arial" panose="020B0604020202020204" pitchFamily="34" charset="0"/>
            </a:endParaRPr>
          </a:p>
          <a:p>
            <a:pPr eaLnBrk="1" hangingPunct="1">
              <a:buFontTx/>
              <a:buNone/>
            </a:pPr>
            <a:r>
              <a:rPr lang="hu-HU" dirty="0">
                <a:latin typeface="Arial" panose="020B0604020202020204" pitchFamily="34" charset="0"/>
              </a:rPr>
              <a:t>A vevői /megrendelői elvárások összegyűjtése, elemzése (Mit is kellene csinálni? Mikorra, és mennyiért?), a rendszer</a:t>
            </a:r>
            <a:r>
              <a:rPr lang="hu-HU" baseline="0" dirty="0">
                <a:latin typeface="Arial" panose="020B0604020202020204" pitchFamily="34" charset="0"/>
              </a:rPr>
              <a:t> környezetének felmérése, feladat leírása. Információgyűjtés az adott területen dolgozó szakemberektől (pl. interjúk). Az adott terület üzleti folyamatainak beazonosítása. Ezt követi a feladat</a:t>
            </a:r>
            <a:r>
              <a:rPr lang="hu-HU" dirty="0">
                <a:latin typeface="Arial" panose="020B0604020202020204" pitchFamily="34" charset="0"/>
              </a:rPr>
              <a:t> lefordítása a szakmai nyelven megfogalmazott specifikációkra, ami magában foglalja a megvalósíthatóság vizsgálatát is.</a:t>
            </a:r>
          </a:p>
          <a:p>
            <a:pPr eaLnBrk="1" hangingPunct="1">
              <a:buFontTx/>
              <a:buNone/>
            </a:pPr>
            <a:r>
              <a:rPr lang="hu-HU" dirty="0">
                <a:latin typeface="Arial" panose="020B0604020202020204" pitchFamily="34" charset="0"/>
              </a:rPr>
              <a:t>Dokumentálás: szakterületi fogalomtár, üzleti folyamatok</a:t>
            </a:r>
            <a:r>
              <a:rPr lang="hu-HU" baseline="0" dirty="0">
                <a:latin typeface="Arial" panose="020B0604020202020204" pitchFamily="34" charset="0"/>
              </a:rPr>
              <a:t> strukturált leírása táblázatos formában és használati eset diagramok segítségével, </a:t>
            </a:r>
            <a:r>
              <a:rPr lang="hu-HU" dirty="0"/>
              <a:t>tevékenység diagramok, állapot automata.</a:t>
            </a:r>
          </a:p>
          <a:p>
            <a:pPr eaLnBrk="1" hangingPunct="1">
              <a:buFontTx/>
              <a:buNone/>
            </a:pPr>
            <a:endParaRPr lang="hu-HU" dirty="0">
              <a:latin typeface="Arial" panose="020B0604020202020204" pitchFamily="34" charset="0"/>
            </a:endParaRPr>
          </a:p>
          <a:p>
            <a:pPr eaLnBrk="1" hangingPunct="1">
              <a:buFontTx/>
              <a:buNone/>
            </a:pPr>
            <a:r>
              <a:rPr lang="hu-HU" b="1" dirty="0">
                <a:latin typeface="Arial" panose="020B0604020202020204" pitchFamily="34" charset="0"/>
              </a:rPr>
              <a:t>2. Tervezés</a:t>
            </a:r>
          </a:p>
          <a:p>
            <a:pPr eaLnBrk="1" hangingPunct="1">
              <a:buFontTx/>
              <a:buNone/>
            </a:pPr>
            <a:endParaRPr lang="hu-HU" dirty="0">
              <a:latin typeface="Arial" panose="020B0604020202020204" pitchFamily="34" charset="0"/>
            </a:endParaRPr>
          </a:p>
          <a:p>
            <a:pPr eaLnBrk="1" hangingPunct="1">
              <a:buFontTx/>
              <a:buNone/>
            </a:pPr>
            <a:r>
              <a:rPr lang="hu-HU" dirty="0">
                <a:latin typeface="Arial" panose="020B0604020202020204" pitchFamily="34" charset="0"/>
              </a:rPr>
              <a:t>Az elemzés és a tervezés szorosan összekapcsolódó feladatok. A megoldás vázlatának, tervének elkészítése egy magasabb absztrakciós szinten. Ide tartozik az </a:t>
            </a:r>
            <a:r>
              <a:rPr lang="hu-HU" dirty="0" err="1">
                <a:latin typeface="Arial" panose="020B0604020202020204" pitchFamily="34" charset="0"/>
              </a:rPr>
              <a:t>architekturális</a:t>
            </a:r>
            <a:r>
              <a:rPr lang="hu-HU" dirty="0">
                <a:latin typeface="Arial" panose="020B0604020202020204" pitchFamily="34" charset="0"/>
              </a:rPr>
              <a:t> tervezés, absztrakt specifikáció,  interfész tervezés. Dokumentálás: összetevő diagram, rendszer-montázs diagram. Az architektúra a tervezés során többször módosul, finomodik. </a:t>
            </a:r>
            <a:r>
              <a:rPr lang="hu-HU" sz="1200" kern="1200" dirty="0">
                <a:solidFill>
                  <a:schemeClr val="tx1"/>
                </a:solidFill>
                <a:effectLst/>
                <a:latin typeface="Arial" charset="0"/>
                <a:ea typeface="+mn-ea"/>
                <a:cs typeface="+mn-cs"/>
              </a:rPr>
              <a:t>Fontosabb osztályok megtervezése – </a:t>
            </a:r>
            <a:r>
              <a:rPr lang="hu-HU" sz="1200" kern="1200" dirty="0" err="1">
                <a:solidFill>
                  <a:schemeClr val="tx1"/>
                </a:solidFill>
                <a:effectLst/>
                <a:latin typeface="Arial" charset="0"/>
                <a:ea typeface="+mn-ea"/>
                <a:cs typeface="+mn-cs"/>
              </a:rPr>
              <a:t>oszálydiagram</a:t>
            </a:r>
            <a:r>
              <a:rPr lang="hu-HU" sz="1200" kern="1200" dirty="0">
                <a:solidFill>
                  <a:schemeClr val="tx1"/>
                </a:solidFill>
                <a:effectLst/>
                <a:latin typeface="Arial" charset="0"/>
                <a:ea typeface="+mn-ea"/>
                <a:cs typeface="+mn-cs"/>
              </a:rPr>
              <a:t>, objektum diagramok.</a:t>
            </a:r>
          </a:p>
          <a:p>
            <a:pPr eaLnBrk="1" hangingPunct="1">
              <a:buFontTx/>
              <a:buNone/>
            </a:pPr>
            <a:endParaRPr lang="hu-HU" dirty="0">
              <a:latin typeface="Arial" panose="020B0604020202020204" pitchFamily="34" charset="0"/>
            </a:endParaRPr>
          </a:p>
          <a:p>
            <a:pPr eaLnBrk="1" hangingPunct="1">
              <a:buFontTx/>
              <a:buNone/>
            </a:pPr>
            <a:r>
              <a:rPr lang="hu-HU" b="1" dirty="0">
                <a:latin typeface="Arial" panose="020B0604020202020204" pitchFamily="34" charset="0"/>
              </a:rPr>
              <a:t>3. Implementálás</a:t>
            </a:r>
            <a:r>
              <a:rPr lang="hu-HU" b="1" baseline="0" dirty="0">
                <a:latin typeface="Arial" panose="020B0604020202020204" pitchFamily="34" charset="0"/>
              </a:rPr>
              <a:t> (megvalósítás) </a:t>
            </a:r>
          </a:p>
          <a:p>
            <a:pPr eaLnBrk="1" hangingPunct="1">
              <a:buFontTx/>
              <a:buNone/>
            </a:pPr>
            <a:endParaRPr lang="hu-HU" baseline="0" dirty="0">
              <a:latin typeface="Arial" panose="020B0604020202020204" pitchFamily="34" charset="0"/>
            </a:endParaRPr>
          </a:p>
          <a:p>
            <a:pPr eaLnBrk="1" hangingPunct="1">
              <a:buFontTx/>
              <a:buNone/>
            </a:pPr>
            <a:r>
              <a:rPr lang="hu-HU" dirty="0">
                <a:latin typeface="Arial" panose="020B0604020202020204" pitchFamily="34" charset="0"/>
              </a:rPr>
              <a:t>A technológiai részletek kidolgozása, a tényleges kód előállítása. Ide tartozik a komponens tervezés, adatszerkezet tervezés és algoritmus tervezés. </a:t>
            </a:r>
            <a:r>
              <a:rPr lang="hu-HU" sz="1200" kern="1200" dirty="0">
                <a:solidFill>
                  <a:schemeClr val="tx1"/>
                </a:solidFill>
                <a:effectLst/>
                <a:latin typeface="Arial" charset="0"/>
                <a:ea typeface="+mn-ea"/>
                <a:cs typeface="+mn-cs"/>
              </a:rPr>
              <a:t>Felhasználói interakció megtervezése, felülettervek.</a:t>
            </a:r>
          </a:p>
          <a:p>
            <a:pPr eaLnBrk="1" hangingPunct="1">
              <a:buFontTx/>
              <a:buNone/>
            </a:pPr>
            <a:r>
              <a:rPr lang="hu-HU" sz="1200" kern="1200" dirty="0">
                <a:solidFill>
                  <a:schemeClr val="tx1"/>
                </a:solidFill>
                <a:effectLst/>
                <a:latin typeface="Arial" charset="0"/>
                <a:ea typeface="+mn-ea"/>
                <a:cs typeface="+mn-cs"/>
              </a:rPr>
              <a:t>Ide tartozik még az integrálás</a:t>
            </a:r>
            <a:r>
              <a:rPr lang="hu-HU" sz="1200" kern="1200" baseline="0" dirty="0">
                <a:solidFill>
                  <a:schemeClr val="tx1"/>
                </a:solidFill>
                <a:effectLst/>
                <a:latin typeface="Arial" charset="0"/>
                <a:ea typeface="+mn-ea"/>
                <a:cs typeface="+mn-cs"/>
              </a:rPr>
              <a:t> (modulok összekapcsolása). Dokumentáció: objektum diagramok, rendszer montázsdiagramok.</a:t>
            </a:r>
            <a:endParaRPr lang="hu-HU" sz="1200" kern="1200" dirty="0">
              <a:solidFill>
                <a:schemeClr val="tx1"/>
              </a:solidFill>
              <a:effectLst/>
              <a:latin typeface="Arial" charset="0"/>
              <a:ea typeface="+mn-ea"/>
              <a:cs typeface="+mn-cs"/>
            </a:endParaRPr>
          </a:p>
          <a:p>
            <a:pPr eaLnBrk="1" hangingPunct="1">
              <a:buFontTx/>
              <a:buNone/>
            </a:pPr>
            <a:endParaRPr lang="hu-HU" dirty="0">
              <a:latin typeface="Arial" panose="020B0604020202020204" pitchFamily="34" charset="0"/>
            </a:endParaRPr>
          </a:p>
          <a:p>
            <a:pPr eaLnBrk="1" hangingPunct="1">
              <a:buFontTx/>
              <a:buNone/>
            </a:pPr>
            <a:r>
              <a:rPr lang="hu-HU" b="1" dirty="0">
                <a:latin typeface="Arial" panose="020B0604020202020204" pitchFamily="34" charset="0"/>
              </a:rPr>
              <a:t>4. </a:t>
            </a:r>
            <a:r>
              <a:rPr lang="hu-HU" b="1" dirty="0"/>
              <a:t>Kipróbálás, </a:t>
            </a:r>
            <a:r>
              <a:rPr lang="hu-HU" b="1" dirty="0" err="1"/>
              <a:t>validálás</a:t>
            </a:r>
            <a:r>
              <a:rPr lang="hu-HU" b="1" dirty="0"/>
              <a:t>, bevezetés </a:t>
            </a:r>
          </a:p>
          <a:p>
            <a:pPr eaLnBrk="1" hangingPunct="1">
              <a:buFontTx/>
              <a:buNone/>
            </a:pPr>
            <a:endParaRPr lang="hu-HU" dirty="0">
              <a:latin typeface="Arial" panose="020B0604020202020204" pitchFamily="34" charset="0"/>
            </a:endParaRPr>
          </a:p>
          <a:p>
            <a:pPr eaLnBrk="1" hangingPunct="1">
              <a:buFontTx/>
              <a:buNone/>
            </a:pPr>
            <a:r>
              <a:rPr lang="hu-HU" dirty="0">
                <a:latin typeface="Arial" panose="020B0604020202020204" pitchFamily="34" charset="0"/>
              </a:rPr>
              <a:t>Tesztelés és telepítés. Kipróbálás valós környezetben. Két módszer: szoftverátvizsgálás és tesztelés.</a:t>
            </a:r>
          </a:p>
          <a:p>
            <a:pPr eaLnBrk="1" hangingPunct="1">
              <a:buFontTx/>
              <a:buNone/>
            </a:pPr>
            <a:r>
              <a:rPr lang="hu-HU" dirty="0">
                <a:latin typeface="Arial" panose="020B0604020202020204" pitchFamily="34" charset="0"/>
              </a:rPr>
              <a:t>Ide tartozik még a felhasználói dokumentáció</a:t>
            </a:r>
            <a:r>
              <a:rPr lang="hu-HU" baseline="0" dirty="0">
                <a:latin typeface="Arial" panose="020B0604020202020204" pitchFamily="34" charset="0"/>
              </a:rPr>
              <a:t> elkészítése. Kihelyezési diagram.</a:t>
            </a:r>
            <a:endParaRPr lang="hu-HU" dirty="0">
              <a:latin typeface="Arial" panose="020B0604020202020204" pitchFamily="34" charset="0"/>
            </a:endParaRPr>
          </a:p>
          <a:p>
            <a:pPr eaLnBrk="1" hangingPunct="1">
              <a:buFontTx/>
              <a:buNone/>
            </a:pPr>
            <a:endParaRPr lang="hu-HU" dirty="0">
              <a:latin typeface="Arial" panose="020B0604020202020204" pitchFamily="34" charset="0"/>
            </a:endParaRPr>
          </a:p>
          <a:p>
            <a:pPr eaLnBrk="1" hangingPunct="1">
              <a:buFontTx/>
              <a:buNone/>
            </a:pPr>
            <a:r>
              <a:rPr lang="hu-HU" b="1" dirty="0">
                <a:latin typeface="Arial" panose="020B0604020202020204" pitchFamily="34" charset="0"/>
              </a:rPr>
              <a:t>5. Működtetés,</a:t>
            </a:r>
            <a:r>
              <a:rPr lang="hu-HU" b="1" baseline="0" dirty="0">
                <a:latin typeface="Arial" panose="020B0604020202020204" pitchFamily="34" charset="0"/>
              </a:rPr>
              <a:t> k</a:t>
            </a:r>
            <a:r>
              <a:rPr lang="hu-HU" b="1" dirty="0">
                <a:latin typeface="Arial" panose="020B0604020202020204" pitchFamily="34" charset="0"/>
              </a:rPr>
              <a:t>arbantartás, továbbfejlesztés, leállítás</a:t>
            </a:r>
          </a:p>
          <a:p>
            <a:pPr eaLnBrk="1" hangingPunct="1">
              <a:buFontTx/>
              <a:buNone/>
            </a:pPr>
            <a:endParaRPr lang="hu-HU" dirty="0">
              <a:latin typeface="Arial" panose="020B0604020202020204" pitchFamily="34" charset="0"/>
            </a:endParaRPr>
          </a:p>
          <a:p>
            <a:pPr eaLnBrk="1" hangingPunct="1">
              <a:buFontTx/>
              <a:buNone/>
            </a:pPr>
            <a:r>
              <a:rPr lang="hu-HU" dirty="0">
                <a:latin typeface="Arial" panose="020B0604020202020204" pitchFamily="34" charset="0"/>
              </a:rPr>
              <a:t>A felismert hibák javítása, esetleg új igényeket kielégítő új funkciók megvalósítása – folyamatos fejlesztés (igény esetén).</a:t>
            </a:r>
          </a:p>
          <a:p>
            <a:pPr eaLnBrk="1" hangingPunct="1"/>
            <a:endParaRPr lang="hu-HU" dirty="0">
              <a:latin typeface="Arial" panose="020B0604020202020204" pitchFamily="34" charset="0"/>
            </a:endParaRPr>
          </a:p>
        </p:txBody>
      </p:sp>
    </p:spTree>
    <p:extLst>
      <p:ext uri="{BB962C8B-B14F-4D97-AF65-F5344CB8AC3E}">
        <p14:creationId xmlns:p14="http://schemas.microsoft.com/office/powerpoint/2010/main" val="132318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3C4D590-9C43-4754-AC5A-6E3D421F33EA}" type="slidenum">
              <a:rPr lang="hu-HU"/>
              <a:pPr eaLnBrk="1" hangingPunct="1"/>
              <a:t>8</a:t>
            </a:fld>
            <a:endParaRPr lang="hu-HU"/>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u-HU">
                <a:latin typeface="Arial" panose="020B0604020202020204" pitchFamily="34" charset="0"/>
              </a:rPr>
              <a:t>A rendszerezett/módszeres szoftverfejlesztés iránti igény olyan technikák (modellek) megjelenését eredményezte, amelyek eligazítást adnak, meghatározzák, hogy milyen lépéssorozattal (hogyan) célszerű előállítani úgy a szoftvert, hogy az lehetőleg minden érintett fél elégedettségét eredményezze. Hasonlóan más technológiákhoz itt is megfigyelhető a fejlődés, továbbá itt sem mondhatjuk el egyetlen megközelítésről sem, hogy ő az egyedüli üdvözítő megoldás. Az előnyöket és hátrányokat mérlegelve a lehetőségek/körülmények ismeretében választhatjuk egyiket vagy másikat optimális megoldásként.</a:t>
            </a:r>
          </a:p>
        </p:txBody>
      </p:sp>
    </p:spTree>
    <p:extLst>
      <p:ext uri="{BB962C8B-B14F-4D97-AF65-F5344CB8AC3E}">
        <p14:creationId xmlns:p14="http://schemas.microsoft.com/office/powerpoint/2010/main" val="1215385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E2C6A7-2D6E-4DC4-AEB0-CC4EB96DEB76}" type="slidenum">
              <a:rPr lang="hu-HU"/>
              <a:pPr eaLnBrk="1" hangingPunct="1"/>
              <a:t>9</a:t>
            </a:fld>
            <a:endParaRPr lang="hu-HU"/>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u-HU">
                <a:latin typeface="Arial" panose="020B0604020202020204" pitchFamily="34" charset="0"/>
              </a:rPr>
              <a:t>A </a:t>
            </a:r>
            <a:r>
              <a:rPr lang="hu-HU" b="1" i="1">
                <a:latin typeface="Arial" panose="020B0604020202020204" pitchFamily="34" charset="0"/>
              </a:rPr>
              <a:t>vízesés modell</a:t>
            </a:r>
            <a:r>
              <a:rPr lang="hu-HU">
                <a:latin typeface="Arial" panose="020B0604020202020204" pitchFamily="34" charset="0"/>
              </a:rPr>
              <a:t>t széles körben használták a gyakorlatban. </a:t>
            </a:r>
          </a:p>
          <a:p>
            <a:pPr eaLnBrk="1" hangingPunct="1"/>
            <a:endParaRPr lang="hu-HU">
              <a:latin typeface="Arial" panose="020B0604020202020204" pitchFamily="34" charset="0"/>
            </a:endParaRPr>
          </a:p>
        </p:txBody>
      </p:sp>
    </p:spTree>
    <p:extLst>
      <p:ext uri="{BB962C8B-B14F-4D97-AF65-F5344CB8AC3E}">
        <p14:creationId xmlns:p14="http://schemas.microsoft.com/office/powerpoint/2010/main" val="3610538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A1224FF-69C0-49A9-85CA-CE0DFDFBFE18}" type="slidenum">
              <a:rPr lang="hu-HU"/>
              <a:pPr eaLnBrk="1" hangingPunct="1"/>
              <a:t>11</a:t>
            </a:fld>
            <a:endParaRPr lang="hu-HU"/>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atin typeface="Arial" panose="020B0604020202020204" pitchFamily="34" charset="0"/>
            </a:endParaRPr>
          </a:p>
        </p:txBody>
      </p:sp>
    </p:spTree>
    <p:extLst>
      <p:ext uri="{BB962C8B-B14F-4D97-AF65-F5344CB8AC3E}">
        <p14:creationId xmlns:p14="http://schemas.microsoft.com/office/powerpoint/2010/main" val="2432237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V&amp;V szükségességét </a:t>
            </a:r>
            <a:r>
              <a:rPr lang="hu-HU" baseline="0" dirty="0"/>
              <a:t>a teljes fejlesztési folyamat során tükrözi a V (szoftver életciklus) modell.</a:t>
            </a:r>
            <a:endParaRPr lang="hu-HU" dirty="0"/>
          </a:p>
        </p:txBody>
      </p:sp>
      <p:sp>
        <p:nvSpPr>
          <p:cNvPr id="4" name="Dia számának helye 3"/>
          <p:cNvSpPr>
            <a:spLocks noGrp="1"/>
          </p:cNvSpPr>
          <p:nvPr>
            <p:ph type="sldNum" sz="quarter" idx="10"/>
          </p:nvPr>
        </p:nvSpPr>
        <p:spPr/>
        <p:txBody>
          <a:bodyPr/>
          <a:lstStyle/>
          <a:p>
            <a:fld id="{355F2579-C873-4BE5-9703-583402C61240}" type="slidenum">
              <a:rPr lang="hu-HU" smtClean="0">
                <a:solidFill>
                  <a:srgbClr val="000000"/>
                </a:solidFill>
              </a:rPr>
              <a:pPr/>
              <a:t>12</a:t>
            </a:fld>
            <a:endParaRPr lang="hu-HU">
              <a:solidFill>
                <a:srgbClr val="000000"/>
              </a:solidFill>
            </a:endParaRPr>
          </a:p>
        </p:txBody>
      </p:sp>
    </p:spTree>
    <p:extLst>
      <p:ext uri="{BB962C8B-B14F-4D97-AF65-F5344CB8AC3E}">
        <p14:creationId xmlns:p14="http://schemas.microsoft.com/office/powerpoint/2010/main" val="3539910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FAE6A913-7B64-4832-B4B3-166F0A802A3A}" type="slidenum">
              <a:rPr lang="hu-HU" smtClean="0"/>
              <a:pPr/>
              <a:t>14</a:t>
            </a:fld>
            <a:endParaRPr lang="hu-HU"/>
          </a:p>
        </p:txBody>
      </p:sp>
    </p:spTree>
    <p:extLst>
      <p:ext uri="{BB962C8B-B14F-4D97-AF65-F5344CB8AC3E}">
        <p14:creationId xmlns:p14="http://schemas.microsoft.com/office/powerpoint/2010/main" val="692552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Diakép helye 1"/>
          <p:cNvSpPr>
            <a:spLocks noGrp="1" noRot="1" noChangeAspect="1" noTextEdit="1"/>
          </p:cNvSpPr>
          <p:nvPr>
            <p:ph type="sldImg"/>
          </p:nvPr>
        </p:nvSpPr>
        <p:spPr>
          <a:ln/>
        </p:spPr>
      </p:sp>
      <p:sp>
        <p:nvSpPr>
          <p:cNvPr id="154627" name="Jegyzetek hely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u-HU">
                <a:latin typeface="Arial" panose="020B0604020202020204" pitchFamily="34" charset="0"/>
              </a:rPr>
              <a:t>Forrás: Szabolcsi Judit: Szoftvertechnológia</a:t>
            </a:r>
          </a:p>
          <a:p>
            <a:pPr eaLnBrk="1" hangingPunct="1"/>
            <a:endParaRPr lang="hu-HU">
              <a:latin typeface="Arial" panose="020B0604020202020204" pitchFamily="34" charset="0"/>
            </a:endParaRPr>
          </a:p>
          <a:p>
            <a:pPr eaLnBrk="1" hangingPunct="1"/>
            <a:r>
              <a:rPr lang="hu-HU">
                <a:latin typeface="Arial" panose="020B0604020202020204" pitchFamily="34" charset="0"/>
              </a:rPr>
              <a:t>A szoftverfolyamatot spirálként kezeli. Minden egyes körben a spirál a szoftverfolyamat egy-egy fázisát reprezentálja. A legbelső kör a megvalósíthatósággal foglalkozik, a következő a rendszer követelményeinek meghatározásával, aztán a rendszer tervezéssel, stb. A spirál minden egyes ciklusát négy szektorra osztjuk fel: célok, alternatívák meghatározása; kockázat becslése és csökkentése; a fázis termékének megvalósítása és validálása; következő fázis tervezése. </a:t>
            </a:r>
          </a:p>
        </p:txBody>
      </p:sp>
      <p:sp>
        <p:nvSpPr>
          <p:cNvPr id="154628" name="Dia számának hely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23BEAB-A075-44A5-A680-6AD34F37646C}" type="slidenum">
              <a:rPr lang="hu-HU"/>
              <a:pPr eaLnBrk="1" hangingPunct="1"/>
              <a:t>15</a:t>
            </a:fld>
            <a:endParaRPr lang="hu-HU"/>
          </a:p>
        </p:txBody>
      </p:sp>
    </p:spTree>
    <p:extLst>
      <p:ext uri="{BB962C8B-B14F-4D97-AF65-F5344CB8AC3E}">
        <p14:creationId xmlns:p14="http://schemas.microsoft.com/office/powerpoint/2010/main" val="1309817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68AAECF-B2CC-46CC-BDAC-6D482803B93D}" type="slidenum">
              <a:rPr lang="hu-HU"/>
              <a:pPr eaLnBrk="1" hangingPunct="1"/>
              <a:t>19</a:t>
            </a:fld>
            <a:endParaRPr lang="hu-HU"/>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hu-HU" sz="1000">
                <a:latin typeface="Arial" panose="020B0604020202020204" pitchFamily="34" charset="0"/>
              </a:rPr>
              <a:t>Forrás: Szabolcsi Judit: Szoftvertechnológia</a:t>
            </a:r>
          </a:p>
          <a:p>
            <a:pPr eaLnBrk="1" hangingPunct="1">
              <a:lnSpc>
                <a:spcPct val="80000"/>
              </a:lnSpc>
            </a:pPr>
            <a:r>
              <a:rPr lang="hu-HU" sz="1000">
                <a:latin typeface="Arial" panose="020B0604020202020204" pitchFamily="34" charset="0"/>
              </a:rPr>
              <a:t>Ez a módszer nagymértékben az elérhető újrafelhasználható szoftverkomponensekre támaszkodik.</a:t>
            </a:r>
          </a:p>
          <a:p>
            <a:pPr eaLnBrk="1" hangingPunct="1">
              <a:lnSpc>
                <a:spcPct val="80000"/>
              </a:lnSpc>
            </a:pPr>
            <a:r>
              <a:rPr lang="hu-HU" sz="1000">
                <a:latin typeface="Arial" panose="020B0604020202020204" pitchFamily="34" charset="0"/>
              </a:rPr>
              <a:t>A komponensek lehetnek teljes rendszerek, pl. egy szövegszerkesztő, vagy kisebb egységek</a:t>
            </a:r>
          </a:p>
          <a:p>
            <a:pPr eaLnBrk="1" hangingPunct="1">
              <a:lnSpc>
                <a:spcPct val="80000"/>
              </a:lnSpc>
            </a:pPr>
            <a:r>
              <a:rPr lang="hu-HU" sz="1000">
                <a:latin typeface="Arial" panose="020B0604020202020204" pitchFamily="34" charset="0"/>
              </a:rPr>
              <a:t>(osztályok, modulok, stb.) A fejlesztés szakaszai:</a:t>
            </a:r>
          </a:p>
          <a:p>
            <a:pPr eaLnBrk="1" hangingPunct="1">
              <a:lnSpc>
                <a:spcPct val="80000"/>
              </a:lnSpc>
            </a:pPr>
            <a:r>
              <a:rPr lang="hu-HU" sz="1000" b="1">
                <a:latin typeface="Arial" panose="020B0604020202020204" pitchFamily="34" charset="0"/>
              </a:rPr>
              <a:t>Komponenselemzés: </a:t>
            </a:r>
            <a:r>
              <a:rPr lang="hu-HU" sz="1000">
                <a:latin typeface="Arial" panose="020B0604020202020204" pitchFamily="34" charset="0"/>
              </a:rPr>
              <a:t>Adott a követelményspecifikáció, ami alapján megkeressük, hogy milyen kész komponensek valósítják meg. A legtöbb esetben nincs egzakt illeszkedés, és a kiválasztott komponens a funkcióknak csak egy részét nyújtja.</a:t>
            </a:r>
          </a:p>
          <a:p>
            <a:pPr eaLnBrk="1" hangingPunct="1">
              <a:lnSpc>
                <a:spcPct val="80000"/>
              </a:lnSpc>
            </a:pPr>
            <a:r>
              <a:rPr lang="hu-HU" sz="1000" b="1">
                <a:latin typeface="Arial" panose="020B0604020202020204" pitchFamily="34" charset="0"/>
              </a:rPr>
              <a:t>Követelménymódosítás: </a:t>
            </a:r>
            <a:r>
              <a:rPr lang="hu-HU" sz="1000">
                <a:latin typeface="Arial" panose="020B0604020202020204" pitchFamily="34" charset="0"/>
              </a:rPr>
              <a:t>A követelmények elemzése a megtalált komponensek alapján. A követelményeket módosítani kell az elérhető komponenseknek megfelelően. Ahol ez lehetetlen, ott újra a komponenselemzési tevékenységet kell elővenni, és más megoldást keresni.</a:t>
            </a:r>
          </a:p>
          <a:p>
            <a:pPr eaLnBrk="1" hangingPunct="1">
              <a:lnSpc>
                <a:spcPct val="80000"/>
              </a:lnSpc>
            </a:pPr>
            <a:r>
              <a:rPr lang="hu-HU" sz="1000" b="1">
                <a:latin typeface="Arial" panose="020B0604020202020204" pitchFamily="34" charset="0"/>
              </a:rPr>
              <a:t>Rendszertervezés újrafelhasználással: </a:t>
            </a:r>
            <a:r>
              <a:rPr lang="hu-HU" sz="1000">
                <a:latin typeface="Arial" panose="020B0604020202020204" pitchFamily="34" charset="0"/>
              </a:rPr>
              <a:t>A rendszer szerkezetét kell megtervezni, vagy egy már meglévő vázat felhasználni. A tervezőknek figyelembe kell venniük, hogy milyen újrafelhasznált komponensek lesznek, és úgy kell megtervezni a szerkezetet, hogy ezek működhessenek. Ha nincs megfelelő újrafelhasználható komponens, akkor új szoftverrészek is kifejleszthetők.</a:t>
            </a:r>
          </a:p>
          <a:p>
            <a:pPr eaLnBrk="1" hangingPunct="1">
              <a:lnSpc>
                <a:spcPct val="80000"/>
              </a:lnSpc>
            </a:pPr>
            <a:r>
              <a:rPr lang="hu-HU" sz="1000" b="1">
                <a:latin typeface="Arial" panose="020B0604020202020204" pitchFamily="34" charset="0"/>
              </a:rPr>
              <a:t>Fejlesztés és integráció</a:t>
            </a:r>
            <a:r>
              <a:rPr lang="hu-HU" sz="1000">
                <a:latin typeface="Arial" panose="020B0604020202020204" pitchFamily="34" charset="0"/>
              </a:rPr>
              <a:t>: A nem megvásárolható komponenseket ki kell fejleszteni és a COTS (Commercial-Off-The-Shelf – kereskedelemben kapható)-rendszerekkel össze kell kapcsolni. A rendszerintegráció itt sokkal inkább tekinthető a fejlesztési folyamat részének, mint különálló tevékenységnek.</a:t>
            </a:r>
          </a:p>
          <a:p>
            <a:pPr eaLnBrk="1" hangingPunct="1">
              <a:lnSpc>
                <a:spcPct val="80000"/>
              </a:lnSpc>
            </a:pPr>
            <a:endParaRPr lang="hu-HU" sz="1000">
              <a:latin typeface="Arial" panose="020B0604020202020204" pitchFamily="34" charset="0"/>
            </a:endParaRPr>
          </a:p>
        </p:txBody>
      </p:sp>
    </p:spTree>
    <p:extLst>
      <p:ext uri="{BB962C8B-B14F-4D97-AF65-F5344CB8AC3E}">
        <p14:creationId xmlns:p14="http://schemas.microsoft.com/office/powerpoint/2010/main" val="4076765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u-HU">
              <a:latin typeface="Arial" panose="020B0604020202020204" pitchFamily="34" charset="0"/>
            </a:endParaRPr>
          </a:p>
          <a:p>
            <a:endParaRPr lang="hu-HU">
              <a:latin typeface="Arial" panose="020B0604020202020204" pitchFamily="34" charset="0"/>
            </a:endParaRPr>
          </a:p>
        </p:txBody>
      </p:sp>
    </p:spTree>
    <p:extLst>
      <p:ext uri="{BB962C8B-B14F-4D97-AF65-F5344CB8AC3E}">
        <p14:creationId xmlns:p14="http://schemas.microsoft.com/office/powerpoint/2010/main" val="347752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Diakép helye 1"/>
          <p:cNvSpPr>
            <a:spLocks noGrp="1" noRot="1" noChangeAspect="1" noTextEdit="1"/>
          </p:cNvSpPr>
          <p:nvPr>
            <p:ph type="sldImg"/>
          </p:nvPr>
        </p:nvSpPr>
        <p:spPr>
          <a:ln/>
        </p:spPr>
      </p:sp>
      <p:sp>
        <p:nvSpPr>
          <p:cNvPr id="160771" name="Jegyzetek hely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u-HU">
                <a:latin typeface="Arial" panose="020B0604020202020204" pitchFamily="34" charset="0"/>
              </a:rPr>
              <a:t/>
            </a:r>
            <a:br>
              <a:rPr lang="hu-HU">
                <a:latin typeface="Arial" panose="020B0604020202020204" pitchFamily="34" charset="0"/>
              </a:rPr>
            </a:br>
            <a:endParaRPr lang="hu-HU">
              <a:latin typeface="Arial" panose="020B0604020202020204" pitchFamily="34" charset="0"/>
            </a:endParaRPr>
          </a:p>
        </p:txBody>
      </p:sp>
      <p:sp>
        <p:nvSpPr>
          <p:cNvPr id="160772" name="Dia számának hely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F453057-AD32-49A5-974A-A0755468F20B}" type="slidenum">
              <a:rPr lang="hu-HU">
                <a:solidFill>
                  <a:srgbClr val="000000"/>
                </a:solidFill>
              </a:rPr>
              <a:pPr eaLnBrk="1" hangingPunct="1"/>
              <a:t>22</a:t>
            </a:fld>
            <a:endParaRPr lang="hu-HU">
              <a:solidFill>
                <a:srgbClr val="000000"/>
              </a:solidFill>
            </a:endParaRPr>
          </a:p>
        </p:txBody>
      </p:sp>
    </p:spTree>
    <p:extLst>
      <p:ext uri="{BB962C8B-B14F-4D97-AF65-F5344CB8AC3E}">
        <p14:creationId xmlns:p14="http://schemas.microsoft.com/office/powerpoint/2010/main" val="3202327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0F6B69F-DD28-4A37-9483-F9238B5DD454}" type="slidenum">
              <a:rPr lang="hu-HU"/>
              <a:pPr eaLnBrk="1" hangingPunct="1"/>
              <a:t>24</a:t>
            </a:fld>
            <a:endParaRPr lang="hu-HU"/>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hu-HU" sz="900" dirty="0">
                <a:latin typeface="Arial" panose="020B0604020202020204" pitchFamily="34" charset="0"/>
              </a:rPr>
              <a:t>Forrás: Szabolcsi Judit: Szoftvertechnológia</a:t>
            </a:r>
          </a:p>
          <a:p>
            <a:pPr eaLnBrk="1" hangingPunct="1">
              <a:lnSpc>
                <a:spcPct val="90000"/>
              </a:lnSpc>
            </a:pPr>
            <a:endParaRPr lang="hu-HU" sz="900" dirty="0">
              <a:latin typeface="Arial" panose="020B0604020202020204" pitchFamily="34" charset="0"/>
            </a:endParaRPr>
          </a:p>
          <a:p>
            <a:pPr eaLnBrk="1" hangingPunct="1">
              <a:lnSpc>
                <a:spcPct val="90000"/>
              </a:lnSpc>
            </a:pPr>
            <a:r>
              <a:rPr lang="hu-HU" sz="900" dirty="0">
                <a:latin typeface="Arial" panose="020B0604020202020204" pitchFamily="34" charset="0"/>
              </a:rPr>
              <a:t>A számítógéppel támogatott szoftvertervezéshez (</a:t>
            </a:r>
            <a:r>
              <a:rPr lang="hu-HU" sz="900" dirty="0" err="1">
                <a:latin typeface="Arial" panose="020B0604020202020204" pitchFamily="34" charset="0"/>
              </a:rPr>
              <a:t>Computer-Aided</a:t>
            </a:r>
            <a:r>
              <a:rPr lang="hu-HU" sz="900" dirty="0">
                <a:latin typeface="Arial" panose="020B0604020202020204" pitchFamily="34" charset="0"/>
              </a:rPr>
              <a:t> Software </a:t>
            </a:r>
            <a:r>
              <a:rPr lang="hu-HU" sz="900" dirty="0" err="1">
                <a:latin typeface="Arial" panose="020B0604020202020204" pitchFamily="34" charset="0"/>
              </a:rPr>
              <a:t>Engineering</a:t>
            </a:r>
            <a:r>
              <a:rPr lang="hu-HU" sz="900" dirty="0">
                <a:latin typeface="Arial" panose="020B0604020202020204" pitchFamily="34" charset="0"/>
              </a:rPr>
              <a:t> - CASE) használt szoftvereket nevezzük </a:t>
            </a:r>
            <a:r>
              <a:rPr lang="hu-HU" sz="900" dirty="0" err="1">
                <a:latin typeface="Arial" panose="020B0604020202020204" pitchFamily="34" charset="0"/>
              </a:rPr>
              <a:t>CASE-eszközöknek</a:t>
            </a:r>
            <a:r>
              <a:rPr lang="hu-HU" sz="900" dirty="0">
                <a:latin typeface="Arial" panose="020B0604020202020204" pitchFamily="34" charset="0"/>
              </a:rPr>
              <a:t>.</a:t>
            </a:r>
          </a:p>
          <a:p>
            <a:pPr eaLnBrk="1" hangingPunct="1">
              <a:lnSpc>
                <a:spcPct val="90000"/>
              </a:lnSpc>
            </a:pPr>
            <a:r>
              <a:rPr lang="hu-HU" sz="900" dirty="0">
                <a:latin typeface="Arial" panose="020B0604020202020204" pitchFamily="34" charset="0"/>
              </a:rPr>
              <a:t>A szoftverfolyamatban a következő tevékenységeket támogatják a CASE eszközök:</a:t>
            </a:r>
          </a:p>
          <a:p>
            <a:pPr eaLnBrk="1" hangingPunct="1">
              <a:lnSpc>
                <a:spcPct val="90000"/>
              </a:lnSpc>
            </a:pPr>
            <a:r>
              <a:rPr lang="hu-HU" sz="900" b="1" dirty="0">
                <a:latin typeface="Arial" panose="020B0604020202020204" pitchFamily="34" charset="0"/>
              </a:rPr>
              <a:t>Követelményspecifikáció során: </a:t>
            </a:r>
            <a:r>
              <a:rPr lang="hu-HU" sz="900" dirty="0">
                <a:latin typeface="Arial" panose="020B0604020202020204" pitchFamily="34" charset="0"/>
              </a:rPr>
              <a:t>grafikus rendszermodellek, üzleti és </a:t>
            </a:r>
            <a:r>
              <a:rPr lang="hu-HU" sz="900" dirty="0" err="1">
                <a:latin typeface="Arial" panose="020B0604020202020204" pitchFamily="34" charset="0"/>
              </a:rPr>
              <a:t>domain</a:t>
            </a:r>
            <a:r>
              <a:rPr lang="hu-HU" sz="900" dirty="0">
                <a:latin typeface="Arial" panose="020B0604020202020204" pitchFamily="34" charset="0"/>
              </a:rPr>
              <a:t> (a modellezni kívánt terület) modellek megtervezése.</a:t>
            </a:r>
          </a:p>
          <a:p>
            <a:pPr eaLnBrk="1" hangingPunct="1">
              <a:lnSpc>
                <a:spcPct val="90000"/>
              </a:lnSpc>
            </a:pPr>
            <a:r>
              <a:rPr lang="hu-HU" sz="900" b="1" dirty="0">
                <a:latin typeface="Arial" panose="020B0604020202020204" pitchFamily="34" charset="0"/>
              </a:rPr>
              <a:t>Elemzés/tervezés során: </a:t>
            </a:r>
            <a:r>
              <a:rPr lang="hu-HU" sz="900" dirty="0">
                <a:latin typeface="Arial" panose="020B0604020202020204" pitchFamily="34" charset="0"/>
              </a:rPr>
              <a:t>adatszótár kezelése, mely a tervben található egyedekről és kapcsolataikról tartalmaz információt; felhasználói interfész generálását egy grafikus interfészleírásból, melyet a felhasználóval együtt készíthetünk el.; a terv ellentmondás mentesség vizsgálata</a:t>
            </a:r>
          </a:p>
          <a:p>
            <a:pPr eaLnBrk="1" hangingPunct="1">
              <a:lnSpc>
                <a:spcPct val="90000"/>
              </a:lnSpc>
            </a:pPr>
            <a:r>
              <a:rPr lang="hu-HU" sz="900" b="1" dirty="0">
                <a:latin typeface="Arial" panose="020B0604020202020204" pitchFamily="34" charset="0"/>
              </a:rPr>
              <a:t>Implementáció során: </a:t>
            </a:r>
            <a:r>
              <a:rPr lang="hu-HU" sz="900" dirty="0">
                <a:latin typeface="Arial" panose="020B0604020202020204" pitchFamily="34" charset="0"/>
              </a:rPr>
              <a:t>automatikus kódgenerálás (Computer </a:t>
            </a:r>
            <a:r>
              <a:rPr lang="hu-HU" sz="900" dirty="0" err="1">
                <a:latin typeface="Arial" panose="020B0604020202020204" pitchFamily="34" charset="0"/>
              </a:rPr>
              <a:t>Aided</a:t>
            </a:r>
            <a:r>
              <a:rPr lang="hu-HU" sz="900" dirty="0">
                <a:latin typeface="Arial" panose="020B0604020202020204" pitchFamily="34" charset="0"/>
              </a:rPr>
              <a:t> </a:t>
            </a:r>
            <a:r>
              <a:rPr lang="hu-HU" sz="900" dirty="0" err="1">
                <a:latin typeface="Arial" panose="020B0604020202020204" pitchFamily="34" charset="0"/>
              </a:rPr>
              <a:t>Programming</a:t>
            </a:r>
            <a:r>
              <a:rPr lang="hu-HU" sz="900" dirty="0">
                <a:latin typeface="Arial" panose="020B0604020202020204" pitchFamily="34" charset="0"/>
              </a:rPr>
              <a:t> - CAP);</a:t>
            </a:r>
          </a:p>
          <a:p>
            <a:pPr eaLnBrk="1" hangingPunct="1">
              <a:lnSpc>
                <a:spcPct val="90000"/>
              </a:lnSpc>
            </a:pPr>
            <a:r>
              <a:rPr lang="hu-HU" sz="900" dirty="0">
                <a:latin typeface="Arial" panose="020B0604020202020204" pitchFamily="34" charset="0"/>
              </a:rPr>
              <a:t>verziókezelés</a:t>
            </a:r>
          </a:p>
          <a:p>
            <a:pPr eaLnBrk="1" hangingPunct="1">
              <a:lnSpc>
                <a:spcPct val="90000"/>
              </a:lnSpc>
            </a:pPr>
            <a:r>
              <a:rPr lang="hu-HU" sz="900" b="1" dirty="0" err="1">
                <a:latin typeface="Arial" panose="020B0604020202020204" pitchFamily="34" charset="0"/>
              </a:rPr>
              <a:t>Szoftvervalidáció</a:t>
            </a:r>
            <a:r>
              <a:rPr lang="hu-HU" sz="900" b="1" dirty="0">
                <a:latin typeface="Arial" panose="020B0604020202020204" pitchFamily="34" charset="0"/>
              </a:rPr>
              <a:t> során: </a:t>
            </a:r>
            <a:r>
              <a:rPr lang="hu-HU" sz="900" dirty="0">
                <a:latin typeface="Arial" panose="020B0604020202020204" pitchFamily="34" charset="0"/>
              </a:rPr>
              <a:t>automatikus teszt-eset generálás, teszt-kiértékelés, </a:t>
            </a:r>
            <a:r>
              <a:rPr lang="hu-HU" sz="900" dirty="0" err="1">
                <a:latin typeface="Arial" panose="020B0604020202020204" pitchFamily="34" charset="0"/>
              </a:rPr>
              <a:t>-dokumentálás</a:t>
            </a:r>
            <a:endParaRPr lang="hu-HU" sz="900" dirty="0">
              <a:latin typeface="Arial" panose="020B0604020202020204" pitchFamily="34" charset="0"/>
            </a:endParaRPr>
          </a:p>
          <a:p>
            <a:pPr eaLnBrk="1" hangingPunct="1">
              <a:lnSpc>
                <a:spcPct val="90000"/>
              </a:lnSpc>
            </a:pPr>
            <a:r>
              <a:rPr lang="hu-HU" sz="900" b="1" dirty="0">
                <a:latin typeface="Arial" panose="020B0604020202020204" pitchFamily="34" charset="0"/>
              </a:rPr>
              <a:t>Szoftverevolúció során: </a:t>
            </a:r>
            <a:r>
              <a:rPr lang="hu-HU" sz="900" dirty="0">
                <a:latin typeface="Arial" panose="020B0604020202020204" pitchFamily="34" charset="0"/>
              </a:rPr>
              <a:t>forráskód visszafejtés (</a:t>
            </a:r>
            <a:r>
              <a:rPr lang="hu-HU" sz="900" dirty="0" err="1">
                <a:latin typeface="Arial" panose="020B0604020202020204" pitchFamily="34" charset="0"/>
              </a:rPr>
              <a:t>reverse</a:t>
            </a:r>
            <a:r>
              <a:rPr lang="hu-HU" sz="900" dirty="0">
                <a:latin typeface="Arial" panose="020B0604020202020204" pitchFamily="34" charset="0"/>
              </a:rPr>
              <a:t> </a:t>
            </a:r>
            <a:r>
              <a:rPr lang="hu-HU" sz="900" dirty="0" err="1">
                <a:latin typeface="Arial" panose="020B0604020202020204" pitchFamily="34" charset="0"/>
              </a:rPr>
              <a:t>engineering</a:t>
            </a:r>
            <a:r>
              <a:rPr lang="hu-HU" sz="900" dirty="0">
                <a:latin typeface="Arial" panose="020B0604020202020204" pitchFamily="34" charset="0"/>
              </a:rPr>
              <a:t>); régebbi verziójú programnyelvek automatikus újrafordítása újabb verzióba.</a:t>
            </a:r>
          </a:p>
          <a:p>
            <a:pPr eaLnBrk="1" hangingPunct="1">
              <a:lnSpc>
                <a:spcPct val="90000"/>
              </a:lnSpc>
            </a:pPr>
            <a:r>
              <a:rPr lang="hu-HU" sz="900" dirty="0">
                <a:latin typeface="Arial" panose="020B0604020202020204" pitchFamily="34" charset="0"/>
              </a:rPr>
              <a:t>Mindegyik fázisban alkalmazható: automatikus dokumentumgenerálás; projektmenedzsment támogatás (ütemezés, határidők figyelése, erőforrás-tervezés, költség- és kapacitásszámítás, stb. ) A </a:t>
            </a:r>
            <a:r>
              <a:rPr lang="hu-HU" sz="900" dirty="0" err="1">
                <a:latin typeface="Arial" panose="020B0604020202020204" pitchFamily="34" charset="0"/>
              </a:rPr>
              <a:t>CASE-eszközök</a:t>
            </a:r>
            <a:r>
              <a:rPr lang="hu-HU" sz="900" dirty="0">
                <a:latin typeface="Arial" panose="020B0604020202020204" pitchFamily="34" charset="0"/>
              </a:rPr>
              <a:t> korai pártolói azt jósolták, hogy a szoftverek minőségében és a</a:t>
            </a:r>
          </a:p>
          <a:p>
            <a:pPr eaLnBrk="1" hangingPunct="1">
              <a:lnSpc>
                <a:spcPct val="90000"/>
              </a:lnSpc>
            </a:pPr>
            <a:r>
              <a:rPr lang="hu-HU" sz="900" dirty="0">
                <a:latin typeface="Arial" panose="020B0604020202020204" pitchFamily="34" charset="0"/>
              </a:rPr>
              <a:t>termelékenységben nagyságrendi javulást okoznak ezek az eszközök, de valójában csak 40% körüli a javulás.</a:t>
            </a:r>
          </a:p>
          <a:p>
            <a:pPr eaLnBrk="1" hangingPunct="1">
              <a:lnSpc>
                <a:spcPct val="90000"/>
              </a:lnSpc>
            </a:pPr>
            <a:r>
              <a:rPr lang="hu-HU" sz="900" dirty="0">
                <a:latin typeface="Arial" panose="020B0604020202020204" pitchFamily="34" charset="0"/>
              </a:rPr>
              <a:t>Az eredményességet két tényező korlátozza:</a:t>
            </a:r>
          </a:p>
          <a:p>
            <a:pPr eaLnBrk="1" hangingPunct="1">
              <a:lnSpc>
                <a:spcPct val="90000"/>
              </a:lnSpc>
              <a:buFontTx/>
              <a:buChar char="•"/>
            </a:pPr>
            <a:r>
              <a:rPr lang="hu-HU" sz="900" dirty="0">
                <a:latin typeface="Arial" panose="020B0604020202020204" pitchFamily="34" charset="0"/>
              </a:rPr>
              <a:t>A szoftvertervezés lényegében tervezői tevékenység, amely kreatív gondolkodást igényel. A létező </a:t>
            </a:r>
            <a:r>
              <a:rPr lang="hu-HU" sz="900" dirty="0" err="1">
                <a:latin typeface="Arial" panose="020B0604020202020204" pitchFamily="34" charset="0"/>
              </a:rPr>
              <a:t>CASE-eszközök</a:t>
            </a:r>
            <a:r>
              <a:rPr lang="hu-HU" sz="900" dirty="0">
                <a:latin typeface="Arial" panose="020B0604020202020204" pitchFamily="34" charset="0"/>
              </a:rPr>
              <a:t> automatizálják a rutintevékenységeket és hasznosítják a mesterséges intelligencia bizonyos technológiáit, de ez utóbbival még nem értek el átütő eredményt.</a:t>
            </a:r>
          </a:p>
          <a:p>
            <a:pPr eaLnBrk="1" hangingPunct="1">
              <a:lnSpc>
                <a:spcPct val="90000"/>
              </a:lnSpc>
              <a:buFontTx/>
              <a:buChar char="•"/>
            </a:pPr>
            <a:r>
              <a:rPr lang="hu-HU" sz="900" dirty="0">
                <a:latin typeface="Arial" panose="020B0604020202020204" pitchFamily="34" charset="0"/>
              </a:rPr>
              <a:t>A legtöbb szervezetben a szoftvertervezés csoportos tevékenység, és a benne résztvevők rengeteg időt töltenek a csapat más tagjaival való eszmecserével. A </a:t>
            </a:r>
            <a:r>
              <a:rPr lang="hu-HU" sz="900" dirty="0" err="1">
                <a:latin typeface="Arial" panose="020B0604020202020204" pitchFamily="34" charset="0"/>
              </a:rPr>
              <a:t>CASE-technológia</a:t>
            </a:r>
            <a:r>
              <a:rPr lang="hu-HU" sz="900" dirty="0">
                <a:latin typeface="Arial" panose="020B0604020202020204" pitchFamily="34" charset="0"/>
              </a:rPr>
              <a:t> ehhez nem nyújt túl nagy segítséget.</a:t>
            </a:r>
          </a:p>
          <a:p>
            <a:pPr eaLnBrk="1" hangingPunct="1">
              <a:lnSpc>
                <a:spcPct val="90000"/>
              </a:lnSpc>
            </a:pPr>
            <a:endParaRPr lang="hu-HU" sz="900" dirty="0">
              <a:latin typeface="Arial" panose="020B0604020202020204" pitchFamily="34" charset="0"/>
            </a:endParaRPr>
          </a:p>
        </p:txBody>
      </p:sp>
    </p:spTree>
    <p:extLst>
      <p:ext uri="{BB962C8B-B14F-4D97-AF65-F5344CB8AC3E}">
        <p14:creationId xmlns:p14="http://schemas.microsoft.com/office/powerpoint/2010/main" val="3841578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5" name="Date Placeholder 4"/>
          <p:cNvSpPr>
            <a:spLocks noGrp="1"/>
          </p:cNvSpPr>
          <p:nvPr>
            <p:ph type="dt" sz="half" idx="10"/>
          </p:nvPr>
        </p:nvSpPr>
        <p:spPr/>
        <p:txBody>
          <a:bodyPr/>
          <a:lstStyle/>
          <a:p>
            <a:fld id="{8BEEBAAA-29B5-4AF5-BC5F-7E580C29002D}"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7" name="Date Placeholder 6"/>
          <p:cNvSpPr>
            <a:spLocks noGrp="1"/>
          </p:cNvSpPr>
          <p:nvPr>
            <p:ph type="dt" sz="half" idx="10"/>
          </p:nvPr>
        </p:nvSpPr>
        <p:spPr/>
        <p:txBody>
          <a:bodyPr/>
          <a:lstStyle/>
          <a:p>
            <a:fld id="{8BEEBAAA-29B5-4AF5-BC5F-7E580C29002D}" type="datetimeFigureOut">
              <a:rPr lang="en-US" smtClean="0"/>
              <a:t>10/19/2020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10/19/2020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10/19/2020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10/19/2020</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6742" y="1336737"/>
            <a:ext cx="10515600" cy="2387600"/>
          </a:xfrm>
        </p:spPr>
        <p:txBody>
          <a:bodyPr/>
          <a:lstStyle/>
          <a:p>
            <a:r>
              <a:rPr lang="en-US" dirty="0" err="1" smtClean="0"/>
              <a:t>Szoftver</a:t>
            </a:r>
            <a:r>
              <a:rPr lang="hu-HU" dirty="0" smtClean="0"/>
              <a:t>rendszerek fejlesztése</a:t>
            </a:r>
            <a:endParaRPr lang="en-US" dirty="0"/>
          </a:p>
        </p:txBody>
      </p:sp>
      <p:sp>
        <p:nvSpPr>
          <p:cNvPr id="3" name="Subtitle 2"/>
          <p:cNvSpPr>
            <a:spLocks noGrp="1"/>
          </p:cNvSpPr>
          <p:nvPr>
            <p:ph type="subTitle" idx="1"/>
          </p:nvPr>
        </p:nvSpPr>
        <p:spPr>
          <a:xfrm>
            <a:off x="1739723" y="5928417"/>
            <a:ext cx="9336108" cy="929583"/>
          </a:xfrm>
        </p:spPr>
        <p:txBody>
          <a:bodyPr>
            <a:normAutofit fontScale="62500" lnSpcReduction="20000"/>
          </a:bodyPr>
          <a:lstStyle/>
          <a:p>
            <a:pPr algn="ctr"/>
            <a:r>
              <a:rPr lang="en-US" sz="2200" dirty="0"/>
              <a:t>VISOKA TEHNIČKA ŠKOLA STRUKOVNIH STUDIJA U SUBOTICI | SZABADKAI MŰSZAKI SZAKFŐISKOLA | SUBOTICA TECH</a:t>
            </a:r>
          </a:p>
          <a:p>
            <a:pPr algn="ctr"/>
            <a:r>
              <a:rPr lang="en-US" sz="1500" dirty="0"/>
              <a:t>24000 SUBOTICA, MARKA OREŠKOVIĆA 16</a:t>
            </a:r>
          </a:p>
          <a:p>
            <a:pPr algn="ctr"/>
            <a:r>
              <a:rPr lang="en-US" sz="1300" dirty="0"/>
              <a:t>http://www.vts.su.ac.rs/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536" y="4886689"/>
            <a:ext cx="817930" cy="84587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8325" y="4886689"/>
            <a:ext cx="1370790" cy="100783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622" y="4886689"/>
            <a:ext cx="823055" cy="90467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13974" y="5023742"/>
            <a:ext cx="1206233" cy="904675"/>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6849" y="5079905"/>
            <a:ext cx="1424056" cy="621406"/>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35066" y="4905024"/>
            <a:ext cx="2189888" cy="1142111"/>
          </a:xfrm>
          <a:prstGeom prst="rect">
            <a:avLst/>
          </a:prstGeom>
        </p:spPr>
      </p:pic>
      <p:pic>
        <p:nvPicPr>
          <p:cNvPr id="15" name="Picture 14"/>
          <p:cNvPicPr>
            <a:picLocks noChangeAspect="1"/>
          </p:cNvPicPr>
          <p:nvPr/>
        </p:nvPicPr>
        <p:blipFill rotWithShape="1">
          <a:blip r:embed="rId9" cstate="print">
            <a:extLst>
              <a:ext uri="{28A0092B-C50C-407E-A947-70E740481C1C}">
                <a14:useLocalDpi xmlns:a14="http://schemas.microsoft.com/office/drawing/2010/main" val="0"/>
              </a:ext>
            </a:extLst>
          </a:blip>
          <a:srcRect b="2813"/>
          <a:stretch/>
        </p:blipFill>
        <p:spPr>
          <a:xfrm>
            <a:off x="9372800" y="4951815"/>
            <a:ext cx="1849542" cy="1011103"/>
          </a:xfrm>
          <a:prstGeom prst="rect">
            <a:avLst/>
          </a:prstGeom>
        </p:spPr>
      </p:pic>
      <p:sp>
        <p:nvSpPr>
          <p:cNvPr id="16" name="Subtitle 2"/>
          <p:cNvSpPr txBox="1">
            <a:spLocks/>
          </p:cNvSpPr>
          <p:nvPr/>
        </p:nvSpPr>
        <p:spPr>
          <a:xfrm>
            <a:off x="2923549" y="3673098"/>
            <a:ext cx="7772400" cy="1199704"/>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50000"/>
              </a:lnSpc>
              <a:spcBef>
                <a:spcPts val="600"/>
              </a:spcBef>
              <a:buFont typeface="Arial" panose="020B0604020202020204" pitchFamily="34" charset="0"/>
              <a:buNone/>
              <a:defRPr sz="2800" kern="1200">
                <a:solidFill>
                  <a:srgbClr val="D24726"/>
                </a:solidFill>
                <a:latin typeface="+mj-lt"/>
                <a:ea typeface="+mn-ea"/>
                <a:cs typeface="+mn-cs"/>
              </a:defRPr>
            </a:lvl1pPr>
            <a:lvl2pPr marL="457200" indent="0" algn="ctr"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bg1"/>
                </a:solidFill>
              </a:rPr>
              <a:t>Dr. </a:t>
            </a:r>
            <a:r>
              <a:rPr lang="sr-Latn-RS" dirty="0" smtClean="0">
                <a:solidFill>
                  <a:schemeClr val="bg1"/>
                </a:solidFill>
              </a:rPr>
              <a:t>Simon </a:t>
            </a:r>
            <a:r>
              <a:rPr lang="sr-Latn-RS" dirty="0" err="1" smtClean="0">
                <a:solidFill>
                  <a:schemeClr val="bg1"/>
                </a:solidFill>
              </a:rPr>
              <a:t>János</a:t>
            </a:r>
            <a:endParaRPr lang="sr-Latn-RS" dirty="0" smtClean="0">
              <a:solidFill>
                <a:schemeClr val="bg1"/>
              </a:solidFill>
            </a:endParaRPr>
          </a:p>
          <a:p>
            <a:r>
              <a:rPr lang="en-US" sz="1200" b="1" dirty="0" err="1" smtClean="0">
                <a:solidFill>
                  <a:schemeClr val="bg1"/>
                </a:solidFill>
              </a:rPr>
              <a:t>simon</a:t>
            </a:r>
            <a:r>
              <a:rPr lang="en-US" sz="1200" b="1" dirty="0" smtClean="0">
                <a:solidFill>
                  <a:schemeClr val="bg1"/>
                </a:solidFill>
              </a:rPr>
              <a:t>@</a:t>
            </a:r>
            <a:r>
              <a:rPr lang="hu-HU" sz="1200" b="1" dirty="0" err="1" smtClean="0">
                <a:solidFill>
                  <a:schemeClr val="bg1"/>
                </a:solidFill>
              </a:rPr>
              <a:t>vts.su.ac.rs</a:t>
            </a:r>
            <a:endParaRPr lang="en-US" sz="1200" b="1" dirty="0" smtClean="0">
              <a:solidFill>
                <a:schemeClr val="bg1"/>
              </a:solidFill>
            </a:endParaRPr>
          </a:p>
          <a:p>
            <a:r>
              <a:rPr lang="en-US" sz="1200" b="1" dirty="0">
                <a:solidFill>
                  <a:schemeClr val="bg1"/>
                </a:solidFill>
              </a:rPr>
              <a:t>SZABADKAI MŰSZAKI SZAKFŐISKOLA </a:t>
            </a:r>
            <a:endParaRPr lang="en-US" sz="1200"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Szoftverfejlesztési</a:t>
            </a:r>
            <a:r>
              <a:rPr lang="en-US" dirty="0"/>
              <a:t> </a:t>
            </a:r>
            <a:r>
              <a:rPr lang="en-US" dirty="0" err="1"/>
              <a:t>életciklus</a:t>
            </a:r>
            <a:r>
              <a:rPr lang="en-US" dirty="0"/>
              <a:t> </a:t>
            </a:r>
            <a:r>
              <a:rPr lang="en-US" dirty="0" err="1"/>
              <a:t>modellek</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68159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hu-HU"/>
              <a:t>Mi a szoftver?</a:t>
            </a:r>
          </a:p>
        </p:txBody>
      </p:sp>
      <p:sp>
        <p:nvSpPr>
          <p:cNvPr id="9220" name="Rectangle 3"/>
          <p:cNvSpPr>
            <a:spLocks noGrp="1" noChangeArrowheads="1"/>
          </p:cNvSpPr>
          <p:nvPr>
            <p:ph type="body" idx="1"/>
          </p:nvPr>
        </p:nvSpPr>
        <p:spPr>
          <a:xfrm>
            <a:off x="838201" y="1825625"/>
            <a:ext cx="8151253" cy="4351338"/>
          </a:xfrm>
        </p:spPr>
        <p:txBody>
          <a:bodyPr>
            <a:noAutofit/>
          </a:bodyPr>
          <a:lstStyle/>
          <a:p>
            <a:r>
              <a:rPr lang="hu-HU" sz="2400" dirty="0"/>
              <a:t>A számítógépes programok, a hozzájuk kapcsolódó dokumentációk és konfigurációs adatok összessége</a:t>
            </a:r>
          </a:p>
          <a:p>
            <a:pPr>
              <a:buFont typeface="Wingdings" panose="05000000000000000000" pitchFamily="2" charset="2"/>
              <a:buNone/>
            </a:pPr>
            <a:endParaRPr lang="hu-HU" sz="2400" dirty="0"/>
          </a:p>
          <a:p>
            <a:pPr>
              <a:buFont typeface="Wingdings" panose="05000000000000000000" pitchFamily="2" charset="2"/>
              <a:buNone/>
            </a:pPr>
            <a:r>
              <a:rPr lang="hu-HU" sz="2400" dirty="0"/>
              <a:t>Két fő csoport</a:t>
            </a:r>
          </a:p>
          <a:p>
            <a:pPr marL="342900" indent="-342900">
              <a:buFont typeface="Arial" panose="020B0604020202020204" pitchFamily="34" charset="0"/>
              <a:buChar char="•"/>
            </a:pPr>
            <a:r>
              <a:rPr lang="hu-HU" sz="2400" dirty="0"/>
              <a:t>Általános termékek és </a:t>
            </a:r>
          </a:p>
          <a:p>
            <a:pPr marL="342900" indent="-342900">
              <a:buFont typeface="Arial" panose="020B0604020202020204" pitchFamily="34" charset="0"/>
              <a:buChar char="•"/>
            </a:pPr>
            <a:r>
              <a:rPr lang="hu-HU" sz="2400" dirty="0"/>
              <a:t>Rendelésre készített</a:t>
            </a:r>
          </a:p>
        </p:txBody>
      </p:sp>
    </p:spTree>
    <p:extLst>
      <p:ext uri="{BB962C8B-B14F-4D97-AF65-F5344CB8AC3E}">
        <p14:creationId xmlns:p14="http://schemas.microsoft.com/office/powerpoint/2010/main" val="4012778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hu-HU"/>
              <a:t>Igény a rendszerezett munkára</a:t>
            </a:r>
          </a:p>
        </p:txBody>
      </p:sp>
      <p:sp>
        <p:nvSpPr>
          <p:cNvPr id="10244" name="Rectangle 3"/>
          <p:cNvSpPr>
            <a:spLocks noGrp="1" noChangeArrowheads="1"/>
          </p:cNvSpPr>
          <p:nvPr>
            <p:ph type="body" idx="1"/>
          </p:nvPr>
        </p:nvSpPr>
        <p:spPr/>
        <p:txBody>
          <a:bodyPr/>
          <a:lstStyle/>
          <a:p>
            <a:pPr eaLnBrk="1" hangingPunct="1"/>
            <a:r>
              <a:rPr lang="hu-HU" dirty="0">
                <a:solidFill>
                  <a:schemeClr val="tx1"/>
                </a:solidFill>
              </a:rPr>
              <a:t>Kezdetben kis programok</a:t>
            </a:r>
          </a:p>
          <a:p>
            <a:pPr eaLnBrk="1" hangingPunct="1"/>
            <a:r>
              <a:rPr lang="hu-HU" dirty="0">
                <a:solidFill>
                  <a:schemeClr val="tx1"/>
                </a:solidFill>
              </a:rPr>
              <a:t>Hardverfejlődés </a:t>
            </a:r>
            <a:r>
              <a:rPr lang="hu-HU" dirty="0">
                <a:solidFill>
                  <a:schemeClr val="tx1"/>
                </a:solidFill>
                <a:cs typeface="Arial" panose="020B0604020202020204" pitchFamily="34" charset="0"/>
                <a:sym typeface="Wingdings" panose="05000000000000000000" pitchFamily="2" charset="2"/>
              </a:rPr>
              <a:t>→ bonyolultabb feladatok</a:t>
            </a:r>
          </a:p>
          <a:p>
            <a:pPr lvl="1" eaLnBrk="1" hangingPunct="1"/>
            <a:r>
              <a:rPr lang="hu-HU" dirty="0">
                <a:solidFill>
                  <a:schemeClr val="tx1"/>
                </a:solidFill>
                <a:cs typeface="Arial" panose="020B0604020202020204" pitchFamily="34" charset="0"/>
              </a:rPr>
              <a:t>Folyamatábra, metanyelvű algoritmus leírás, stb.</a:t>
            </a:r>
          </a:p>
          <a:p>
            <a:pPr lvl="1" eaLnBrk="1" hangingPunct="1"/>
            <a:endParaRPr lang="hu-HU" dirty="0">
              <a:solidFill>
                <a:schemeClr val="tx1"/>
              </a:solidFill>
              <a:cs typeface="Arial" panose="020B0604020202020204" pitchFamily="34" charset="0"/>
            </a:endParaRPr>
          </a:p>
          <a:p>
            <a:pPr lvl="1" eaLnBrk="1" hangingPunct="1"/>
            <a:endParaRPr lang="hu-HU" dirty="0">
              <a:solidFill>
                <a:schemeClr val="tx1"/>
              </a:solidFill>
              <a:cs typeface="Arial" panose="020B0604020202020204" pitchFamily="34" charset="0"/>
            </a:endParaRPr>
          </a:p>
          <a:p>
            <a:pPr lvl="1" eaLnBrk="1" hangingPunct="1"/>
            <a:endParaRPr lang="hu-HU" dirty="0">
              <a:solidFill>
                <a:schemeClr val="tx1"/>
              </a:solidFill>
              <a:cs typeface="Arial" panose="020B0604020202020204" pitchFamily="34" charset="0"/>
            </a:endParaRPr>
          </a:p>
          <a:p>
            <a:pPr lvl="1" eaLnBrk="1" hangingPunct="1"/>
            <a:r>
              <a:rPr lang="hu-HU" dirty="0">
                <a:solidFill>
                  <a:schemeClr val="tx1"/>
                </a:solidFill>
                <a:cs typeface="Arial" panose="020B0604020202020204" pitchFamily="34" charset="0"/>
              </a:rPr>
              <a:t>Szoftvertechnológia</a:t>
            </a:r>
          </a:p>
          <a:p>
            <a:pPr lvl="1" eaLnBrk="1" hangingPunct="1"/>
            <a:endParaRPr lang="hu-HU" dirty="0">
              <a:solidFill>
                <a:schemeClr val="tx1"/>
              </a:solidFill>
              <a:cs typeface="Arial" panose="020B0604020202020204" pitchFamily="34" charset="0"/>
            </a:endParaRPr>
          </a:p>
        </p:txBody>
      </p:sp>
      <p:sp>
        <p:nvSpPr>
          <p:cNvPr id="10245" name="AutoShape 4"/>
          <p:cNvSpPr>
            <a:spLocks noChangeArrowheads="1"/>
          </p:cNvSpPr>
          <p:nvPr/>
        </p:nvSpPr>
        <p:spPr bwMode="auto">
          <a:xfrm>
            <a:off x="4079875" y="3644900"/>
            <a:ext cx="503238" cy="863600"/>
          </a:xfrm>
          <a:prstGeom prst="downArrow">
            <a:avLst>
              <a:gd name="adj1" fmla="val 50000"/>
              <a:gd name="adj2" fmla="val 42902"/>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hu-HU"/>
          </a:p>
        </p:txBody>
      </p:sp>
    </p:spTree>
    <p:extLst>
      <p:ext uri="{BB962C8B-B14F-4D97-AF65-F5344CB8AC3E}">
        <p14:creationId xmlns:p14="http://schemas.microsoft.com/office/powerpoint/2010/main" val="2179678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hu-HU"/>
              <a:t>Boehm - 1976</a:t>
            </a:r>
          </a:p>
        </p:txBody>
      </p:sp>
      <p:sp>
        <p:nvSpPr>
          <p:cNvPr id="6148" name="Rectangle 3"/>
          <p:cNvSpPr>
            <a:spLocks noGrp="1" noChangeArrowheads="1"/>
          </p:cNvSpPr>
          <p:nvPr>
            <p:ph type="body" idx="1"/>
          </p:nvPr>
        </p:nvSpPr>
        <p:spPr>
          <a:xfrm>
            <a:off x="838201" y="1825625"/>
            <a:ext cx="10868695" cy="4351338"/>
          </a:xfrm>
        </p:spPr>
        <p:txBody>
          <a:bodyPr>
            <a:normAutofit/>
          </a:bodyPr>
          <a:lstStyle/>
          <a:p>
            <a:pPr algn="just"/>
            <a:r>
              <a:rPr lang="hu-HU" sz="2400" dirty="0" smtClean="0"/>
              <a:t>A </a:t>
            </a:r>
            <a:r>
              <a:rPr lang="hu-HU" sz="2400" dirty="0"/>
              <a:t>szoftvertechnológia tudományos ismeretek gyakorlati alkalmazása </a:t>
            </a:r>
            <a:r>
              <a:rPr lang="hu-HU" sz="2400" dirty="0" smtClean="0"/>
              <a:t>számítógépes </a:t>
            </a:r>
            <a:r>
              <a:rPr lang="hu-HU" sz="2400" dirty="0"/>
              <a:t>programok </a:t>
            </a:r>
            <a:r>
              <a:rPr lang="hu-HU" sz="2400" dirty="0" smtClean="0"/>
              <a:t>előállításához, a </a:t>
            </a:r>
            <a:r>
              <a:rPr lang="hu-HU" sz="2400" dirty="0"/>
              <a:t>fejlesztéshez, a használathoz és karbantartáshoz szükséges dokumentációk tervezésében és előállításában. </a:t>
            </a:r>
          </a:p>
        </p:txBody>
      </p:sp>
    </p:spTree>
    <p:extLst>
      <p:ext uri="{BB962C8B-B14F-4D97-AF65-F5344CB8AC3E}">
        <p14:creationId xmlns:p14="http://schemas.microsoft.com/office/powerpoint/2010/main" val="2517351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hu-HU"/>
              <a:t>IEEE - 1983 </a:t>
            </a:r>
          </a:p>
        </p:txBody>
      </p:sp>
      <p:sp>
        <p:nvSpPr>
          <p:cNvPr id="7172" name="Rectangle 3"/>
          <p:cNvSpPr>
            <a:spLocks noGrp="1" noChangeArrowheads="1"/>
          </p:cNvSpPr>
          <p:nvPr>
            <p:ph type="body" idx="1"/>
          </p:nvPr>
        </p:nvSpPr>
        <p:spPr>
          <a:xfrm>
            <a:off x="838200" y="1825625"/>
            <a:ext cx="10289145" cy="4351338"/>
          </a:xfrm>
        </p:spPr>
        <p:txBody>
          <a:bodyPr>
            <a:normAutofit/>
          </a:bodyPr>
          <a:lstStyle/>
          <a:p>
            <a:pPr algn="just"/>
            <a:r>
              <a:rPr lang="hu-HU" sz="2400" dirty="0" smtClean="0"/>
              <a:t>A </a:t>
            </a:r>
            <a:r>
              <a:rPr lang="hu-HU" sz="2400" dirty="0"/>
              <a:t>szoftvertechnológia olyan technológiai és vezetési alapelvek összessége, amelyek lehetővé teszik </a:t>
            </a:r>
            <a:r>
              <a:rPr lang="hu-HU" sz="2400" dirty="0" smtClean="0"/>
              <a:t>a </a:t>
            </a:r>
            <a:r>
              <a:rPr lang="hu-HU" sz="2400" dirty="0"/>
              <a:t>programok termékszerű gyártását és </a:t>
            </a:r>
            <a:r>
              <a:rPr lang="hu-HU" sz="2400" dirty="0" smtClean="0"/>
              <a:t>karbantartását a </a:t>
            </a:r>
            <a:r>
              <a:rPr lang="hu-HU" sz="2400" dirty="0"/>
              <a:t>költség- és határidő korlátok betartásával. </a:t>
            </a:r>
          </a:p>
        </p:txBody>
      </p:sp>
    </p:spTree>
    <p:extLst>
      <p:ext uri="{BB962C8B-B14F-4D97-AF65-F5344CB8AC3E}">
        <p14:creationId xmlns:p14="http://schemas.microsoft.com/office/powerpoint/2010/main" val="307648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hu-HU"/>
              <a:t>Alap tevékenységek</a:t>
            </a:r>
          </a:p>
        </p:txBody>
      </p:sp>
      <p:sp>
        <p:nvSpPr>
          <p:cNvPr id="13316" name="Rectangle 3"/>
          <p:cNvSpPr>
            <a:spLocks noGrp="1" noChangeArrowheads="1"/>
          </p:cNvSpPr>
          <p:nvPr>
            <p:ph type="body" idx="1"/>
          </p:nvPr>
        </p:nvSpPr>
        <p:spPr>
          <a:xfrm>
            <a:off x="838201" y="1825625"/>
            <a:ext cx="10353540" cy="4351338"/>
          </a:xfrm>
        </p:spPr>
        <p:txBody>
          <a:bodyPr>
            <a:normAutofit fontScale="92500"/>
          </a:bodyPr>
          <a:lstStyle/>
          <a:p>
            <a:pPr eaLnBrk="1" hangingPunct="1"/>
            <a:r>
              <a:rPr lang="hu-HU" dirty="0"/>
              <a:t>Követelményelemzés</a:t>
            </a:r>
            <a:br>
              <a:rPr lang="hu-HU" dirty="0"/>
            </a:br>
            <a:r>
              <a:rPr lang="hu-HU" sz="2400" dirty="0"/>
              <a:t>(Mit is kellene csinálni? Mikorra, és mennyiért? – megvalósíthatóság vizsgálata)</a:t>
            </a:r>
          </a:p>
          <a:p>
            <a:pPr eaLnBrk="1" hangingPunct="1"/>
            <a:r>
              <a:rPr lang="hu-HU" dirty="0"/>
              <a:t>Tervezés </a:t>
            </a:r>
            <a:r>
              <a:rPr lang="hu-HU" sz="2400" dirty="0"/>
              <a:t>(</a:t>
            </a:r>
            <a:r>
              <a:rPr lang="hu-HU" sz="2400" dirty="0" err="1"/>
              <a:t>architekturális</a:t>
            </a:r>
            <a:r>
              <a:rPr lang="hu-HU" sz="2400" dirty="0"/>
              <a:t> </a:t>
            </a:r>
            <a:r>
              <a:rPr lang="hu-HU" sz="2400" dirty="0" err="1"/>
              <a:t>tervezés</a:t>
            </a:r>
            <a:r>
              <a:rPr lang="hu-HU" sz="2400" dirty="0"/>
              <a:t>, absztrakt specifikáció,  interfész tervezés)</a:t>
            </a:r>
          </a:p>
          <a:p>
            <a:pPr eaLnBrk="1" hangingPunct="1"/>
            <a:r>
              <a:rPr lang="hu-HU" dirty="0"/>
              <a:t>Implementálás </a:t>
            </a:r>
            <a:r>
              <a:rPr lang="hu-HU" sz="2400" dirty="0"/>
              <a:t>(komponens tervezés, adatszerkezet tervezés és algoritmus tervezés)</a:t>
            </a:r>
          </a:p>
          <a:p>
            <a:pPr eaLnBrk="1" hangingPunct="1"/>
            <a:r>
              <a:rPr lang="hu-HU" dirty="0"/>
              <a:t>Kipróbálás, </a:t>
            </a:r>
            <a:r>
              <a:rPr lang="hu-HU" dirty="0" err="1"/>
              <a:t>validálás</a:t>
            </a:r>
            <a:r>
              <a:rPr lang="hu-HU" dirty="0"/>
              <a:t>, bevezetés </a:t>
            </a:r>
            <a:r>
              <a:rPr lang="hu-HU" sz="2400" dirty="0"/>
              <a:t>(szoftverátvizsgálás és tesztelés)</a:t>
            </a:r>
            <a:endParaRPr lang="hu-HU" dirty="0"/>
          </a:p>
          <a:p>
            <a:pPr eaLnBrk="1" hangingPunct="1"/>
            <a:r>
              <a:rPr lang="hu-HU" dirty="0"/>
              <a:t>Működtetés, karbantartás, továbbfejlesztés, leállítás</a:t>
            </a:r>
          </a:p>
          <a:p>
            <a:pPr eaLnBrk="1" hangingPunct="1"/>
            <a:endParaRPr lang="hu-HU" dirty="0"/>
          </a:p>
          <a:p>
            <a:pPr eaLnBrk="1" hangingPunct="1"/>
            <a:endParaRPr lang="hu-HU" dirty="0"/>
          </a:p>
        </p:txBody>
      </p:sp>
    </p:spTree>
    <p:extLst>
      <p:ext uri="{BB962C8B-B14F-4D97-AF65-F5344CB8AC3E}">
        <p14:creationId xmlns:p14="http://schemas.microsoft.com/office/powerpoint/2010/main" val="3879561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hu-HU"/>
              <a:t>Szoftverfolyamat modellek</a:t>
            </a:r>
          </a:p>
        </p:txBody>
      </p:sp>
      <p:sp>
        <p:nvSpPr>
          <p:cNvPr id="14340" name="Rectangle 3"/>
          <p:cNvSpPr>
            <a:spLocks noGrp="1" noChangeArrowheads="1"/>
          </p:cNvSpPr>
          <p:nvPr>
            <p:ph type="body" idx="1"/>
          </p:nvPr>
        </p:nvSpPr>
        <p:spPr/>
        <p:txBody>
          <a:bodyPr>
            <a:normAutofit lnSpcReduction="10000"/>
          </a:bodyPr>
          <a:lstStyle/>
          <a:p>
            <a:pPr eaLnBrk="1" hangingPunct="1"/>
            <a:r>
              <a:rPr lang="hu-HU" dirty="0"/>
              <a:t>Vízesés</a:t>
            </a:r>
          </a:p>
          <a:p>
            <a:pPr eaLnBrk="1" hangingPunct="1"/>
            <a:r>
              <a:rPr lang="hu-HU" dirty="0" err="1"/>
              <a:t>Boehm</a:t>
            </a:r>
            <a:r>
              <a:rPr lang="hu-HU" dirty="0"/>
              <a:t> féle spirál</a:t>
            </a:r>
          </a:p>
          <a:p>
            <a:pPr eaLnBrk="1" hangingPunct="1"/>
            <a:r>
              <a:rPr lang="hu-HU" dirty="0"/>
              <a:t>Inkrementális (evolúciós)</a:t>
            </a:r>
          </a:p>
          <a:p>
            <a:pPr eaLnBrk="1" hangingPunct="1"/>
            <a:r>
              <a:rPr lang="hu-HU" dirty="0"/>
              <a:t>Újrafelhasználás orientált (komponens alapú)</a:t>
            </a:r>
          </a:p>
          <a:p>
            <a:pPr eaLnBrk="1" hangingPunct="1"/>
            <a:r>
              <a:rPr lang="hu-HU" dirty="0"/>
              <a:t>V</a:t>
            </a:r>
          </a:p>
          <a:p>
            <a:pPr eaLnBrk="1" hangingPunct="1"/>
            <a:r>
              <a:rPr lang="hu-HU" dirty="0"/>
              <a:t>RUP (</a:t>
            </a:r>
            <a:r>
              <a:rPr lang="hu-HU" dirty="0" err="1"/>
              <a:t>Rational</a:t>
            </a:r>
            <a:r>
              <a:rPr lang="hu-HU" dirty="0"/>
              <a:t> </a:t>
            </a:r>
            <a:r>
              <a:rPr lang="hu-HU" dirty="0" err="1"/>
              <a:t>Unified</a:t>
            </a:r>
            <a:r>
              <a:rPr lang="hu-HU" dirty="0"/>
              <a:t> </a:t>
            </a:r>
            <a:r>
              <a:rPr lang="hu-HU" dirty="0" err="1"/>
              <a:t>Process</a:t>
            </a:r>
            <a:r>
              <a:rPr lang="hu-HU" dirty="0"/>
              <a:t>)</a:t>
            </a:r>
          </a:p>
          <a:p>
            <a:pPr eaLnBrk="1" hangingPunct="1"/>
            <a:r>
              <a:rPr lang="hu-HU" dirty="0"/>
              <a:t>ISO/IEC 12207 (1995, 2008)</a:t>
            </a:r>
          </a:p>
        </p:txBody>
      </p:sp>
    </p:spTree>
    <p:extLst>
      <p:ext uri="{BB962C8B-B14F-4D97-AF65-F5344CB8AC3E}">
        <p14:creationId xmlns:p14="http://schemas.microsoft.com/office/powerpoint/2010/main" val="318440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hu-HU"/>
              <a:t>Vízesés modell</a:t>
            </a:r>
            <a:br>
              <a:rPr lang="hu-HU"/>
            </a:br>
            <a:endParaRPr lang="hu-HU"/>
          </a:p>
        </p:txBody>
      </p:sp>
      <p:pic>
        <p:nvPicPr>
          <p:cNvPr id="1536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41438"/>
            <a:ext cx="8834438" cy="471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693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ím 1"/>
          <p:cNvSpPr>
            <a:spLocks noGrp="1"/>
          </p:cNvSpPr>
          <p:nvPr>
            <p:ph type="title"/>
          </p:nvPr>
        </p:nvSpPr>
        <p:spPr/>
        <p:txBody>
          <a:bodyPr/>
          <a:lstStyle/>
          <a:p>
            <a:r>
              <a:rPr lang="hu-HU"/>
              <a:t>Vízesés modell</a:t>
            </a:r>
          </a:p>
        </p:txBody>
      </p:sp>
      <p:sp>
        <p:nvSpPr>
          <p:cNvPr id="3" name="Tartalom helye 2"/>
          <p:cNvSpPr>
            <a:spLocks noGrp="1"/>
          </p:cNvSpPr>
          <p:nvPr>
            <p:ph idx="1"/>
          </p:nvPr>
        </p:nvSpPr>
        <p:spPr>
          <a:xfrm>
            <a:off x="838201" y="1825625"/>
            <a:ext cx="9851264" cy="4351338"/>
          </a:xfrm>
        </p:spPr>
        <p:txBody>
          <a:bodyPr>
            <a:normAutofit/>
          </a:bodyPr>
          <a:lstStyle/>
          <a:p>
            <a:pPr eaLnBrk="1" hangingPunct="1">
              <a:defRPr/>
            </a:pPr>
            <a:r>
              <a:rPr lang="hu-HU" dirty="0"/>
              <a:t>A következő fázis addig nem indulhat el, amíg az előző be nem fejeződött. Ez a modell akkor működik jól, ha a követelmények teljesen ismertek. </a:t>
            </a:r>
          </a:p>
          <a:p>
            <a:pPr eaLnBrk="1" hangingPunct="1">
              <a:defRPr/>
            </a:pPr>
            <a:r>
              <a:rPr lang="hu-HU" b="1" dirty="0"/>
              <a:t>Előny</a:t>
            </a:r>
            <a:r>
              <a:rPr lang="hu-HU" dirty="0"/>
              <a:t>: Jól menedzselhető és ellenőrizhető. Minden fázisban jól definiált feladatok. Minden fázis jól dokumentálható. Előre jól definiálható követelmények esetén jól alkalmazható. </a:t>
            </a:r>
          </a:p>
          <a:p>
            <a:pPr eaLnBrk="1" hangingPunct="1">
              <a:defRPr/>
            </a:pPr>
            <a:r>
              <a:rPr lang="hu-HU" b="1" dirty="0"/>
              <a:t>Hátrány</a:t>
            </a:r>
            <a:r>
              <a:rPr lang="hu-HU" dirty="0"/>
              <a:t>: Nagyon sok probléma csak az utolsó fázisban derül ki, így a javítás nagyon költséges. Korán kell jelentős döntéseket hozni, ez hibás döntésekhez vezethet. Nehéz a rendszert a fejlesztés közben változó követelményekhez igazítani. Sok dokumentációs munkát igényel. </a:t>
            </a:r>
          </a:p>
        </p:txBody>
      </p:sp>
    </p:spTree>
    <p:extLst>
      <p:ext uri="{BB962C8B-B14F-4D97-AF65-F5344CB8AC3E}">
        <p14:creationId xmlns:p14="http://schemas.microsoft.com/office/powerpoint/2010/main" val="3524279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hu-HU"/>
              <a:t>V modell</a:t>
            </a:r>
          </a:p>
        </p:txBody>
      </p:sp>
      <p:sp>
        <p:nvSpPr>
          <p:cNvPr id="20484" name="Rectangle 3"/>
          <p:cNvSpPr>
            <a:spLocks noGrp="1" noChangeArrowheads="1"/>
          </p:cNvSpPr>
          <p:nvPr>
            <p:ph type="body" idx="1"/>
          </p:nvPr>
        </p:nvSpPr>
        <p:spPr>
          <a:xfrm>
            <a:off x="2063750" y="5732464"/>
            <a:ext cx="8229600" cy="414337"/>
          </a:xfrm>
        </p:spPr>
        <p:txBody>
          <a:bodyPr/>
          <a:lstStyle/>
          <a:p>
            <a:pPr eaLnBrk="1" hangingPunct="1">
              <a:buFont typeface="Wingdings" panose="05000000000000000000" pitchFamily="2" charset="2"/>
              <a:buNone/>
            </a:pPr>
            <a:r>
              <a:rPr lang="hu-HU" sz="1200"/>
              <a:t>Forrás: http://softwareandme.wordpress.com/2009/10/20/software-development-life-cycle/sdlc_v_model</a:t>
            </a:r>
            <a:endParaRPr lang="en-US"/>
          </a:p>
        </p:txBody>
      </p:sp>
      <p:pic>
        <p:nvPicPr>
          <p:cNvPr id="2048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914" y="1989139"/>
            <a:ext cx="6192837" cy="369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114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V modell</a:t>
            </a:r>
          </a:p>
        </p:txBody>
      </p:sp>
      <p:sp>
        <p:nvSpPr>
          <p:cNvPr id="4" name="Rounded Rectangle 3"/>
          <p:cNvSpPr/>
          <p:nvPr/>
        </p:nvSpPr>
        <p:spPr>
          <a:xfrm>
            <a:off x="1559496" y="1772816"/>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Követelmények meghatározása</a:t>
            </a:r>
          </a:p>
        </p:txBody>
      </p:sp>
      <p:sp>
        <p:nvSpPr>
          <p:cNvPr id="6" name="Rectangle 5"/>
          <p:cNvSpPr/>
          <p:nvPr/>
        </p:nvSpPr>
        <p:spPr>
          <a:xfrm>
            <a:off x="2158698" y="3259510"/>
            <a:ext cx="1853546" cy="93610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Átvételi teszt terve</a:t>
            </a:r>
          </a:p>
        </p:txBody>
      </p:sp>
      <p:sp>
        <p:nvSpPr>
          <p:cNvPr id="8" name="Rounded Rectangle 7"/>
          <p:cNvSpPr/>
          <p:nvPr/>
        </p:nvSpPr>
        <p:spPr>
          <a:xfrm>
            <a:off x="3756991" y="1772816"/>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Rendszer-specifikáció</a:t>
            </a:r>
          </a:p>
        </p:txBody>
      </p:sp>
      <p:sp>
        <p:nvSpPr>
          <p:cNvPr id="9" name="Rounded Rectangle 8"/>
          <p:cNvSpPr/>
          <p:nvPr/>
        </p:nvSpPr>
        <p:spPr>
          <a:xfrm>
            <a:off x="5954486" y="1772816"/>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Rendszer-tervezés</a:t>
            </a:r>
          </a:p>
        </p:txBody>
      </p:sp>
      <p:sp>
        <p:nvSpPr>
          <p:cNvPr id="10" name="Rounded Rectangle 9"/>
          <p:cNvSpPr/>
          <p:nvPr/>
        </p:nvSpPr>
        <p:spPr>
          <a:xfrm>
            <a:off x="8151981" y="1772816"/>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Részletes tervezés</a:t>
            </a:r>
          </a:p>
        </p:txBody>
      </p:sp>
      <p:sp>
        <p:nvSpPr>
          <p:cNvPr id="11" name="Rounded Rectangle 10"/>
          <p:cNvSpPr/>
          <p:nvPr/>
        </p:nvSpPr>
        <p:spPr>
          <a:xfrm>
            <a:off x="8760480" y="3269703"/>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Modul és egység kódolása és tesztelése</a:t>
            </a:r>
          </a:p>
        </p:txBody>
      </p:sp>
      <p:sp>
        <p:nvSpPr>
          <p:cNvPr id="12" name="Rounded Rectangle 11"/>
          <p:cNvSpPr/>
          <p:nvPr/>
        </p:nvSpPr>
        <p:spPr>
          <a:xfrm>
            <a:off x="8151981" y="4766590"/>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Alrendszer-integrációs teszt</a:t>
            </a:r>
          </a:p>
        </p:txBody>
      </p:sp>
      <p:sp>
        <p:nvSpPr>
          <p:cNvPr id="13" name="Rounded Rectangle 12"/>
          <p:cNvSpPr/>
          <p:nvPr/>
        </p:nvSpPr>
        <p:spPr>
          <a:xfrm>
            <a:off x="5954486" y="4768559"/>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Rendszer-integrációs teszt</a:t>
            </a:r>
          </a:p>
        </p:txBody>
      </p:sp>
      <p:sp>
        <p:nvSpPr>
          <p:cNvPr id="14" name="Rounded Rectangle 13"/>
          <p:cNvSpPr/>
          <p:nvPr/>
        </p:nvSpPr>
        <p:spPr>
          <a:xfrm>
            <a:off x="3756991" y="4761418"/>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Átvételi teszt</a:t>
            </a:r>
          </a:p>
        </p:txBody>
      </p:sp>
      <p:sp>
        <p:nvSpPr>
          <p:cNvPr id="15" name="Rounded Rectangle 14"/>
          <p:cNvSpPr/>
          <p:nvPr/>
        </p:nvSpPr>
        <p:spPr>
          <a:xfrm>
            <a:off x="1559496" y="4768559"/>
            <a:ext cx="1872208" cy="9361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Szolgáltatás</a:t>
            </a:r>
          </a:p>
        </p:txBody>
      </p:sp>
      <p:sp>
        <p:nvSpPr>
          <p:cNvPr id="16" name="Rectangle 15"/>
          <p:cNvSpPr/>
          <p:nvPr/>
        </p:nvSpPr>
        <p:spPr>
          <a:xfrm>
            <a:off x="4359292" y="3283808"/>
            <a:ext cx="1853546" cy="93610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Rendszer-integrációs teszt terve</a:t>
            </a:r>
          </a:p>
        </p:txBody>
      </p:sp>
      <p:sp>
        <p:nvSpPr>
          <p:cNvPr id="17" name="Rectangle 16"/>
          <p:cNvSpPr/>
          <p:nvPr/>
        </p:nvSpPr>
        <p:spPr>
          <a:xfrm>
            <a:off x="6559886" y="3277242"/>
            <a:ext cx="1853546" cy="93610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hu-HU" dirty="0">
                <a:solidFill>
                  <a:srgbClr val="FFFFFF"/>
                </a:solidFill>
              </a:rPr>
              <a:t>Alrendszer-integrációs teszt terve</a:t>
            </a:r>
          </a:p>
        </p:txBody>
      </p:sp>
      <p:cxnSp>
        <p:nvCxnSpPr>
          <p:cNvPr id="18" name="Straight Arrow Connector 17"/>
          <p:cNvCxnSpPr>
            <a:stCxn id="4" idx="3"/>
            <a:endCxn id="8" idx="1"/>
          </p:cNvCxnSpPr>
          <p:nvPr/>
        </p:nvCxnSpPr>
        <p:spPr>
          <a:xfrm>
            <a:off x="3431705" y="2240868"/>
            <a:ext cx="325287"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a:stCxn id="8" idx="3"/>
            <a:endCxn id="9" idx="1"/>
          </p:cNvCxnSpPr>
          <p:nvPr/>
        </p:nvCxnSpPr>
        <p:spPr>
          <a:xfrm>
            <a:off x="5629200" y="2240868"/>
            <a:ext cx="325287"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a:stCxn id="9" idx="3"/>
            <a:endCxn id="10" idx="1"/>
          </p:cNvCxnSpPr>
          <p:nvPr/>
        </p:nvCxnSpPr>
        <p:spPr>
          <a:xfrm>
            <a:off x="7826695" y="2240868"/>
            <a:ext cx="325287"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4" name="Straight Arrow Connector 23"/>
          <p:cNvCxnSpPr>
            <a:stCxn id="4" idx="2"/>
            <a:endCxn id="6" idx="0"/>
          </p:cNvCxnSpPr>
          <p:nvPr/>
        </p:nvCxnSpPr>
        <p:spPr>
          <a:xfrm>
            <a:off x="2495601" y="2708920"/>
            <a:ext cx="589871" cy="55059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6" name="Straight Arrow Connector 25"/>
          <p:cNvCxnSpPr>
            <a:stCxn id="8" idx="2"/>
            <a:endCxn id="6" idx="0"/>
          </p:cNvCxnSpPr>
          <p:nvPr/>
        </p:nvCxnSpPr>
        <p:spPr>
          <a:xfrm flipH="1">
            <a:off x="3085471" y="2708920"/>
            <a:ext cx="1607624" cy="55059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8" name="Straight Arrow Connector 27"/>
          <p:cNvCxnSpPr>
            <a:stCxn id="8" idx="2"/>
            <a:endCxn id="16" idx="0"/>
          </p:cNvCxnSpPr>
          <p:nvPr/>
        </p:nvCxnSpPr>
        <p:spPr>
          <a:xfrm>
            <a:off x="4693095" y="2708920"/>
            <a:ext cx="592970" cy="57488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76" name="Straight Arrow Connector 101375"/>
          <p:cNvCxnSpPr>
            <a:stCxn id="9" idx="2"/>
            <a:endCxn id="16" idx="0"/>
          </p:cNvCxnSpPr>
          <p:nvPr/>
        </p:nvCxnSpPr>
        <p:spPr>
          <a:xfrm flipH="1">
            <a:off x="5286066" y="2708920"/>
            <a:ext cx="1604525" cy="57488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79" name="Straight Arrow Connector 101378"/>
          <p:cNvCxnSpPr>
            <a:stCxn id="9" idx="2"/>
            <a:endCxn id="17" idx="0"/>
          </p:cNvCxnSpPr>
          <p:nvPr/>
        </p:nvCxnSpPr>
        <p:spPr>
          <a:xfrm>
            <a:off x="6890591" y="2708920"/>
            <a:ext cx="596069" cy="56832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81" name="Straight Arrow Connector 101380"/>
          <p:cNvCxnSpPr>
            <a:stCxn id="10" idx="2"/>
            <a:endCxn id="17" idx="0"/>
          </p:cNvCxnSpPr>
          <p:nvPr/>
        </p:nvCxnSpPr>
        <p:spPr>
          <a:xfrm flipH="1">
            <a:off x="7486659" y="2708920"/>
            <a:ext cx="1601426" cy="56832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83" name="Straight Arrow Connector 101382"/>
          <p:cNvCxnSpPr>
            <a:stCxn id="10" idx="2"/>
            <a:endCxn id="11" idx="0"/>
          </p:cNvCxnSpPr>
          <p:nvPr/>
        </p:nvCxnSpPr>
        <p:spPr>
          <a:xfrm>
            <a:off x="9088086" y="2708921"/>
            <a:ext cx="608499" cy="560783"/>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85" name="Straight Arrow Connector 101384"/>
          <p:cNvCxnSpPr>
            <a:stCxn id="6" idx="2"/>
            <a:endCxn id="14" idx="0"/>
          </p:cNvCxnSpPr>
          <p:nvPr/>
        </p:nvCxnSpPr>
        <p:spPr>
          <a:xfrm>
            <a:off x="3085471" y="4195614"/>
            <a:ext cx="1607624" cy="56580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87" name="Straight Arrow Connector 101386"/>
          <p:cNvCxnSpPr>
            <a:stCxn id="16" idx="2"/>
            <a:endCxn id="13" idx="0"/>
          </p:cNvCxnSpPr>
          <p:nvPr/>
        </p:nvCxnSpPr>
        <p:spPr>
          <a:xfrm>
            <a:off x="5286066" y="4219913"/>
            <a:ext cx="1604525" cy="54864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89" name="Straight Arrow Connector 101388"/>
          <p:cNvCxnSpPr>
            <a:stCxn id="17" idx="2"/>
            <a:endCxn id="12" idx="0"/>
          </p:cNvCxnSpPr>
          <p:nvPr/>
        </p:nvCxnSpPr>
        <p:spPr>
          <a:xfrm>
            <a:off x="7486659" y="4213346"/>
            <a:ext cx="1601426" cy="55324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91" name="Straight Arrow Connector 101390"/>
          <p:cNvCxnSpPr>
            <a:stCxn id="11" idx="2"/>
            <a:endCxn id="12" idx="0"/>
          </p:cNvCxnSpPr>
          <p:nvPr/>
        </p:nvCxnSpPr>
        <p:spPr>
          <a:xfrm flipH="1">
            <a:off x="9088086" y="4205808"/>
            <a:ext cx="608499" cy="560783"/>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93" name="Straight Arrow Connector 101392"/>
          <p:cNvCxnSpPr>
            <a:stCxn id="12" idx="1"/>
            <a:endCxn id="13" idx="3"/>
          </p:cNvCxnSpPr>
          <p:nvPr/>
        </p:nvCxnSpPr>
        <p:spPr>
          <a:xfrm flipH="1">
            <a:off x="7826695" y="5234643"/>
            <a:ext cx="325287" cy="196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95" name="Straight Arrow Connector 101394"/>
          <p:cNvCxnSpPr>
            <a:stCxn id="13" idx="1"/>
            <a:endCxn id="14" idx="3"/>
          </p:cNvCxnSpPr>
          <p:nvPr/>
        </p:nvCxnSpPr>
        <p:spPr>
          <a:xfrm flipH="1" flipV="1">
            <a:off x="5629200" y="5229471"/>
            <a:ext cx="325287" cy="714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397" name="Straight Arrow Connector 101396"/>
          <p:cNvCxnSpPr>
            <a:stCxn id="14" idx="1"/>
            <a:endCxn id="15" idx="3"/>
          </p:cNvCxnSpPr>
          <p:nvPr/>
        </p:nvCxnSpPr>
        <p:spPr>
          <a:xfrm flipH="1">
            <a:off x="3431705" y="5229471"/>
            <a:ext cx="325287" cy="714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496713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ím 1"/>
          <p:cNvSpPr>
            <a:spLocks noGrp="1"/>
          </p:cNvSpPr>
          <p:nvPr>
            <p:ph type="title"/>
          </p:nvPr>
        </p:nvSpPr>
        <p:spPr/>
        <p:txBody>
          <a:bodyPr/>
          <a:lstStyle/>
          <a:p>
            <a:r>
              <a:rPr lang="hu-HU"/>
              <a:t>V modell</a:t>
            </a:r>
          </a:p>
        </p:txBody>
      </p:sp>
      <p:sp>
        <p:nvSpPr>
          <p:cNvPr id="21507" name="Tartalom helye 2"/>
          <p:cNvSpPr>
            <a:spLocks noGrp="1"/>
          </p:cNvSpPr>
          <p:nvPr>
            <p:ph idx="1"/>
          </p:nvPr>
        </p:nvSpPr>
        <p:spPr>
          <a:xfrm>
            <a:off x="838201" y="1825625"/>
            <a:ext cx="10515600" cy="4351338"/>
          </a:xfrm>
        </p:spPr>
        <p:txBody>
          <a:bodyPr>
            <a:normAutofit/>
          </a:bodyPr>
          <a:lstStyle/>
          <a:p>
            <a:r>
              <a:rPr lang="hu-HU" dirty="0"/>
              <a:t>Egy módosított vízesés modell. </a:t>
            </a:r>
          </a:p>
          <a:p>
            <a:r>
              <a:rPr lang="hu-HU" dirty="0"/>
              <a:t>Megkülönbözteti a fejlesztésen belül a konstrukciós és a tesztelési fázisokat. </a:t>
            </a:r>
          </a:p>
          <a:p>
            <a:r>
              <a:rPr lang="hu-HU" dirty="0"/>
              <a:t>Definiálja a tesztelés szintjeit. </a:t>
            </a:r>
          </a:p>
          <a:p>
            <a:r>
              <a:rPr lang="hu-HU" dirty="0"/>
              <a:t>Szemlélteti, hogy a tesztelési munka végigköveti a teljes fejlesztési folyamatot.</a:t>
            </a:r>
          </a:p>
          <a:p>
            <a:r>
              <a:rPr lang="hu-HU" dirty="0"/>
              <a:t>Összefüggést tételez fel az egyes konstrukciós fázisok és az egyes tesztelési szintek között. </a:t>
            </a:r>
          </a:p>
          <a:p>
            <a:endParaRPr lang="hu-HU" dirty="0"/>
          </a:p>
        </p:txBody>
      </p:sp>
    </p:spTree>
    <p:extLst>
      <p:ext uri="{BB962C8B-B14F-4D97-AF65-F5344CB8AC3E}">
        <p14:creationId xmlns:p14="http://schemas.microsoft.com/office/powerpoint/2010/main" val="3444758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Spirál Modell</a:t>
            </a:r>
          </a:p>
        </p:txBody>
      </p:sp>
      <p:sp>
        <p:nvSpPr>
          <p:cNvPr id="14" name="Szabadkézi sokszög 13"/>
          <p:cNvSpPr/>
          <p:nvPr/>
        </p:nvSpPr>
        <p:spPr>
          <a:xfrm>
            <a:off x="3562041" y="950870"/>
            <a:ext cx="5870538" cy="4956261"/>
          </a:xfrm>
          <a:custGeom>
            <a:avLst/>
            <a:gdLst>
              <a:gd name="connsiteX0" fmla="*/ 5870538 w 5870538"/>
              <a:gd name="connsiteY0" fmla="*/ 2389945 h 4956261"/>
              <a:gd name="connsiteX1" fmla="*/ 2684887 w 5870538"/>
              <a:gd name="connsiteY1" fmla="*/ 4956164 h 4956261"/>
              <a:gd name="connsiteX2" fmla="*/ 680 w 5870538"/>
              <a:gd name="connsiteY2" fmla="*/ 2478435 h 4956261"/>
              <a:gd name="connsiteX3" fmla="*/ 2448913 w 5870538"/>
              <a:gd name="connsiteY3" fmla="*/ 706 h 4956261"/>
              <a:gd name="connsiteX4" fmla="*/ 4867648 w 5870538"/>
              <a:gd name="connsiteY4" fmla="*/ 2242461 h 4956261"/>
              <a:gd name="connsiteX5" fmla="*/ 3156835 w 5870538"/>
              <a:gd name="connsiteY5" fmla="*/ 4012268 h 4956261"/>
              <a:gd name="connsiteX6" fmla="*/ 944577 w 5870538"/>
              <a:gd name="connsiteY6" fmla="*/ 2330951 h 4956261"/>
              <a:gd name="connsiteX7" fmla="*/ 2448913 w 5870538"/>
              <a:gd name="connsiteY7" fmla="*/ 1092087 h 4956261"/>
              <a:gd name="connsiteX8" fmla="*/ 3864758 w 5870538"/>
              <a:gd name="connsiteY8" fmla="*/ 2153971 h 4956261"/>
              <a:gd name="connsiteX9" fmla="*/ 3038848 w 5870538"/>
              <a:gd name="connsiteY9" fmla="*/ 3215855 h 4956261"/>
              <a:gd name="connsiteX10" fmla="*/ 2035958 w 5870538"/>
              <a:gd name="connsiteY10" fmla="*/ 2330951 h 4956261"/>
              <a:gd name="connsiteX11" fmla="*/ 2802874 w 5870538"/>
              <a:gd name="connsiteY11" fmla="*/ 1770513 h 4956261"/>
              <a:gd name="connsiteX12" fmla="*/ 2920861 w 5870538"/>
              <a:gd name="connsiteY12" fmla="*/ 2360448 h 4956261"/>
              <a:gd name="connsiteX13" fmla="*/ 2537403 w 5870538"/>
              <a:gd name="connsiteY13" fmla="*/ 2360448 h 495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70538" h="4956261">
                <a:moveTo>
                  <a:pt x="5870538" y="2389945"/>
                </a:moveTo>
                <a:cubicBezTo>
                  <a:pt x="4766867" y="3665680"/>
                  <a:pt x="3663197" y="4941416"/>
                  <a:pt x="2684887" y="4956164"/>
                </a:cubicBezTo>
                <a:cubicBezTo>
                  <a:pt x="1706577" y="4970912"/>
                  <a:pt x="40009" y="3304345"/>
                  <a:pt x="680" y="2478435"/>
                </a:cubicBezTo>
                <a:cubicBezTo>
                  <a:pt x="-38649" y="1652525"/>
                  <a:pt x="1637752" y="40035"/>
                  <a:pt x="2448913" y="706"/>
                </a:cubicBezTo>
                <a:cubicBezTo>
                  <a:pt x="3260074" y="-38623"/>
                  <a:pt x="4749661" y="1573867"/>
                  <a:pt x="4867648" y="2242461"/>
                </a:cubicBezTo>
                <a:cubicBezTo>
                  <a:pt x="4985635" y="2911055"/>
                  <a:pt x="3810680" y="3997520"/>
                  <a:pt x="3156835" y="4012268"/>
                </a:cubicBezTo>
                <a:cubicBezTo>
                  <a:pt x="2502990" y="4027016"/>
                  <a:pt x="1062564" y="2817648"/>
                  <a:pt x="944577" y="2330951"/>
                </a:cubicBezTo>
                <a:cubicBezTo>
                  <a:pt x="826590" y="1844254"/>
                  <a:pt x="1962216" y="1121584"/>
                  <a:pt x="2448913" y="1092087"/>
                </a:cubicBezTo>
                <a:cubicBezTo>
                  <a:pt x="2935610" y="1062590"/>
                  <a:pt x="3766436" y="1800010"/>
                  <a:pt x="3864758" y="2153971"/>
                </a:cubicBezTo>
                <a:cubicBezTo>
                  <a:pt x="3963080" y="2507932"/>
                  <a:pt x="3343648" y="3186358"/>
                  <a:pt x="3038848" y="3215855"/>
                </a:cubicBezTo>
                <a:cubicBezTo>
                  <a:pt x="2734048" y="3245352"/>
                  <a:pt x="2075287" y="2571841"/>
                  <a:pt x="2035958" y="2330951"/>
                </a:cubicBezTo>
                <a:cubicBezTo>
                  <a:pt x="1996629" y="2090061"/>
                  <a:pt x="2655390" y="1765597"/>
                  <a:pt x="2802874" y="1770513"/>
                </a:cubicBezTo>
                <a:cubicBezTo>
                  <a:pt x="2950358" y="1775429"/>
                  <a:pt x="2965106" y="2262126"/>
                  <a:pt x="2920861" y="2360448"/>
                </a:cubicBezTo>
                <a:cubicBezTo>
                  <a:pt x="2876616" y="2458770"/>
                  <a:pt x="2707009" y="2409609"/>
                  <a:pt x="2537403" y="2360448"/>
                </a:cubicBezTo>
              </a:path>
            </a:pathLst>
          </a:custGeom>
          <a:ln>
            <a:solidFill>
              <a:srgbClr val="0070C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hu-HU"/>
          </a:p>
        </p:txBody>
      </p:sp>
      <p:sp>
        <p:nvSpPr>
          <p:cNvPr id="13" name="Szövegdoboz 12"/>
          <p:cNvSpPr txBox="1"/>
          <p:nvPr/>
        </p:nvSpPr>
        <p:spPr>
          <a:xfrm>
            <a:off x="2351585" y="1664250"/>
            <a:ext cx="998991" cy="646331"/>
          </a:xfrm>
          <a:prstGeom prst="rect">
            <a:avLst/>
          </a:prstGeom>
          <a:noFill/>
        </p:spPr>
        <p:txBody>
          <a:bodyPr wrap="none" rtlCol="0">
            <a:spAutoFit/>
          </a:bodyPr>
          <a:lstStyle/>
          <a:p>
            <a:r>
              <a:rPr lang="hu-HU" dirty="0"/>
              <a:t>Elemzés</a:t>
            </a:r>
          </a:p>
          <a:p>
            <a:endParaRPr lang="hu-HU" dirty="0"/>
          </a:p>
        </p:txBody>
      </p:sp>
      <p:sp>
        <p:nvSpPr>
          <p:cNvPr id="17" name="Szövegdoboz 16"/>
          <p:cNvSpPr txBox="1"/>
          <p:nvPr/>
        </p:nvSpPr>
        <p:spPr>
          <a:xfrm>
            <a:off x="2581517" y="5233451"/>
            <a:ext cx="1042401" cy="646331"/>
          </a:xfrm>
          <a:prstGeom prst="rect">
            <a:avLst/>
          </a:prstGeom>
          <a:noFill/>
        </p:spPr>
        <p:txBody>
          <a:bodyPr wrap="none" rtlCol="0">
            <a:spAutoFit/>
          </a:bodyPr>
          <a:lstStyle/>
          <a:p>
            <a:r>
              <a:rPr lang="hu-HU" dirty="0"/>
              <a:t>Tervezés</a:t>
            </a:r>
          </a:p>
          <a:p>
            <a:endParaRPr lang="hu-HU" dirty="0"/>
          </a:p>
        </p:txBody>
      </p:sp>
      <p:sp>
        <p:nvSpPr>
          <p:cNvPr id="18" name="Szövegdoboz 17"/>
          <p:cNvSpPr txBox="1"/>
          <p:nvPr/>
        </p:nvSpPr>
        <p:spPr>
          <a:xfrm>
            <a:off x="8764238" y="5157193"/>
            <a:ext cx="1509388" cy="646331"/>
          </a:xfrm>
          <a:prstGeom prst="rect">
            <a:avLst/>
          </a:prstGeom>
          <a:noFill/>
        </p:spPr>
        <p:txBody>
          <a:bodyPr wrap="none" rtlCol="0">
            <a:spAutoFit/>
          </a:bodyPr>
          <a:lstStyle/>
          <a:p>
            <a:r>
              <a:rPr lang="hu-HU" dirty="0"/>
              <a:t>Megvalósítás</a:t>
            </a:r>
          </a:p>
          <a:p>
            <a:endParaRPr lang="hu-HU" dirty="0"/>
          </a:p>
        </p:txBody>
      </p:sp>
      <p:sp>
        <p:nvSpPr>
          <p:cNvPr id="19" name="Szövegdoboz 18"/>
          <p:cNvSpPr txBox="1"/>
          <p:nvPr/>
        </p:nvSpPr>
        <p:spPr>
          <a:xfrm>
            <a:off x="8601342" y="1963115"/>
            <a:ext cx="1890710" cy="646331"/>
          </a:xfrm>
          <a:prstGeom prst="rect">
            <a:avLst/>
          </a:prstGeom>
          <a:noFill/>
        </p:spPr>
        <p:txBody>
          <a:bodyPr wrap="none" rtlCol="0">
            <a:spAutoFit/>
          </a:bodyPr>
          <a:lstStyle/>
          <a:p>
            <a:r>
              <a:rPr lang="hu-HU" dirty="0"/>
              <a:t>Igények és Célok</a:t>
            </a:r>
          </a:p>
          <a:p>
            <a:endParaRPr lang="hu-HU" dirty="0"/>
          </a:p>
        </p:txBody>
      </p:sp>
      <p:sp>
        <p:nvSpPr>
          <p:cNvPr id="15" name="Felfelé nyíl 14"/>
          <p:cNvSpPr/>
          <p:nvPr/>
        </p:nvSpPr>
        <p:spPr>
          <a:xfrm rot="2290101">
            <a:off x="9255492" y="3006731"/>
            <a:ext cx="178134" cy="76621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1" name="Szövegdoboz 20"/>
          <p:cNvSpPr txBox="1"/>
          <p:nvPr/>
        </p:nvSpPr>
        <p:spPr>
          <a:xfrm rot="2758768">
            <a:off x="6059555" y="2746630"/>
            <a:ext cx="1548822" cy="369332"/>
          </a:xfrm>
          <a:prstGeom prst="rect">
            <a:avLst/>
          </a:prstGeom>
          <a:noFill/>
        </p:spPr>
        <p:txBody>
          <a:bodyPr wrap="none" rtlCol="0">
            <a:spAutoFit/>
          </a:bodyPr>
          <a:lstStyle/>
          <a:p>
            <a:r>
              <a:rPr lang="hu-HU" dirty="0"/>
              <a:t>Prototípus 1  </a:t>
            </a:r>
          </a:p>
        </p:txBody>
      </p:sp>
      <p:sp>
        <p:nvSpPr>
          <p:cNvPr id="22" name="Szövegdoboz 21"/>
          <p:cNvSpPr txBox="1"/>
          <p:nvPr/>
        </p:nvSpPr>
        <p:spPr>
          <a:xfrm rot="2813360">
            <a:off x="6620991" y="2261341"/>
            <a:ext cx="1423788" cy="646331"/>
          </a:xfrm>
          <a:prstGeom prst="rect">
            <a:avLst/>
          </a:prstGeom>
          <a:noFill/>
        </p:spPr>
        <p:txBody>
          <a:bodyPr wrap="none" rtlCol="0">
            <a:spAutoFit/>
          </a:bodyPr>
          <a:lstStyle/>
          <a:p>
            <a:r>
              <a:rPr lang="hu-HU" dirty="0"/>
              <a:t>Prototípus 2</a:t>
            </a:r>
          </a:p>
          <a:p>
            <a:endParaRPr lang="hu-HU" dirty="0"/>
          </a:p>
        </p:txBody>
      </p:sp>
      <p:sp>
        <p:nvSpPr>
          <p:cNvPr id="23" name="Szövegdoboz 22"/>
          <p:cNvSpPr txBox="1"/>
          <p:nvPr/>
        </p:nvSpPr>
        <p:spPr>
          <a:xfrm rot="2813360">
            <a:off x="7178621" y="1732377"/>
            <a:ext cx="1423788" cy="646331"/>
          </a:xfrm>
          <a:prstGeom prst="rect">
            <a:avLst/>
          </a:prstGeom>
          <a:noFill/>
        </p:spPr>
        <p:txBody>
          <a:bodyPr wrap="none" rtlCol="0">
            <a:spAutoFit/>
          </a:bodyPr>
          <a:lstStyle/>
          <a:p>
            <a:r>
              <a:rPr lang="hu-HU" dirty="0"/>
              <a:t>Prototípus 3</a:t>
            </a:r>
          </a:p>
          <a:p>
            <a:endParaRPr lang="hu-HU" dirty="0"/>
          </a:p>
        </p:txBody>
      </p:sp>
      <p:cxnSp>
        <p:nvCxnSpPr>
          <p:cNvPr id="30" name="Egyenes összekötő 29"/>
          <p:cNvCxnSpPr/>
          <p:nvPr/>
        </p:nvCxnSpPr>
        <p:spPr>
          <a:xfrm>
            <a:off x="1524001" y="3389839"/>
            <a:ext cx="91055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Egyenes összekötő 33"/>
          <p:cNvCxnSpPr/>
          <p:nvPr/>
        </p:nvCxnSpPr>
        <p:spPr>
          <a:xfrm>
            <a:off x="6040861"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6957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ím 1"/>
          <p:cNvSpPr>
            <a:spLocks noGrp="1"/>
          </p:cNvSpPr>
          <p:nvPr>
            <p:ph type="title"/>
          </p:nvPr>
        </p:nvSpPr>
        <p:spPr>
          <a:xfrm>
            <a:off x="1887539" y="188913"/>
            <a:ext cx="4526140" cy="1137611"/>
          </a:xfrm>
        </p:spPr>
        <p:txBody>
          <a:bodyPr>
            <a:normAutofit/>
          </a:bodyPr>
          <a:lstStyle/>
          <a:p>
            <a:r>
              <a:rPr lang="hu-HU" dirty="0"/>
              <a:t>Spirál modell </a:t>
            </a:r>
          </a:p>
        </p:txBody>
      </p:sp>
      <p:sp>
        <p:nvSpPr>
          <p:cNvPr id="17412" name="Szövegdoboz 7"/>
          <p:cNvSpPr txBox="1">
            <a:spLocks noChangeArrowheads="1"/>
          </p:cNvSpPr>
          <p:nvPr/>
        </p:nvSpPr>
        <p:spPr bwMode="auto">
          <a:xfrm>
            <a:off x="8040688" y="2420939"/>
            <a:ext cx="2627312"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1938" indent="-2619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Arial" panose="020B0604020202020204" pitchFamily="34" charset="0"/>
              <a:buChar char="•"/>
            </a:pPr>
            <a:r>
              <a:rPr lang="hu-HU" sz="2000"/>
              <a:t>megvalósíthatóság </a:t>
            </a:r>
          </a:p>
          <a:p>
            <a:pPr eaLnBrk="1" hangingPunct="1">
              <a:buFont typeface="Arial" panose="020B0604020202020204" pitchFamily="34" charset="0"/>
              <a:buChar char="•"/>
            </a:pPr>
            <a:r>
              <a:rPr lang="hu-HU" sz="2000"/>
              <a:t>a rendszer követelményeinek meghatározása</a:t>
            </a:r>
          </a:p>
          <a:p>
            <a:pPr eaLnBrk="1" hangingPunct="1">
              <a:buFont typeface="Arial" panose="020B0604020202020204" pitchFamily="34" charset="0"/>
              <a:buChar char="•"/>
            </a:pPr>
            <a:r>
              <a:rPr lang="hu-HU" sz="2000"/>
              <a:t>rendszertervezés, </a:t>
            </a:r>
          </a:p>
          <a:p>
            <a:pPr eaLnBrk="1" hangingPunct="1">
              <a:buFont typeface="Arial" panose="020B0604020202020204" pitchFamily="34" charset="0"/>
              <a:buChar char="•"/>
            </a:pPr>
            <a:r>
              <a:rPr lang="hu-HU" sz="2000"/>
              <a:t>stb.</a:t>
            </a:r>
          </a:p>
        </p:txBody>
      </p:sp>
      <p:pic>
        <p:nvPicPr>
          <p:cNvPr id="174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763" y="1375569"/>
            <a:ext cx="4881093" cy="548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980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ím 1"/>
          <p:cNvSpPr>
            <a:spLocks noGrp="1"/>
          </p:cNvSpPr>
          <p:nvPr>
            <p:ph type="title"/>
          </p:nvPr>
        </p:nvSpPr>
        <p:spPr/>
        <p:txBody>
          <a:bodyPr/>
          <a:lstStyle/>
          <a:p>
            <a:r>
              <a:rPr lang="hu-HU"/>
              <a:t>Spirál modell</a:t>
            </a:r>
          </a:p>
        </p:txBody>
      </p:sp>
      <p:sp>
        <p:nvSpPr>
          <p:cNvPr id="19459" name="Tartalom helye 2"/>
          <p:cNvSpPr>
            <a:spLocks noGrp="1"/>
          </p:cNvSpPr>
          <p:nvPr>
            <p:ph idx="1"/>
          </p:nvPr>
        </p:nvSpPr>
        <p:spPr>
          <a:xfrm>
            <a:off x="838201" y="1825625"/>
            <a:ext cx="10515600" cy="4351338"/>
          </a:xfrm>
        </p:spPr>
        <p:txBody>
          <a:bodyPr>
            <a:noAutofit/>
          </a:bodyPr>
          <a:lstStyle/>
          <a:p>
            <a:pPr eaLnBrk="1" hangingPunct="1"/>
            <a:r>
              <a:rPr lang="hu-HU" sz="2400" b="1" dirty="0"/>
              <a:t>Előny</a:t>
            </a:r>
            <a:r>
              <a:rPr lang="hu-HU" sz="2400" dirty="0"/>
              <a:t>: a kockázati tényezőkkel explicite számol. A spirális modellben nincsenek rögzített fázisok, és felölelhet más folyamatmodelleket is (vízesés, evolúciós, stb.). </a:t>
            </a:r>
          </a:p>
          <a:p>
            <a:pPr eaLnBrk="1" hangingPunct="1"/>
            <a:r>
              <a:rPr lang="hu-HU" sz="2400" b="1" dirty="0"/>
              <a:t>Hátrányai</a:t>
            </a:r>
            <a:r>
              <a:rPr lang="hu-HU" sz="2400" dirty="0"/>
              <a:t>: a modell alkalmazása bonyolult, munkaigényes feladat; a párhuzamos foglalkoztatás csak a 3. szektorban lehetséges.</a:t>
            </a:r>
          </a:p>
          <a:p>
            <a:endParaRPr lang="hu-HU" sz="2400" dirty="0"/>
          </a:p>
        </p:txBody>
      </p:sp>
    </p:spTree>
    <p:extLst>
      <p:ext uri="{BB962C8B-B14F-4D97-AF65-F5344CB8AC3E}">
        <p14:creationId xmlns:p14="http://schemas.microsoft.com/office/powerpoint/2010/main" val="3106028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Curved Connector 32"/>
          <p:cNvCxnSpPr>
            <a:stCxn id="14" idx="2"/>
            <a:endCxn id="11" idx="2"/>
          </p:cNvCxnSpPr>
          <p:nvPr/>
        </p:nvCxnSpPr>
        <p:spPr>
          <a:xfrm rot="10800000" flipH="1">
            <a:off x="2209800" y="1714500"/>
            <a:ext cx="1028700" cy="2057400"/>
          </a:xfrm>
          <a:prstGeom prst="curvedConnector3">
            <a:avLst>
              <a:gd name="adj1" fmla="val -1666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1" idx="4"/>
            <a:endCxn id="12" idx="0"/>
          </p:cNvCxnSpPr>
          <p:nvPr/>
        </p:nvCxnSpPr>
        <p:spPr>
          <a:xfrm flipH="1">
            <a:off x="3649980" y="20231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2" idx="4"/>
            <a:endCxn id="13" idx="0"/>
          </p:cNvCxnSpPr>
          <p:nvPr/>
        </p:nvCxnSpPr>
        <p:spPr>
          <a:xfrm flipH="1">
            <a:off x="3307080" y="27089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3" idx="4"/>
            <a:endCxn id="14" idx="0"/>
          </p:cNvCxnSpPr>
          <p:nvPr/>
        </p:nvCxnSpPr>
        <p:spPr>
          <a:xfrm flipH="1">
            <a:off x="2964180" y="33947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24" idx="5"/>
            <a:endCxn id="11" idx="1"/>
          </p:cNvCxnSpPr>
          <p:nvPr/>
        </p:nvCxnSpPr>
        <p:spPr>
          <a:xfrm>
            <a:off x="3154707" y="1418370"/>
            <a:ext cx="304746" cy="779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urved Connector 50"/>
          <p:cNvCxnSpPr>
            <a:stCxn id="7" idx="7"/>
            <a:endCxn id="15" idx="1"/>
          </p:cNvCxnSpPr>
          <p:nvPr/>
        </p:nvCxnSpPr>
        <p:spPr>
          <a:xfrm rot="16200000" flipH="1">
            <a:off x="7764780" y="1686807"/>
            <a:ext cx="685800" cy="1676346"/>
          </a:xfrm>
          <a:prstGeom prst="curvedConnector3">
            <a:avLst>
              <a:gd name="adj1" fmla="val -3818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urved Connector 52"/>
          <p:cNvCxnSpPr>
            <a:stCxn id="11" idx="7"/>
            <a:endCxn id="7" idx="1"/>
          </p:cNvCxnSpPr>
          <p:nvPr/>
        </p:nvCxnSpPr>
        <p:spPr>
          <a:xfrm rot="16200000" flipH="1">
            <a:off x="5021580" y="1001007"/>
            <a:ext cx="685800" cy="1676346"/>
          </a:xfrm>
          <a:prstGeom prst="curvedConnector3">
            <a:avLst>
              <a:gd name="adj1" fmla="val -3818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urved Connector 59"/>
          <p:cNvCxnSpPr>
            <a:stCxn id="10" idx="2"/>
            <a:endCxn id="7" idx="2"/>
          </p:cNvCxnSpPr>
          <p:nvPr/>
        </p:nvCxnSpPr>
        <p:spPr>
          <a:xfrm rot="10800000" flipH="1">
            <a:off x="4953000" y="2400300"/>
            <a:ext cx="1028700" cy="2057400"/>
          </a:xfrm>
          <a:prstGeom prst="curvedConnector3">
            <a:avLst>
              <a:gd name="adj1" fmla="val -1666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urved Connector 61"/>
          <p:cNvCxnSpPr>
            <a:stCxn id="18" idx="2"/>
            <a:endCxn id="15" idx="2"/>
          </p:cNvCxnSpPr>
          <p:nvPr/>
        </p:nvCxnSpPr>
        <p:spPr>
          <a:xfrm rot="10800000" flipH="1">
            <a:off x="7696200" y="3086100"/>
            <a:ext cx="1028700" cy="2057400"/>
          </a:xfrm>
          <a:prstGeom prst="curvedConnector3">
            <a:avLst>
              <a:gd name="adj1" fmla="val -1666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7" idx="4"/>
            <a:endCxn id="8" idx="0"/>
          </p:cNvCxnSpPr>
          <p:nvPr/>
        </p:nvCxnSpPr>
        <p:spPr>
          <a:xfrm flipH="1">
            <a:off x="6393180" y="27089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8" idx="4"/>
            <a:endCxn id="9" idx="0"/>
          </p:cNvCxnSpPr>
          <p:nvPr/>
        </p:nvCxnSpPr>
        <p:spPr>
          <a:xfrm flipH="1">
            <a:off x="6050280" y="33947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9" idx="4"/>
            <a:endCxn id="10" idx="0"/>
          </p:cNvCxnSpPr>
          <p:nvPr/>
        </p:nvCxnSpPr>
        <p:spPr>
          <a:xfrm flipH="1">
            <a:off x="5707380" y="40805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15" idx="4"/>
            <a:endCxn id="16" idx="0"/>
          </p:cNvCxnSpPr>
          <p:nvPr/>
        </p:nvCxnSpPr>
        <p:spPr>
          <a:xfrm flipH="1">
            <a:off x="9136380" y="33947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16" idx="4"/>
            <a:endCxn id="17" idx="0"/>
          </p:cNvCxnSpPr>
          <p:nvPr/>
        </p:nvCxnSpPr>
        <p:spPr>
          <a:xfrm flipH="1">
            <a:off x="8793480" y="40805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17" idx="4"/>
            <a:endCxn id="18" idx="0"/>
          </p:cNvCxnSpPr>
          <p:nvPr/>
        </p:nvCxnSpPr>
        <p:spPr>
          <a:xfrm flipH="1">
            <a:off x="8450580" y="4766310"/>
            <a:ext cx="342900" cy="68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18" idx="5"/>
            <a:endCxn id="23" idx="1"/>
          </p:cNvCxnSpPr>
          <p:nvPr/>
        </p:nvCxnSpPr>
        <p:spPr>
          <a:xfrm>
            <a:off x="8984007" y="5361720"/>
            <a:ext cx="304746" cy="779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5981700" y="20916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err="1">
                <a:solidFill>
                  <a:schemeClr val="tx1"/>
                </a:solidFill>
              </a:rPr>
              <a:t>Specifiká-ció</a:t>
            </a:r>
            <a:endParaRPr lang="en-US" dirty="0">
              <a:solidFill>
                <a:schemeClr val="tx1"/>
              </a:solidFill>
            </a:endParaRPr>
          </a:p>
        </p:txBody>
      </p:sp>
      <p:sp>
        <p:nvSpPr>
          <p:cNvPr id="8" name="Oval 7"/>
          <p:cNvSpPr/>
          <p:nvPr/>
        </p:nvSpPr>
        <p:spPr>
          <a:xfrm>
            <a:off x="5638800" y="27774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a:solidFill>
                  <a:schemeClr val="tx1"/>
                </a:solidFill>
              </a:rPr>
              <a:t>Tervezés</a:t>
            </a:r>
            <a:endParaRPr lang="en-US" dirty="0">
              <a:solidFill>
                <a:schemeClr val="tx1"/>
              </a:solidFill>
            </a:endParaRPr>
          </a:p>
        </p:txBody>
      </p:sp>
      <p:sp>
        <p:nvSpPr>
          <p:cNvPr id="9" name="Oval 8"/>
          <p:cNvSpPr/>
          <p:nvPr/>
        </p:nvSpPr>
        <p:spPr>
          <a:xfrm>
            <a:off x="5295900" y="34632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err="1">
                <a:solidFill>
                  <a:schemeClr val="tx1"/>
                </a:solidFill>
              </a:rPr>
              <a:t>Implemen-táció</a:t>
            </a:r>
            <a:endParaRPr lang="en-US" dirty="0">
              <a:solidFill>
                <a:schemeClr val="tx1"/>
              </a:solidFill>
            </a:endParaRPr>
          </a:p>
        </p:txBody>
      </p:sp>
      <p:sp>
        <p:nvSpPr>
          <p:cNvPr id="10" name="Oval 9"/>
          <p:cNvSpPr/>
          <p:nvPr/>
        </p:nvSpPr>
        <p:spPr>
          <a:xfrm>
            <a:off x="4953000" y="41490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a:solidFill>
                  <a:schemeClr val="tx1"/>
                </a:solidFill>
              </a:rPr>
              <a:t>Tesztelés</a:t>
            </a:r>
            <a:endParaRPr lang="en-US" dirty="0">
              <a:solidFill>
                <a:schemeClr val="tx1"/>
              </a:solidFill>
            </a:endParaRPr>
          </a:p>
        </p:txBody>
      </p:sp>
      <p:sp>
        <p:nvSpPr>
          <p:cNvPr id="11" name="Oval 10"/>
          <p:cNvSpPr/>
          <p:nvPr/>
        </p:nvSpPr>
        <p:spPr>
          <a:xfrm>
            <a:off x="3238500" y="14058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err="1">
                <a:solidFill>
                  <a:schemeClr val="tx1"/>
                </a:solidFill>
              </a:rPr>
              <a:t>Specifiká-ció</a:t>
            </a:r>
            <a:endParaRPr lang="en-US" dirty="0">
              <a:solidFill>
                <a:schemeClr val="tx1"/>
              </a:solidFill>
            </a:endParaRPr>
          </a:p>
        </p:txBody>
      </p:sp>
      <p:sp>
        <p:nvSpPr>
          <p:cNvPr id="12" name="Oval 11"/>
          <p:cNvSpPr/>
          <p:nvPr/>
        </p:nvSpPr>
        <p:spPr>
          <a:xfrm>
            <a:off x="2895600" y="20916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a:solidFill>
                  <a:schemeClr val="tx1"/>
                </a:solidFill>
              </a:rPr>
              <a:t>Tervezés</a:t>
            </a:r>
            <a:endParaRPr lang="en-US" dirty="0">
              <a:solidFill>
                <a:schemeClr val="tx1"/>
              </a:solidFill>
            </a:endParaRPr>
          </a:p>
        </p:txBody>
      </p:sp>
      <p:sp>
        <p:nvSpPr>
          <p:cNvPr id="13" name="Oval 12"/>
          <p:cNvSpPr/>
          <p:nvPr/>
        </p:nvSpPr>
        <p:spPr>
          <a:xfrm>
            <a:off x="2552700" y="27774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err="1">
                <a:solidFill>
                  <a:schemeClr val="tx1"/>
                </a:solidFill>
              </a:rPr>
              <a:t>Implemen-táció</a:t>
            </a:r>
            <a:endParaRPr lang="en-US" dirty="0">
              <a:solidFill>
                <a:schemeClr val="tx1"/>
              </a:solidFill>
            </a:endParaRPr>
          </a:p>
        </p:txBody>
      </p:sp>
      <p:sp>
        <p:nvSpPr>
          <p:cNvPr id="14" name="Oval 13"/>
          <p:cNvSpPr/>
          <p:nvPr/>
        </p:nvSpPr>
        <p:spPr>
          <a:xfrm>
            <a:off x="2209800" y="34632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a:solidFill>
                  <a:schemeClr val="tx1"/>
                </a:solidFill>
              </a:rPr>
              <a:t>Tesztelés</a:t>
            </a:r>
            <a:endParaRPr lang="en-US" dirty="0">
              <a:solidFill>
                <a:schemeClr val="tx1"/>
              </a:solidFill>
            </a:endParaRPr>
          </a:p>
        </p:txBody>
      </p:sp>
      <p:sp>
        <p:nvSpPr>
          <p:cNvPr id="15" name="Oval 14"/>
          <p:cNvSpPr/>
          <p:nvPr/>
        </p:nvSpPr>
        <p:spPr>
          <a:xfrm>
            <a:off x="8724900" y="27774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err="1">
                <a:solidFill>
                  <a:schemeClr val="tx1"/>
                </a:solidFill>
              </a:rPr>
              <a:t>Specifiká-ció</a:t>
            </a:r>
            <a:endParaRPr lang="en-US" dirty="0">
              <a:solidFill>
                <a:schemeClr val="tx1"/>
              </a:solidFill>
            </a:endParaRPr>
          </a:p>
        </p:txBody>
      </p:sp>
      <p:sp>
        <p:nvSpPr>
          <p:cNvPr id="16" name="Oval 15"/>
          <p:cNvSpPr/>
          <p:nvPr/>
        </p:nvSpPr>
        <p:spPr>
          <a:xfrm>
            <a:off x="8382000" y="34632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a:solidFill>
                  <a:schemeClr val="tx1"/>
                </a:solidFill>
              </a:rPr>
              <a:t>Tervezés</a:t>
            </a:r>
            <a:endParaRPr lang="en-US" dirty="0">
              <a:solidFill>
                <a:schemeClr val="tx1"/>
              </a:solidFill>
            </a:endParaRPr>
          </a:p>
        </p:txBody>
      </p:sp>
      <p:sp>
        <p:nvSpPr>
          <p:cNvPr id="17" name="Oval 16"/>
          <p:cNvSpPr/>
          <p:nvPr/>
        </p:nvSpPr>
        <p:spPr>
          <a:xfrm>
            <a:off x="8039100" y="41490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err="1">
                <a:solidFill>
                  <a:schemeClr val="tx1"/>
                </a:solidFill>
              </a:rPr>
              <a:t>Implemen-táció</a:t>
            </a:r>
            <a:endParaRPr lang="en-US" dirty="0">
              <a:solidFill>
                <a:schemeClr val="tx1"/>
              </a:solidFill>
            </a:endParaRPr>
          </a:p>
        </p:txBody>
      </p:sp>
      <p:sp>
        <p:nvSpPr>
          <p:cNvPr id="18" name="Oval 17"/>
          <p:cNvSpPr/>
          <p:nvPr/>
        </p:nvSpPr>
        <p:spPr>
          <a:xfrm>
            <a:off x="7696200" y="483489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a:solidFill>
                  <a:schemeClr val="tx1"/>
                </a:solidFill>
              </a:rPr>
              <a:t>Tesztelés</a:t>
            </a:r>
            <a:endParaRPr lang="en-US" dirty="0">
              <a:solidFill>
                <a:schemeClr val="tx1"/>
              </a:solidFill>
            </a:endParaRPr>
          </a:p>
        </p:txBody>
      </p:sp>
      <p:sp>
        <p:nvSpPr>
          <p:cNvPr id="23" name="Oval 22"/>
          <p:cNvSpPr/>
          <p:nvPr/>
        </p:nvSpPr>
        <p:spPr>
          <a:xfrm>
            <a:off x="9067800" y="534924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err="1">
                <a:solidFill>
                  <a:schemeClr val="tx1"/>
                </a:solidFill>
              </a:rPr>
              <a:t>Implemen-táció</a:t>
            </a:r>
            <a:endParaRPr lang="en-US" dirty="0">
              <a:solidFill>
                <a:schemeClr val="tx1"/>
              </a:solidFill>
            </a:endParaRPr>
          </a:p>
        </p:txBody>
      </p:sp>
      <p:sp>
        <p:nvSpPr>
          <p:cNvPr id="24" name="Oval 23"/>
          <p:cNvSpPr/>
          <p:nvPr/>
        </p:nvSpPr>
        <p:spPr>
          <a:xfrm>
            <a:off x="1866900" y="891540"/>
            <a:ext cx="1508760" cy="6172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hu-HU" dirty="0">
                <a:solidFill>
                  <a:schemeClr val="tx1"/>
                </a:solidFill>
              </a:rPr>
              <a:t>Analízis</a:t>
            </a:r>
            <a:endParaRPr lang="en-US" dirty="0">
              <a:solidFill>
                <a:schemeClr val="tx1"/>
              </a:solidFill>
            </a:endParaRPr>
          </a:p>
        </p:txBody>
      </p:sp>
      <p:sp>
        <p:nvSpPr>
          <p:cNvPr id="32" name="Rectangle 2"/>
          <p:cNvSpPr txBox="1">
            <a:spLocks noChangeArrowheads="1"/>
          </p:cNvSpPr>
          <p:nvPr/>
        </p:nvSpPr>
        <p:spPr bwMode="auto">
          <a:xfrm>
            <a:off x="2278380" y="-410100"/>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defRPr/>
            </a:pPr>
            <a:r>
              <a:rPr lang="hu-HU" kern="0" dirty="0">
                <a:solidFill>
                  <a:schemeClr val="bg1"/>
                </a:solidFill>
                <a:latin typeface="Arial"/>
              </a:rPr>
              <a:t>Inkrementális (evolúciós)</a:t>
            </a:r>
          </a:p>
        </p:txBody>
      </p:sp>
    </p:spTree>
    <p:extLst>
      <p:ext uri="{BB962C8B-B14F-4D97-AF65-F5344CB8AC3E}">
        <p14:creationId xmlns:p14="http://schemas.microsoft.com/office/powerpoint/2010/main" val="2327187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ím 1"/>
          <p:cNvSpPr>
            <a:spLocks noGrp="1"/>
          </p:cNvSpPr>
          <p:nvPr>
            <p:ph type="title"/>
          </p:nvPr>
        </p:nvSpPr>
        <p:spPr/>
        <p:txBody>
          <a:bodyPr/>
          <a:lstStyle/>
          <a:p>
            <a:r>
              <a:rPr lang="hu-HU"/>
              <a:t>Evolúciós modell</a:t>
            </a:r>
          </a:p>
        </p:txBody>
      </p:sp>
      <p:sp>
        <p:nvSpPr>
          <p:cNvPr id="3" name="Tartalom helye 2"/>
          <p:cNvSpPr>
            <a:spLocks noGrp="1"/>
          </p:cNvSpPr>
          <p:nvPr>
            <p:ph idx="1"/>
          </p:nvPr>
        </p:nvSpPr>
        <p:spPr>
          <a:xfrm>
            <a:off x="838201" y="1825625"/>
            <a:ext cx="9992931" cy="4351338"/>
          </a:xfrm>
        </p:spPr>
        <p:txBody>
          <a:bodyPr>
            <a:normAutofit/>
          </a:bodyPr>
          <a:lstStyle/>
          <a:p>
            <a:pPr eaLnBrk="1" hangingPunct="1">
              <a:lnSpc>
                <a:spcPct val="80000"/>
              </a:lnSpc>
            </a:pPr>
            <a:r>
              <a:rPr lang="hu-HU" sz="2300" dirty="0"/>
              <a:t>Ki kell fejleszteni egy kezdeti implementációt (prototípust), azt a felhasználókkal véleményeztetni, majd sok-sok verzión át addig finomítani, amíg megfelelő nem lesz. </a:t>
            </a:r>
            <a:r>
              <a:rPr lang="hu-HU" sz="2300" b="1" dirty="0"/>
              <a:t>Iterációs</a:t>
            </a:r>
            <a:r>
              <a:rPr lang="hu-HU" sz="2300" dirty="0"/>
              <a:t> modellnek is nevezik. Objektum orientált fejlesztésben gyakran használják.</a:t>
            </a:r>
          </a:p>
          <a:p>
            <a:pPr eaLnBrk="1" hangingPunct="1">
              <a:lnSpc>
                <a:spcPct val="80000"/>
              </a:lnSpc>
            </a:pPr>
            <a:r>
              <a:rPr lang="hu-HU" sz="2300" dirty="0"/>
              <a:t>Ez a modell a felhasználó kívánságait jobban kielégítő programot eredményez. A kis (&lt;100.000 programsor) és közepes (&lt;=500.000 programsor) rendszerek fejlesztéséhez ideális. </a:t>
            </a:r>
          </a:p>
          <a:p>
            <a:pPr eaLnBrk="1" hangingPunct="1">
              <a:lnSpc>
                <a:spcPct val="80000"/>
              </a:lnSpc>
            </a:pPr>
            <a:r>
              <a:rPr lang="hu-HU" sz="2300" b="1" dirty="0"/>
              <a:t>Hátrányai</a:t>
            </a:r>
            <a:r>
              <a:rPr lang="hu-HU" sz="2300" dirty="0"/>
              <a:t>: a folyamat nem látható; a rendszerek gyakran szegényesen strukturáltak; a gyors fejlesztés rendszerint a dokumentáltság rovására megy.</a:t>
            </a:r>
          </a:p>
          <a:p>
            <a:pPr>
              <a:lnSpc>
                <a:spcPct val="80000"/>
              </a:lnSpc>
            </a:pPr>
            <a:endParaRPr lang="hu-HU" sz="2300" dirty="0"/>
          </a:p>
        </p:txBody>
      </p:sp>
    </p:spTree>
    <p:extLst>
      <p:ext uri="{BB962C8B-B14F-4D97-AF65-F5344CB8AC3E}">
        <p14:creationId xmlns:p14="http://schemas.microsoft.com/office/powerpoint/2010/main" val="3636296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a:xfrm>
            <a:off x="1981200" y="122239"/>
            <a:ext cx="7543800" cy="1146175"/>
          </a:xfrm>
        </p:spPr>
        <p:txBody>
          <a:bodyPr>
            <a:normAutofit fontScale="90000"/>
          </a:bodyPr>
          <a:lstStyle/>
          <a:p>
            <a:pPr eaLnBrk="1" hangingPunct="1"/>
            <a:r>
              <a:rPr lang="hu-HU" sz="3500" dirty="0"/>
              <a:t>Újrafelhasználás orientált fejlesztés (komponens alapú)</a:t>
            </a:r>
          </a:p>
        </p:txBody>
      </p:sp>
      <p:sp>
        <p:nvSpPr>
          <p:cNvPr id="24581" name="Rectangle 3"/>
          <p:cNvSpPr>
            <a:spLocks noGrp="1" noChangeArrowheads="1"/>
          </p:cNvSpPr>
          <p:nvPr>
            <p:ph type="body" idx="1"/>
          </p:nvPr>
        </p:nvSpPr>
        <p:spPr/>
        <p:txBody>
          <a:bodyPr/>
          <a:lstStyle/>
          <a:p>
            <a:pPr eaLnBrk="1" hangingPunct="1"/>
            <a:endParaRPr lang="hu-HU"/>
          </a:p>
          <a:p>
            <a:pPr eaLnBrk="1" hangingPunct="1"/>
            <a:r>
              <a:rPr lang="hu-HU"/>
              <a:t>Komponenselemzés</a:t>
            </a:r>
          </a:p>
          <a:p>
            <a:pPr eaLnBrk="1" hangingPunct="1"/>
            <a:r>
              <a:rPr lang="hu-HU"/>
              <a:t>Követelménymódosítás</a:t>
            </a:r>
          </a:p>
          <a:p>
            <a:pPr eaLnBrk="1" hangingPunct="1"/>
            <a:r>
              <a:rPr lang="hu-HU"/>
              <a:t>Rendszertervezés újrafelhasználással</a:t>
            </a:r>
          </a:p>
          <a:p>
            <a:pPr eaLnBrk="1" hangingPunct="1"/>
            <a:r>
              <a:rPr lang="hu-HU"/>
              <a:t>Fejlesztés és integráció</a:t>
            </a:r>
          </a:p>
          <a:p>
            <a:pPr eaLnBrk="1" hangingPunct="1"/>
            <a:endParaRPr lang="en-US" b="1"/>
          </a:p>
        </p:txBody>
      </p:sp>
    </p:spTree>
    <p:extLst>
      <p:ext uri="{BB962C8B-B14F-4D97-AF65-F5344CB8AC3E}">
        <p14:creationId xmlns:p14="http://schemas.microsoft.com/office/powerpoint/2010/main" val="3551622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ím 1"/>
          <p:cNvSpPr>
            <a:spLocks noGrp="1"/>
          </p:cNvSpPr>
          <p:nvPr>
            <p:ph type="title"/>
          </p:nvPr>
        </p:nvSpPr>
        <p:spPr/>
        <p:txBody>
          <a:bodyPr/>
          <a:lstStyle/>
          <a:p>
            <a:r>
              <a:rPr lang="hu-HU"/>
              <a:t>Komponens alapú modell</a:t>
            </a:r>
          </a:p>
        </p:txBody>
      </p:sp>
      <p:sp>
        <p:nvSpPr>
          <p:cNvPr id="25603" name="Tartalom helye 2"/>
          <p:cNvSpPr>
            <a:spLocks noGrp="1"/>
          </p:cNvSpPr>
          <p:nvPr>
            <p:ph idx="1"/>
          </p:nvPr>
        </p:nvSpPr>
        <p:spPr>
          <a:xfrm>
            <a:off x="838201" y="1825625"/>
            <a:ext cx="10353540" cy="4351338"/>
          </a:xfrm>
        </p:spPr>
        <p:txBody>
          <a:bodyPr>
            <a:normAutofit/>
          </a:bodyPr>
          <a:lstStyle/>
          <a:p>
            <a:pPr eaLnBrk="1" hangingPunct="1">
              <a:lnSpc>
                <a:spcPct val="80000"/>
              </a:lnSpc>
            </a:pPr>
            <a:r>
              <a:rPr lang="hu-HU" sz="2800" b="1" dirty="0"/>
              <a:t>Előnye</a:t>
            </a:r>
            <a:r>
              <a:rPr lang="hu-HU" sz="2800" dirty="0"/>
              <a:t>: lecsökkenti a kifejlesztendő részek számát, így csökkenti a költségeket és a kockázatot. Ez általában a kész rendszer gyorsabb leszállításához vezet. </a:t>
            </a:r>
          </a:p>
          <a:p>
            <a:pPr eaLnBrk="1" hangingPunct="1">
              <a:lnSpc>
                <a:spcPct val="80000"/>
              </a:lnSpc>
            </a:pPr>
            <a:r>
              <a:rPr lang="hu-HU" sz="2800" b="1" dirty="0"/>
              <a:t>Hátrányai</a:t>
            </a:r>
            <a:r>
              <a:rPr lang="hu-HU" sz="2800" dirty="0"/>
              <a:t>: a követelményeknél hozott kompromisszumok elkerülhetetlenek, és ez olyan rendszerhez vezethet, ami nem felel meg a felhasználó valódi kívánságának.</a:t>
            </a:r>
          </a:p>
          <a:p>
            <a:endParaRPr lang="hu-HU" sz="1400" dirty="0"/>
          </a:p>
        </p:txBody>
      </p:sp>
    </p:spTree>
    <p:extLst>
      <p:ext uri="{BB962C8B-B14F-4D97-AF65-F5344CB8AC3E}">
        <p14:creationId xmlns:p14="http://schemas.microsoft.com/office/powerpoint/2010/main" val="2882323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5409217" y="914268"/>
            <a:ext cx="6202363" cy="400050"/>
          </a:xfrm>
          <a:prstGeom prst="rect">
            <a:avLst/>
          </a:prstGeom>
          <a:noFill/>
          <a:ln w="9525">
            <a:noFill/>
            <a:miter lim="800000"/>
            <a:headEnd/>
            <a:tailEnd/>
          </a:ln>
          <a:effectLst/>
        </p:spPr>
        <p:txBody>
          <a:bodyPr wrap="none">
            <a:spAutoFit/>
          </a:bodyPr>
          <a:lstStyle/>
          <a:p>
            <a:pPr>
              <a:defRPr/>
            </a:pPr>
            <a:r>
              <a:rPr lang="hu-HU" sz="2000" dirty="0">
                <a:solidFill>
                  <a:srgbClr val="000000"/>
                </a:solidFill>
                <a:effectLst>
                  <a:outerShdw blurRad="38100" dist="38100" dir="2700000" algn="tl">
                    <a:srgbClr val="C0C0C0"/>
                  </a:outerShdw>
                </a:effectLst>
                <a:latin typeface="Tahoma" pitchFamily="34" charset="0"/>
              </a:rPr>
              <a:t>Fázisok: Előkészítés  Kidolgozás Megvalósítás Átadás</a:t>
            </a:r>
            <a:r>
              <a:rPr lang="hu-HU" sz="2000" dirty="0">
                <a:solidFill>
                  <a:srgbClr val="000000"/>
                </a:solidFill>
                <a:latin typeface="Tahoma" pitchFamily="34" charset="0"/>
              </a:rPr>
              <a:t> </a:t>
            </a:r>
          </a:p>
        </p:txBody>
      </p:sp>
      <p:sp>
        <p:nvSpPr>
          <p:cNvPr id="112643" name="Text Box 3"/>
          <p:cNvSpPr txBox="1">
            <a:spLocks noChangeArrowheads="1"/>
          </p:cNvSpPr>
          <p:nvPr/>
        </p:nvSpPr>
        <p:spPr bwMode="auto">
          <a:xfrm>
            <a:off x="450303" y="2242580"/>
            <a:ext cx="1893887" cy="3170238"/>
          </a:xfrm>
          <a:prstGeom prst="rect">
            <a:avLst/>
          </a:prstGeom>
          <a:noFill/>
          <a:ln w="9525">
            <a:noFill/>
            <a:miter lim="800000"/>
            <a:headEnd/>
            <a:tailEnd/>
          </a:ln>
          <a:effec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hu-HU" dirty="0">
                <a:solidFill>
                  <a:srgbClr val="000000"/>
                </a:solidFill>
                <a:latin typeface="Tahoma" panose="020B0604030504040204" pitchFamily="34" charset="0"/>
              </a:rPr>
              <a:t>      </a:t>
            </a:r>
            <a:r>
              <a:rPr lang="hu-HU" sz="2000" dirty="0">
                <a:solidFill>
                  <a:srgbClr val="000000"/>
                </a:solidFill>
                <a:effectLst>
                  <a:outerShdw blurRad="38100" dist="38100" dir="2700000" algn="tl">
                    <a:srgbClr val="C0C0C0"/>
                  </a:outerShdw>
                </a:effectLst>
                <a:latin typeface="Tahoma" panose="020B0604030504040204" pitchFamily="34" charset="0"/>
              </a:rPr>
              <a:t>Munka-</a:t>
            </a:r>
          </a:p>
          <a:p>
            <a:pPr eaLnBrk="1" hangingPunct="1"/>
            <a:r>
              <a:rPr lang="hu-HU" sz="2000" dirty="0">
                <a:solidFill>
                  <a:srgbClr val="000000"/>
                </a:solidFill>
                <a:effectLst>
                  <a:outerShdw blurRad="38100" dist="38100" dir="2700000" algn="tl">
                    <a:srgbClr val="C0C0C0"/>
                  </a:outerShdw>
                </a:effectLst>
                <a:latin typeface="Tahoma" panose="020B0604030504040204" pitchFamily="34" charset="0"/>
              </a:rPr>
              <a:t>  folyamatok</a:t>
            </a:r>
          </a:p>
          <a:p>
            <a:pPr eaLnBrk="1" hangingPunct="1"/>
            <a:endParaRPr lang="hu-HU" sz="2000" dirty="0">
              <a:solidFill>
                <a:srgbClr val="000000"/>
              </a:solidFill>
              <a:effectLst>
                <a:outerShdw blurRad="38100" dist="38100" dir="2700000" algn="tl">
                  <a:srgbClr val="C0C0C0"/>
                </a:outerShdw>
              </a:effectLst>
              <a:latin typeface="Tahoma" panose="020B0604030504040204" pitchFamily="34" charset="0"/>
            </a:endParaRPr>
          </a:p>
          <a:p>
            <a:pPr eaLnBrk="1" hangingPunct="1"/>
            <a:r>
              <a:rPr lang="hu-HU" sz="2000" dirty="0">
                <a:solidFill>
                  <a:srgbClr val="000000"/>
                </a:solidFill>
                <a:effectLst>
                  <a:outerShdw blurRad="38100" dist="38100" dir="2700000" algn="tl">
                    <a:srgbClr val="C0C0C0"/>
                  </a:outerShdw>
                </a:effectLst>
                <a:latin typeface="Tahoma" panose="020B0604030504040204" pitchFamily="34" charset="0"/>
              </a:rPr>
              <a:t>Követelmények</a:t>
            </a:r>
          </a:p>
          <a:p>
            <a:pPr eaLnBrk="1" hangingPunct="1"/>
            <a:endParaRPr lang="hu-HU" sz="2000" dirty="0">
              <a:solidFill>
                <a:srgbClr val="000000"/>
              </a:solidFill>
              <a:effectLst>
                <a:outerShdw blurRad="38100" dist="38100" dir="2700000" algn="tl">
                  <a:srgbClr val="C0C0C0"/>
                </a:outerShdw>
              </a:effectLst>
              <a:latin typeface="Tahoma" panose="020B0604030504040204" pitchFamily="34" charset="0"/>
            </a:endParaRPr>
          </a:p>
          <a:p>
            <a:pPr eaLnBrk="1" hangingPunct="1"/>
            <a:r>
              <a:rPr lang="hu-HU" sz="2000" dirty="0">
                <a:solidFill>
                  <a:srgbClr val="000000"/>
                </a:solidFill>
                <a:effectLst>
                  <a:outerShdw blurRad="38100" dist="38100" dir="2700000" algn="tl">
                    <a:srgbClr val="C0C0C0"/>
                  </a:outerShdw>
                </a:effectLst>
                <a:latin typeface="Tahoma" panose="020B0604030504040204" pitchFamily="34" charset="0"/>
              </a:rPr>
              <a:t>Tervezés</a:t>
            </a:r>
          </a:p>
          <a:p>
            <a:pPr eaLnBrk="1" hangingPunct="1"/>
            <a:endParaRPr lang="hu-HU" sz="2000" dirty="0">
              <a:solidFill>
                <a:srgbClr val="000000"/>
              </a:solidFill>
              <a:effectLst>
                <a:outerShdw blurRad="38100" dist="38100" dir="2700000" algn="tl">
                  <a:srgbClr val="C0C0C0"/>
                </a:outerShdw>
              </a:effectLst>
              <a:latin typeface="Tahoma" panose="020B0604030504040204" pitchFamily="34" charset="0"/>
            </a:endParaRPr>
          </a:p>
          <a:p>
            <a:pPr eaLnBrk="1" hangingPunct="1"/>
            <a:r>
              <a:rPr lang="hu-HU" sz="2000" dirty="0">
                <a:solidFill>
                  <a:srgbClr val="000000"/>
                </a:solidFill>
                <a:effectLst>
                  <a:outerShdw blurRad="38100" dist="38100" dir="2700000" algn="tl">
                    <a:srgbClr val="C0C0C0"/>
                  </a:outerShdw>
                </a:effectLst>
                <a:latin typeface="Tahoma" panose="020B0604030504040204" pitchFamily="34" charset="0"/>
              </a:rPr>
              <a:t>Implementáció</a:t>
            </a:r>
          </a:p>
          <a:p>
            <a:pPr eaLnBrk="1" hangingPunct="1"/>
            <a:endParaRPr lang="hu-HU" sz="2000" dirty="0">
              <a:solidFill>
                <a:srgbClr val="000000"/>
              </a:solidFill>
              <a:effectLst>
                <a:outerShdw blurRad="38100" dist="38100" dir="2700000" algn="tl">
                  <a:srgbClr val="C0C0C0"/>
                </a:outerShdw>
              </a:effectLst>
              <a:latin typeface="Tahoma" panose="020B0604030504040204" pitchFamily="34" charset="0"/>
            </a:endParaRPr>
          </a:p>
          <a:p>
            <a:pPr eaLnBrk="1" hangingPunct="1"/>
            <a:r>
              <a:rPr lang="hu-HU" sz="2000" dirty="0">
                <a:solidFill>
                  <a:srgbClr val="000000"/>
                </a:solidFill>
                <a:effectLst>
                  <a:outerShdw blurRad="38100" dist="38100" dir="2700000" algn="tl">
                    <a:srgbClr val="C0C0C0"/>
                  </a:outerShdw>
                </a:effectLst>
                <a:latin typeface="Tahoma" panose="020B0604030504040204" pitchFamily="34" charset="0"/>
              </a:rPr>
              <a:t>Teszt</a:t>
            </a:r>
          </a:p>
        </p:txBody>
      </p:sp>
      <p:pic>
        <p:nvPicPr>
          <p:cNvPr id="2663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2616" y="1314318"/>
            <a:ext cx="7889384" cy="535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Cím 9"/>
          <p:cNvSpPr>
            <a:spLocks noGrp="1"/>
          </p:cNvSpPr>
          <p:nvPr>
            <p:ph type="title"/>
          </p:nvPr>
        </p:nvSpPr>
        <p:spPr/>
        <p:txBody>
          <a:bodyPr/>
          <a:lstStyle/>
          <a:p>
            <a:r>
              <a:rPr lang="hu-HU"/>
              <a:t>RUP</a:t>
            </a:r>
          </a:p>
        </p:txBody>
      </p:sp>
      <p:sp>
        <p:nvSpPr>
          <p:cNvPr id="2" name="Rectangle 1"/>
          <p:cNvSpPr/>
          <p:nvPr/>
        </p:nvSpPr>
        <p:spPr>
          <a:xfrm>
            <a:off x="450303" y="5748430"/>
            <a:ext cx="6096000" cy="1200329"/>
          </a:xfrm>
          <a:prstGeom prst="rect">
            <a:avLst/>
          </a:prstGeom>
        </p:spPr>
        <p:txBody>
          <a:bodyPr>
            <a:spAutoFit/>
          </a:bodyPr>
          <a:lstStyle/>
          <a:p>
            <a:r>
              <a:rPr lang="en-US" dirty="0"/>
              <a:t>The </a:t>
            </a:r>
            <a:r>
              <a:rPr lang="en-US" b="1" i="1" dirty="0"/>
              <a:t>Rational Unified Process </a:t>
            </a:r>
            <a:r>
              <a:rPr lang="en-US" dirty="0"/>
              <a:t>(RUP) is an iterative software development process framework created by the Rational Software Corporation, a division of IBM since 2003.</a:t>
            </a:r>
          </a:p>
        </p:txBody>
      </p:sp>
    </p:spTree>
    <p:extLst>
      <p:ext uri="{BB962C8B-B14F-4D97-AF65-F5344CB8AC3E}">
        <p14:creationId xmlns:p14="http://schemas.microsoft.com/office/powerpoint/2010/main" val="550646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ím 1"/>
          <p:cNvSpPr>
            <a:spLocks noGrp="1"/>
          </p:cNvSpPr>
          <p:nvPr>
            <p:ph type="title"/>
          </p:nvPr>
        </p:nvSpPr>
        <p:spPr/>
        <p:txBody>
          <a:bodyPr/>
          <a:lstStyle/>
          <a:p>
            <a:r>
              <a:rPr lang="hu-HU"/>
              <a:t>RUP - dimenziók</a:t>
            </a:r>
          </a:p>
        </p:txBody>
      </p:sp>
      <p:sp>
        <p:nvSpPr>
          <p:cNvPr id="3" name="Tartalom helye 2"/>
          <p:cNvSpPr>
            <a:spLocks noGrp="1"/>
          </p:cNvSpPr>
          <p:nvPr>
            <p:ph idx="1"/>
          </p:nvPr>
        </p:nvSpPr>
        <p:spPr>
          <a:xfrm>
            <a:off x="838201" y="1825625"/>
            <a:ext cx="10662633" cy="4351338"/>
          </a:xfrm>
        </p:spPr>
        <p:txBody>
          <a:bodyPr>
            <a:normAutofit/>
          </a:bodyPr>
          <a:lstStyle/>
          <a:p>
            <a:pPr>
              <a:lnSpc>
                <a:spcPct val="80000"/>
              </a:lnSpc>
            </a:pPr>
            <a:r>
              <a:rPr lang="hu-HU" sz="2400" dirty="0"/>
              <a:t>Az ábra vízszintes dimenziója az időbeliséget, a függőleges dimenziója a különböző munkafolyamatokat (tevékenységeket) szimbolizálja. </a:t>
            </a:r>
          </a:p>
          <a:p>
            <a:pPr>
              <a:lnSpc>
                <a:spcPct val="80000"/>
              </a:lnSpc>
            </a:pPr>
            <a:r>
              <a:rPr lang="hu-HU" sz="2400" dirty="0"/>
              <a:t>Az ábra harmadik dimenziója – amit a sávok magassága jelent –, az egyes tevékenységek intenzitását, erőforrás igényét szimbolizálja.</a:t>
            </a:r>
          </a:p>
          <a:p>
            <a:pPr>
              <a:lnSpc>
                <a:spcPct val="80000"/>
              </a:lnSpc>
            </a:pPr>
            <a:r>
              <a:rPr lang="hu-HU" sz="2400" dirty="0"/>
              <a:t>Egy-egy fázis elkészítése során több munkafolyamatot érint, ugyanakkor az egyes munkafolyamatok a különböző fázisokban különböző intenzitásúak, erőforrás igényűek.</a:t>
            </a:r>
          </a:p>
          <a:p>
            <a:pPr>
              <a:lnSpc>
                <a:spcPct val="80000"/>
              </a:lnSpc>
            </a:pPr>
            <a:endParaRPr lang="hu-HU" sz="2400" dirty="0"/>
          </a:p>
          <a:p>
            <a:endParaRPr lang="hu-HU" sz="4000" dirty="0"/>
          </a:p>
        </p:txBody>
      </p:sp>
    </p:spTree>
    <p:extLst>
      <p:ext uri="{BB962C8B-B14F-4D97-AF65-F5344CB8AC3E}">
        <p14:creationId xmlns:p14="http://schemas.microsoft.com/office/powerpoint/2010/main" val="3700807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ISO 12207</a:t>
            </a:r>
          </a:p>
        </p:txBody>
      </p:sp>
      <p:pic>
        <p:nvPicPr>
          <p:cNvPr id="101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0475" y="1666875"/>
            <a:ext cx="4591050" cy="352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1264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hu-HU"/>
              <a:t>CASE eszközök</a:t>
            </a:r>
          </a:p>
        </p:txBody>
      </p:sp>
      <p:sp>
        <p:nvSpPr>
          <p:cNvPr id="28676" name="Rectangle 3"/>
          <p:cNvSpPr>
            <a:spLocks noGrp="1" noChangeArrowheads="1"/>
          </p:cNvSpPr>
          <p:nvPr>
            <p:ph type="body" idx="1"/>
          </p:nvPr>
        </p:nvSpPr>
        <p:spPr>
          <a:xfrm>
            <a:off x="838201" y="1825625"/>
            <a:ext cx="10958847" cy="4351338"/>
          </a:xfrm>
        </p:spPr>
        <p:txBody>
          <a:bodyPr>
            <a:normAutofit lnSpcReduction="10000"/>
          </a:bodyPr>
          <a:lstStyle/>
          <a:p>
            <a:pPr eaLnBrk="1" hangingPunct="1">
              <a:lnSpc>
                <a:spcPct val="80000"/>
              </a:lnSpc>
            </a:pPr>
            <a:r>
              <a:rPr lang="hu-HU" sz="2100" dirty="0" err="1"/>
              <a:t>Computer-Aided</a:t>
            </a:r>
            <a:r>
              <a:rPr lang="hu-HU" sz="2100" dirty="0"/>
              <a:t> Software </a:t>
            </a:r>
            <a:r>
              <a:rPr lang="hu-HU" sz="2100" dirty="0" err="1"/>
              <a:t>Engineering</a:t>
            </a:r>
            <a:endParaRPr lang="hu-HU" sz="2100" dirty="0"/>
          </a:p>
          <a:p>
            <a:pPr eaLnBrk="1" hangingPunct="1">
              <a:lnSpc>
                <a:spcPct val="80000"/>
              </a:lnSpc>
            </a:pPr>
            <a:r>
              <a:rPr lang="hu-HU" sz="2100" b="1" dirty="0"/>
              <a:t>Követelményspecifikáció: </a:t>
            </a:r>
            <a:r>
              <a:rPr lang="hu-HU" sz="2100" dirty="0"/>
              <a:t>grafikus rendszermodellek, üzleti és </a:t>
            </a:r>
            <a:r>
              <a:rPr lang="hu-HU" sz="2100" dirty="0" err="1"/>
              <a:t>domain</a:t>
            </a:r>
            <a:r>
              <a:rPr lang="hu-HU" sz="2100" dirty="0"/>
              <a:t> </a:t>
            </a:r>
          </a:p>
          <a:p>
            <a:pPr eaLnBrk="1" hangingPunct="1">
              <a:lnSpc>
                <a:spcPct val="80000"/>
              </a:lnSpc>
            </a:pPr>
            <a:r>
              <a:rPr lang="hu-HU" sz="2100" b="1" dirty="0"/>
              <a:t>Elemzés/tervezés során: </a:t>
            </a:r>
            <a:r>
              <a:rPr lang="hu-HU" sz="2100" dirty="0"/>
              <a:t>adatszótár kezelése, mely a tervben található egyedekről és kapcsolataikról tartalmaz információt; felhasználói interfész generálását egy grafikus interfész-leírásból, melyet a felhasználóval együtt készíthetünk el.; a terv ellentmondás mentesség vizsgálata</a:t>
            </a:r>
          </a:p>
          <a:p>
            <a:pPr eaLnBrk="1" hangingPunct="1">
              <a:lnSpc>
                <a:spcPct val="80000"/>
              </a:lnSpc>
            </a:pPr>
            <a:r>
              <a:rPr lang="hu-HU" sz="2100" b="1" dirty="0"/>
              <a:t>Implementáció során: </a:t>
            </a:r>
            <a:r>
              <a:rPr lang="hu-HU" sz="2100" dirty="0"/>
              <a:t>automatikus kódgenerálás (Computer </a:t>
            </a:r>
            <a:r>
              <a:rPr lang="hu-HU" sz="2100" dirty="0" err="1"/>
              <a:t>Aided</a:t>
            </a:r>
            <a:r>
              <a:rPr lang="hu-HU" sz="2100" dirty="0"/>
              <a:t> </a:t>
            </a:r>
            <a:r>
              <a:rPr lang="hu-HU" sz="2100" dirty="0" err="1"/>
              <a:t>Programming</a:t>
            </a:r>
            <a:r>
              <a:rPr lang="hu-HU" sz="2100" dirty="0"/>
              <a:t> - CAP);verziókezelés</a:t>
            </a:r>
          </a:p>
          <a:p>
            <a:pPr eaLnBrk="1" hangingPunct="1">
              <a:lnSpc>
                <a:spcPct val="80000"/>
              </a:lnSpc>
            </a:pPr>
            <a:r>
              <a:rPr lang="hu-HU" sz="2100" b="1" dirty="0" err="1"/>
              <a:t>Szoftvervalidáció</a:t>
            </a:r>
            <a:r>
              <a:rPr lang="hu-HU" sz="2100" b="1" dirty="0"/>
              <a:t> során: </a:t>
            </a:r>
            <a:r>
              <a:rPr lang="hu-HU" sz="2100" dirty="0"/>
              <a:t>automatikus teszt-eset generálás, teszt-kiértékelés, </a:t>
            </a:r>
            <a:r>
              <a:rPr lang="hu-HU" sz="2100" dirty="0" err="1"/>
              <a:t>-dokumentálás</a:t>
            </a:r>
            <a:endParaRPr lang="hu-HU" sz="2100" dirty="0"/>
          </a:p>
          <a:p>
            <a:pPr eaLnBrk="1" hangingPunct="1">
              <a:lnSpc>
                <a:spcPct val="80000"/>
              </a:lnSpc>
            </a:pPr>
            <a:r>
              <a:rPr lang="hu-HU" sz="2100" b="1" dirty="0"/>
              <a:t>Szoftverevolúció során: </a:t>
            </a:r>
            <a:r>
              <a:rPr lang="hu-HU" sz="2100" dirty="0"/>
              <a:t>forráskód visszafejtés (</a:t>
            </a:r>
            <a:r>
              <a:rPr lang="hu-HU" sz="2100" dirty="0" err="1"/>
              <a:t>reverse</a:t>
            </a:r>
            <a:r>
              <a:rPr lang="hu-HU" sz="2100" dirty="0"/>
              <a:t> </a:t>
            </a:r>
            <a:r>
              <a:rPr lang="hu-HU" sz="2100" dirty="0" err="1"/>
              <a:t>engineering</a:t>
            </a:r>
            <a:r>
              <a:rPr lang="hu-HU" sz="2100" dirty="0"/>
              <a:t>); régebbi verziójú programnyelvek automatikus újrafordítása újabb verzióba.</a:t>
            </a:r>
          </a:p>
        </p:txBody>
      </p:sp>
    </p:spTree>
    <p:extLst>
      <p:ext uri="{BB962C8B-B14F-4D97-AF65-F5344CB8AC3E}">
        <p14:creationId xmlns:p14="http://schemas.microsoft.com/office/powerpoint/2010/main" val="1923718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hu-HU"/>
              <a:t>CASE eszközök</a:t>
            </a:r>
          </a:p>
        </p:txBody>
      </p:sp>
      <p:sp>
        <p:nvSpPr>
          <p:cNvPr id="29700" name="Rectangle 3"/>
          <p:cNvSpPr>
            <a:spLocks noGrp="1" noChangeArrowheads="1"/>
          </p:cNvSpPr>
          <p:nvPr>
            <p:ph type="body" idx="1"/>
          </p:nvPr>
        </p:nvSpPr>
        <p:spPr>
          <a:xfrm>
            <a:off x="838201" y="1825625"/>
            <a:ext cx="10868695" cy="4351338"/>
          </a:xfrm>
        </p:spPr>
        <p:txBody>
          <a:bodyPr>
            <a:normAutofit/>
          </a:bodyPr>
          <a:lstStyle/>
          <a:p>
            <a:pPr eaLnBrk="1" hangingPunct="1"/>
            <a:r>
              <a:rPr lang="hu-HU" sz="2400" dirty="0"/>
              <a:t>Automatikus dokumentumgenerálás; </a:t>
            </a:r>
          </a:p>
          <a:p>
            <a:pPr eaLnBrk="1" hangingPunct="1"/>
            <a:r>
              <a:rPr lang="hu-HU" sz="2400" dirty="0"/>
              <a:t>Projektmenedzsment támogatás (ütemezés, határidők figyelése, erőforrás-tervezés, költség- és kapacitásszámítás, stb. )</a:t>
            </a:r>
          </a:p>
        </p:txBody>
      </p:sp>
    </p:spTree>
    <p:extLst>
      <p:ext uri="{BB962C8B-B14F-4D97-AF65-F5344CB8AC3E}">
        <p14:creationId xmlns:p14="http://schemas.microsoft.com/office/powerpoint/2010/main" val="2980819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Kö</a:t>
            </a:r>
            <a:r>
              <a:rPr lang="hu-HU" dirty="0" err="1" smtClean="0"/>
              <a:t>szönöm</a:t>
            </a:r>
            <a:r>
              <a:rPr lang="hu-HU" dirty="0" smtClean="0"/>
              <a:t> a figyelmet</a:t>
            </a:r>
            <a:endParaRPr lang="en-US" dirty="0"/>
          </a:p>
        </p:txBody>
      </p:sp>
      <p:sp>
        <p:nvSpPr>
          <p:cNvPr id="3" name="Content Placeholder 2"/>
          <p:cNvSpPr>
            <a:spLocks noGrp="1"/>
          </p:cNvSpPr>
          <p:nvPr>
            <p:ph idx="1"/>
          </p:nvPr>
        </p:nvSpPr>
        <p:spPr>
          <a:xfrm>
            <a:off x="838199" y="1825624"/>
            <a:ext cx="10971727" cy="4447761"/>
          </a:xfrm>
        </p:spPr>
        <p:txBody>
          <a:bodyPr>
            <a:normAutofit/>
          </a:bodyPr>
          <a:lstStyle/>
          <a:p>
            <a:endParaRPr lang="en-US" dirty="0"/>
          </a:p>
          <a:p>
            <a:endParaRPr lang="en-US" dirty="0" smtClean="0"/>
          </a:p>
          <a:p>
            <a:endParaRPr lang="en-US" dirty="0"/>
          </a:p>
        </p:txBody>
      </p:sp>
    </p:spTree>
    <p:extLst>
      <p:ext uri="{BB962C8B-B14F-4D97-AF65-F5344CB8AC3E}">
        <p14:creationId xmlns:p14="http://schemas.microsoft.com/office/powerpoint/2010/main" val="159971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Template>
  <TotalTime>1574</TotalTime>
  <Words>2244</Words>
  <Application>Microsoft Office PowerPoint</Application>
  <PresentationFormat>Widescreen</PresentationFormat>
  <Paragraphs>223</Paragraphs>
  <Slides>26</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Segoe UI</vt:lpstr>
      <vt:lpstr>Segoe UI Light</vt:lpstr>
      <vt:lpstr>Tahoma</vt:lpstr>
      <vt:lpstr>Wingdings</vt:lpstr>
      <vt:lpstr>WelcomeDoc</vt:lpstr>
      <vt:lpstr>Szoftverrendszerek fejlesztése</vt:lpstr>
      <vt:lpstr>Szoftverfejlesztési életciklus modellek</vt:lpstr>
      <vt:lpstr>Mi a szoftver?</vt:lpstr>
      <vt:lpstr>Igény a rendszerezett munkára</vt:lpstr>
      <vt:lpstr>Boehm - 1976</vt:lpstr>
      <vt:lpstr>IEEE - 1983 </vt:lpstr>
      <vt:lpstr>Alap tevékenységek</vt:lpstr>
      <vt:lpstr>Szoftverfolyamat modellek</vt:lpstr>
      <vt:lpstr>Vízesés modell </vt:lpstr>
      <vt:lpstr>Vízesés modell</vt:lpstr>
      <vt:lpstr>V modell</vt:lpstr>
      <vt:lpstr>V modell</vt:lpstr>
      <vt:lpstr>V modell</vt:lpstr>
      <vt:lpstr>Spirál Modell</vt:lpstr>
      <vt:lpstr>Spirál modell </vt:lpstr>
      <vt:lpstr>Spirál modell</vt:lpstr>
      <vt:lpstr>PowerPoint Presentation</vt:lpstr>
      <vt:lpstr>Evolúciós modell</vt:lpstr>
      <vt:lpstr>Újrafelhasználás orientált fejlesztés (komponens alapú)</vt:lpstr>
      <vt:lpstr>Komponens alapú modell</vt:lpstr>
      <vt:lpstr>RUP</vt:lpstr>
      <vt:lpstr>RUP - dimenziók</vt:lpstr>
      <vt:lpstr>ISO 12207</vt:lpstr>
      <vt:lpstr>CASE eszközök</vt:lpstr>
      <vt:lpstr>CASE eszközök</vt:lpstr>
      <vt:lpstr>Köszönöm a figyelmet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Szoftvertevezés</dc:title>
  <dc:creator>lenovo</dc:creator>
  <cp:keywords/>
  <cp:lastModifiedBy>Compaq</cp:lastModifiedBy>
  <cp:revision>33</cp:revision>
  <dcterms:created xsi:type="dcterms:W3CDTF">2020-08-25T11:54:18Z</dcterms:created>
  <dcterms:modified xsi:type="dcterms:W3CDTF">2020-10-19T09:22:31Z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