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25"/>
  </p:notesMasterIdLst>
  <p:sldIdLst>
    <p:sldId id="256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6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256"/>
          </p14:sldIdLst>
        </p14:section>
        <p14:section name="Intro" id="{B9B51309-D148-4332-87C2-07BE32FBCA3B}">
          <p14:sldIdLst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</p14:sldIdLst>
        </p14:section>
        <p14:section name="Learn More" id="{2CC34DB2-6590-42C0-AD4B-A04C6060184E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B4A6"/>
    <a:srgbClr val="734F29"/>
    <a:srgbClr val="D24726"/>
    <a:srgbClr val="DD462F"/>
    <a:srgbClr val="AEB785"/>
    <a:srgbClr val="EFD5A2"/>
    <a:srgbClr val="3B3026"/>
    <a:srgbClr val="ECE1CA"/>
    <a:srgbClr val="79553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hu-HU" altLang="en-US" sz="1300"/>
              <a:t>Szoftvertechnológia </a:t>
            </a:r>
          </a:p>
        </p:txBody>
      </p:sp>
      <p:sp>
        <p:nvSpPr>
          <p:cNvPr id="3686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hu-HU" altLang="en-US" sz="1300"/>
              <a:t>PPKE-ITK Bevezetés a programozásba</a:t>
            </a:r>
          </a:p>
        </p:txBody>
      </p:sp>
      <p:sp>
        <p:nvSpPr>
          <p:cNvPr id="3686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45CD492-6415-4942-8DE5-578EBEA1D314}" type="slidenum">
              <a:rPr lang="hu-HU" altLang="en-US" sz="1300"/>
              <a:pPr/>
              <a:t>4</a:t>
            </a:fld>
            <a:endParaRPr lang="hu-HU" altLang="en-US" sz="1300"/>
          </a:p>
        </p:txBody>
      </p:sp>
      <p:sp>
        <p:nvSpPr>
          <p:cNvPr id="3686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 smtClean="0"/>
          </a:p>
        </p:txBody>
      </p:sp>
    </p:spTree>
    <p:extLst>
      <p:ext uri="{BB962C8B-B14F-4D97-AF65-F5344CB8AC3E}">
        <p14:creationId xmlns:p14="http://schemas.microsoft.com/office/powerpoint/2010/main" val="644748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2" y="5110609"/>
            <a:ext cx="6705599" cy="113779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rgbClr val="D2472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20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 anchor="ctr">
            <a:noAutofit/>
          </a:bodyPr>
          <a:lstStyle>
            <a:lvl1pPr algn="l">
              <a:defRPr sz="4800">
                <a:solidFill>
                  <a:srgbClr val="D247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822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737851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4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0602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0081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3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19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9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9692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0226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6742" y="1336737"/>
            <a:ext cx="10515600" cy="2387600"/>
          </a:xfrm>
        </p:spPr>
        <p:txBody>
          <a:bodyPr/>
          <a:lstStyle/>
          <a:p>
            <a:r>
              <a:rPr lang="en-US" dirty="0" err="1" smtClean="0"/>
              <a:t>Szoftver</a:t>
            </a:r>
            <a:r>
              <a:rPr lang="hu-HU" dirty="0" smtClean="0"/>
              <a:t>rendszerek fejlesztése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9723" y="5928417"/>
            <a:ext cx="9336108" cy="929583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sz="2200" dirty="0"/>
              <a:t>VISOKA TEHNIČKA ŠKOLA STRUKOVNIH STUDIJA U SUBOTICI | SZABADKAI MŰSZAKI SZAKFŐISKOLA | SUBOTICA TECH</a:t>
            </a:r>
          </a:p>
          <a:p>
            <a:pPr algn="ctr"/>
            <a:r>
              <a:rPr lang="en-US" sz="1500" dirty="0"/>
              <a:t>24000 SUBOTICA, MARKA OREŠKOVIĆA 16</a:t>
            </a:r>
          </a:p>
          <a:p>
            <a:pPr algn="ctr"/>
            <a:r>
              <a:rPr lang="en-US" sz="1300" dirty="0"/>
              <a:t>http://www.vts.su.ac.rs/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536" y="4886689"/>
            <a:ext cx="817930" cy="8458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325" y="4886689"/>
            <a:ext cx="1370790" cy="10078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22" y="4886689"/>
            <a:ext cx="823055" cy="9046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974" y="5023742"/>
            <a:ext cx="1206233" cy="9046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849" y="5079905"/>
            <a:ext cx="1424056" cy="6214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066" y="4905024"/>
            <a:ext cx="2189888" cy="114211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3"/>
          <a:stretch/>
        </p:blipFill>
        <p:spPr>
          <a:xfrm>
            <a:off x="9372800" y="4951815"/>
            <a:ext cx="1849542" cy="1011103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>
          <a:xfrm>
            <a:off x="2923549" y="3673098"/>
            <a:ext cx="7772400" cy="11997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None/>
              <a:defRPr sz="2800" kern="1200">
                <a:solidFill>
                  <a:srgbClr val="D24726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Dr. </a:t>
            </a:r>
            <a:r>
              <a:rPr lang="sr-Latn-RS" dirty="0" smtClean="0">
                <a:solidFill>
                  <a:schemeClr val="bg1"/>
                </a:solidFill>
              </a:rPr>
              <a:t>Simon </a:t>
            </a:r>
            <a:r>
              <a:rPr lang="sr-Latn-RS" dirty="0" err="1" smtClean="0">
                <a:solidFill>
                  <a:schemeClr val="bg1"/>
                </a:solidFill>
              </a:rPr>
              <a:t>János</a:t>
            </a:r>
            <a:endParaRPr lang="sr-Latn-RS" dirty="0" smtClean="0">
              <a:solidFill>
                <a:schemeClr val="bg1"/>
              </a:solidFill>
            </a:endParaRPr>
          </a:p>
          <a:p>
            <a:r>
              <a:rPr lang="en-US" sz="1200" b="1" dirty="0" err="1" smtClean="0">
                <a:solidFill>
                  <a:schemeClr val="bg1"/>
                </a:solidFill>
              </a:rPr>
              <a:t>simon</a:t>
            </a:r>
            <a:r>
              <a:rPr lang="en-US" sz="1200" b="1" dirty="0" smtClean="0">
                <a:solidFill>
                  <a:schemeClr val="bg1"/>
                </a:solidFill>
              </a:rPr>
              <a:t>@</a:t>
            </a:r>
            <a:r>
              <a:rPr lang="hu-HU" sz="1200" b="1" dirty="0" err="1" smtClean="0">
                <a:solidFill>
                  <a:schemeClr val="bg1"/>
                </a:solidFill>
              </a:rPr>
              <a:t>vts.su.ac.rs</a:t>
            </a:r>
            <a:endParaRPr lang="en-US" sz="1200" b="1" dirty="0" smtClean="0">
              <a:solidFill>
                <a:schemeClr val="bg1"/>
              </a:solidFill>
            </a:endParaRPr>
          </a:p>
          <a:p>
            <a:r>
              <a:rPr lang="en-US" sz="1200" b="1" dirty="0">
                <a:solidFill>
                  <a:schemeClr val="bg1"/>
                </a:solidFill>
              </a:rPr>
              <a:t>SZABADKAI MŰSZAKI SZAKFŐISKOLA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szoftverfejlesztés </a:t>
            </a:r>
            <a:r>
              <a:rPr lang="hu-HU" dirty="0" smtClean="0"/>
              <a:t>folyamata - </a:t>
            </a:r>
            <a:r>
              <a:rPr lang="hu-HU" altLang="en-US" dirty="0" smtClean="0"/>
              <a:t>Tartalom</a:t>
            </a:r>
            <a:endParaRPr lang="hu-HU" altLang="en-US" dirty="0" smtClean="0"/>
          </a:p>
        </p:txBody>
      </p:sp>
      <p:sp>
        <p:nvSpPr>
          <p:cNvPr id="16389" name="Rectangle 1030"/>
          <p:cNvSpPr>
            <a:spLocks noGrp="1" noChangeArrowheads="1"/>
          </p:cNvSpPr>
          <p:nvPr>
            <p:ph type="body" idx="1"/>
          </p:nvPr>
        </p:nvSpPr>
        <p:spPr>
          <a:xfrm>
            <a:off x="1766685" y="1444715"/>
            <a:ext cx="8424863" cy="5280025"/>
          </a:xfrm>
          <a:noFill/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 smtClean="0"/>
              <a:t>A rendszer és a szoftver fogalma</a:t>
            </a:r>
          </a:p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 smtClean="0"/>
              <a:t>A szoftver, mint termék és készítésének jellegzetességei</a:t>
            </a:r>
          </a:p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 smtClean="0"/>
              <a:t>A szoftverkészítés fázisai: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1800" dirty="0" smtClean="0"/>
              <a:t>Az igények felmérése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1800" dirty="0" smtClean="0"/>
              <a:t>A követelmények specifikálása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1800" dirty="0" smtClean="0"/>
              <a:t>Szoftvertervezés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1800" dirty="0" smtClean="0"/>
              <a:t>Implementáció (programozás)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1800" dirty="0" smtClean="0"/>
              <a:t>Integráció, verifikáció, </a:t>
            </a:r>
            <a:r>
              <a:rPr lang="hu-HU" altLang="en-US" sz="1800" dirty="0" err="1" smtClean="0"/>
              <a:t>validáció</a:t>
            </a:r>
            <a:endParaRPr lang="hu-HU" altLang="en-US" sz="1800" dirty="0" smtClean="0"/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1800" dirty="0" smtClean="0"/>
              <a:t>A szoftver működtetése, karbantartása, továbbfejlesztése </a:t>
            </a:r>
          </a:p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 smtClean="0"/>
              <a:t>A szoftver minősége</a:t>
            </a:r>
          </a:p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 smtClean="0"/>
              <a:t>Fejlesztési stratégiák, csoportmunka</a:t>
            </a:r>
          </a:p>
        </p:txBody>
      </p:sp>
    </p:spTree>
    <p:extLst>
      <p:ext uri="{BB962C8B-B14F-4D97-AF65-F5344CB8AC3E}">
        <p14:creationId xmlns:p14="http://schemas.microsoft.com/office/powerpoint/2010/main" val="136407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en-US" smtClean="0"/>
              <a:t>Mi a rendszer?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37" y="1499025"/>
            <a:ext cx="8353425" cy="5111750"/>
          </a:xfrm>
        </p:spPr>
        <p:txBody>
          <a:bodyPr>
            <a:normAutofit/>
          </a:bodyPr>
          <a:lstStyle/>
          <a:p>
            <a:r>
              <a:rPr lang="hu-HU" altLang="en-US" sz="2000" dirty="0" smtClean="0"/>
              <a:t>A szoftver csak valamilyen számítógépen képes működni.</a:t>
            </a:r>
          </a:p>
          <a:p>
            <a:r>
              <a:rPr lang="hu-HU" altLang="en-US" sz="2000" dirty="0" smtClean="0"/>
              <a:t>Működéséhez szükség van bemenő adatokra és az eredményt más rendszerek, vagy emberek használják fel.</a:t>
            </a:r>
          </a:p>
          <a:p>
            <a:r>
              <a:rPr lang="hu-HU" altLang="en-US" sz="2000" dirty="0" smtClean="0"/>
              <a:t>A rendszer a számítógép(</a:t>
            </a:r>
            <a:r>
              <a:rPr lang="hu-HU" altLang="en-US" sz="2000" dirty="0" err="1" smtClean="0"/>
              <a:t>ek</a:t>
            </a:r>
            <a:r>
              <a:rPr lang="hu-HU" altLang="en-US" sz="2000" dirty="0" smtClean="0"/>
              <a:t>), input/output eszközök, program(ok), hálózatok és a rendszerrel kapcsolatba kerülő emberek (kezelők, operátorok, stb.), valamint a dokumentációk összessége.</a:t>
            </a:r>
          </a:p>
        </p:txBody>
      </p:sp>
    </p:spTree>
    <p:extLst>
      <p:ext uri="{BB962C8B-B14F-4D97-AF65-F5344CB8AC3E}">
        <p14:creationId xmlns:p14="http://schemas.microsoft.com/office/powerpoint/2010/main" val="215747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en-US" dirty="0" smtClean="0"/>
              <a:t>Mi a szoftver?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6685" y="1543855"/>
            <a:ext cx="8424863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 smtClean="0"/>
              <a:t>A szoftver: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1800" dirty="0" smtClean="0"/>
              <a:t>Számítógépi programok és a hozzájuk tartozó dokumentációk összessége.</a:t>
            </a:r>
          </a:p>
          <a:p>
            <a:pPr lvl="1">
              <a:lnSpc>
                <a:spcPct val="90000"/>
              </a:lnSpc>
              <a:spcBef>
                <a:spcPct val="10000"/>
              </a:spcBef>
              <a:buFontTx/>
              <a:buNone/>
            </a:pPr>
            <a:r>
              <a:rPr lang="hu-HU" altLang="en-US" sz="1800" dirty="0" smtClean="0"/>
              <a:t>	(A gyakorlatban ide tartoznak a szakterületi ismeretek és azok dokumentációi is, amelyek alapján a szoftvert kifejlesztették.)</a:t>
            </a:r>
          </a:p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 smtClean="0"/>
              <a:t>A szoftver készülhet: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1800" dirty="0" smtClean="0"/>
              <a:t>Egy adott felhasználó egyedi megrendelésére,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1800" dirty="0" smtClean="0"/>
              <a:t>Piaci értékesítésre, sok felhasználó számára.</a:t>
            </a:r>
          </a:p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 smtClean="0"/>
              <a:t>A szoftver, mint termék lehet: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1800" dirty="0" smtClean="0"/>
              <a:t>Általános - sok, különböző felhasználó céljaira alkalmas,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1800" dirty="0" smtClean="0"/>
              <a:t>Egyedi - egyetlen felhasználó igényeit kiszolgáló.</a:t>
            </a:r>
          </a:p>
        </p:txBody>
      </p:sp>
    </p:spTree>
    <p:extLst>
      <p:ext uri="{BB962C8B-B14F-4D97-AF65-F5344CB8AC3E}">
        <p14:creationId xmlns:p14="http://schemas.microsoft.com/office/powerpoint/2010/main" val="161249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xfrm>
            <a:off x="509789" y="723900"/>
            <a:ext cx="8134350" cy="609600"/>
          </a:xfrm>
        </p:spPr>
        <p:txBody>
          <a:bodyPr>
            <a:noAutofit/>
          </a:bodyPr>
          <a:lstStyle/>
          <a:p>
            <a:r>
              <a:rPr lang="hu-HU" altLang="en-US" dirty="0"/>
              <a:t>Miben különbözik a szoftver más termékektől?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1847851" y="1028700"/>
            <a:ext cx="8424863" cy="513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90000"/>
              </a:lnSpc>
              <a:spcBef>
                <a:spcPct val="10000"/>
              </a:spcBef>
              <a:buFontTx/>
              <a:buChar char="•"/>
            </a:pPr>
            <a:endParaRPr lang="hu-HU" altLang="en-US" sz="2800">
              <a:latin typeface="Arial" panose="020B0604020202020204" pitchFamily="34" charset="0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896753" y="1532127"/>
            <a:ext cx="9375961" cy="520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90000"/>
              </a:lnSpc>
              <a:spcBef>
                <a:spcPct val="10000"/>
              </a:spcBef>
              <a:buFontTx/>
              <a:buChar char="•"/>
            </a:pPr>
            <a:r>
              <a:rPr lang="hu-HU" altLang="en-US" sz="2800" u="sng" dirty="0">
                <a:latin typeface="Arial" panose="020B0604020202020204" pitchFamily="34" charset="0"/>
              </a:rPr>
              <a:t>A mindennapi termék</a:t>
            </a:r>
            <a:r>
              <a:rPr lang="hu-HU" altLang="en-US" sz="2800" dirty="0">
                <a:latin typeface="Arial" panose="020B0604020202020204" pitchFamily="34" charset="0"/>
              </a:rPr>
              <a:t> többnyire látható, megfogható, közismert fogalmak szerint értelmezhető  tulajdonságai vannak.</a:t>
            </a:r>
          </a:p>
          <a:p>
            <a:pPr algn="l">
              <a:lnSpc>
                <a:spcPct val="90000"/>
              </a:lnSpc>
              <a:spcBef>
                <a:spcPct val="10000"/>
              </a:spcBef>
              <a:buFontTx/>
              <a:buChar char="•"/>
            </a:pPr>
            <a:r>
              <a:rPr lang="hu-HU" altLang="en-US" sz="2800" u="sng" dirty="0">
                <a:latin typeface="Arial" panose="020B0604020202020204" pitchFamily="34" charset="0"/>
              </a:rPr>
              <a:t>A szoftver</a:t>
            </a:r>
            <a:r>
              <a:rPr lang="hu-HU" altLang="en-US" sz="2800" dirty="0">
                <a:latin typeface="Arial" panose="020B0604020202020204" pitchFamily="34" charset="0"/>
              </a:rPr>
              <a:t> nem látható, nem megfogható, jó esetben is csak hatását érzékelhetjük, tulajdonságai elvont fogalmak ismeretében értékelhetőek.</a:t>
            </a:r>
          </a:p>
          <a:p>
            <a:pPr algn="l">
              <a:lnSpc>
                <a:spcPct val="90000"/>
              </a:lnSpc>
              <a:spcBef>
                <a:spcPct val="10000"/>
              </a:spcBef>
              <a:buFontTx/>
              <a:buChar char="•"/>
            </a:pPr>
            <a:r>
              <a:rPr lang="hu-HU" altLang="en-US" sz="2800" dirty="0">
                <a:latin typeface="Arial" panose="020B0604020202020204" pitchFamily="34" charset="0"/>
              </a:rPr>
              <a:t>Ezért a szoftver hiányosságait nehezebb</a:t>
            </a:r>
            <a:br>
              <a:rPr lang="hu-HU" altLang="en-US" sz="2800" dirty="0">
                <a:latin typeface="Arial" panose="020B0604020202020204" pitchFamily="34" charset="0"/>
              </a:rPr>
            </a:br>
            <a:r>
              <a:rPr lang="hu-HU" altLang="en-US" sz="2800" dirty="0">
                <a:latin typeface="Arial" panose="020B0604020202020204" pitchFamily="34" charset="0"/>
              </a:rPr>
              <a:t>felfedezni a tervezéskor, még</a:t>
            </a:r>
            <a:br>
              <a:rPr lang="hu-HU" altLang="en-US" sz="2800" dirty="0">
                <a:latin typeface="Arial" panose="020B0604020202020204" pitchFamily="34" charset="0"/>
              </a:rPr>
            </a:br>
            <a:r>
              <a:rPr lang="hu-HU" altLang="en-US" sz="2800" dirty="0">
                <a:latin typeface="Arial" panose="020B0604020202020204" pitchFamily="34" charset="0"/>
              </a:rPr>
              <a:t>működés közben is!</a:t>
            </a:r>
          </a:p>
          <a:p>
            <a:pPr algn="l">
              <a:lnSpc>
                <a:spcPct val="90000"/>
              </a:lnSpc>
              <a:spcBef>
                <a:spcPct val="10000"/>
              </a:spcBef>
              <a:buFontTx/>
              <a:buChar char="•"/>
            </a:pPr>
            <a:endParaRPr lang="hu-HU" altLang="en-US" sz="2800" dirty="0"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4139" y="4669027"/>
            <a:ext cx="2695575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73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en-US" sz="2800"/>
              <a:t>Hagyományos termék és a szoftver</a:t>
            </a:r>
          </a:p>
        </p:txBody>
      </p:sp>
      <p:sp>
        <p:nvSpPr>
          <p:cNvPr id="2054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303741" y="1482972"/>
            <a:ext cx="3976687" cy="3351212"/>
          </a:xfrm>
        </p:spPr>
        <p:txBody>
          <a:bodyPr/>
          <a:lstStyle/>
          <a:p>
            <a:pPr algn="ctr">
              <a:buFontTx/>
              <a:buNone/>
            </a:pPr>
            <a:r>
              <a:rPr lang="hu-HU" altLang="en-US" sz="2000" b="1" dirty="0"/>
              <a:t>Hagyományos termék</a:t>
            </a:r>
          </a:p>
          <a:p>
            <a:pPr algn="ctr">
              <a:buFontTx/>
              <a:buNone/>
            </a:pPr>
            <a:endParaRPr lang="hu-HU" altLang="en-US" sz="2000" b="1" dirty="0"/>
          </a:p>
          <a:p>
            <a:r>
              <a:rPr lang="hu-HU" altLang="en-US" sz="2000" dirty="0"/>
              <a:t>A hibák, tévedések nagy része hagyományos fogalmak szerint, már a tervben könnyen felismerhető.</a:t>
            </a:r>
          </a:p>
          <a:p>
            <a:r>
              <a:rPr lang="hu-HU" altLang="en-US" sz="2000" dirty="0"/>
              <a:t>A terv egyszerűen egyeztethető a laikus felhasználóval is.</a:t>
            </a:r>
          </a:p>
        </p:txBody>
      </p:sp>
      <p:sp>
        <p:nvSpPr>
          <p:cNvPr id="2055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558567" y="1463675"/>
            <a:ext cx="4324081" cy="2863850"/>
          </a:xfrm>
        </p:spPr>
        <p:txBody>
          <a:bodyPr/>
          <a:lstStyle/>
          <a:p>
            <a:pPr algn="ctr">
              <a:buFontTx/>
              <a:buNone/>
            </a:pPr>
            <a:r>
              <a:rPr lang="hu-HU" altLang="en-US" sz="2000" b="1" dirty="0"/>
              <a:t>Szoftver</a:t>
            </a:r>
          </a:p>
          <a:p>
            <a:pPr algn="ctr">
              <a:buFontTx/>
              <a:buNone/>
            </a:pPr>
            <a:endParaRPr lang="hu-HU" altLang="en-US" sz="2000" b="1" dirty="0"/>
          </a:p>
          <a:p>
            <a:r>
              <a:rPr lang="hu-HU" altLang="en-US" sz="2000" dirty="0"/>
              <a:t>A követelmények </a:t>
            </a:r>
            <a:r>
              <a:rPr lang="hu-HU" altLang="en-US" sz="2000" dirty="0" smtClean="0"/>
              <a:t>félreértéséből</a:t>
            </a:r>
            <a:r>
              <a:rPr lang="hu-HU" altLang="en-US" sz="2000" dirty="0"/>
              <a:t>, következetlenségéből eredő hibák csak az </a:t>
            </a:r>
            <a:r>
              <a:rPr lang="hu-HU" altLang="en-US" sz="2000" dirty="0" smtClean="0"/>
              <a:t>implementáció </a:t>
            </a:r>
            <a:r>
              <a:rPr lang="hu-HU" altLang="en-US" sz="2000" dirty="0"/>
              <a:t>után ismerhetők fel.</a:t>
            </a:r>
          </a:p>
          <a:p>
            <a:r>
              <a:rPr lang="hu-HU" altLang="en-US" sz="2000" dirty="0"/>
              <a:t> A szoftver tervét csak </a:t>
            </a:r>
            <a:r>
              <a:rPr lang="hu-HU" altLang="en-US" sz="2000" dirty="0" smtClean="0"/>
              <a:t>informatikai </a:t>
            </a:r>
            <a:r>
              <a:rPr lang="hu-HU" altLang="en-US" sz="2000" dirty="0"/>
              <a:t>képzettséggel </a:t>
            </a:r>
            <a:r>
              <a:rPr lang="hu-HU" altLang="en-US" sz="2000" dirty="0" smtClean="0"/>
              <a:t>rendelkező </a:t>
            </a:r>
            <a:r>
              <a:rPr lang="hu-HU" altLang="en-US" sz="2000" dirty="0"/>
              <a:t>felhasználó érti meg.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4714881"/>
            <a:ext cx="2795321" cy="1747076"/>
          </a:xfrm>
          <a:prstGeom prst="rect">
            <a:avLst/>
          </a:prstGeom>
        </p:spPr>
      </p:pic>
      <p:pic>
        <p:nvPicPr>
          <p:cNvPr id="374" name="Picture 37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135" y="4740694"/>
            <a:ext cx="2695575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1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en-US" smtClean="0"/>
              <a:t>Szoftvertechnológia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4489" y="2422795"/>
            <a:ext cx="9238311" cy="3370263"/>
          </a:xfrm>
        </p:spPr>
        <p:txBody>
          <a:bodyPr>
            <a:noAutofit/>
          </a:bodyPr>
          <a:lstStyle/>
          <a:p>
            <a:pPr>
              <a:spcBef>
                <a:spcPct val="15000"/>
              </a:spcBef>
              <a:buFontTx/>
              <a:buNone/>
            </a:pPr>
            <a:r>
              <a:rPr lang="hu-HU" altLang="en-US" dirty="0">
                <a:solidFill>
                  <a:srgbClr val="FF3300"/>
                </a:solidFill>
              </a:rPr>
              <a:t>	</a:t>
            </a:r>
            <a:r>
              <a:rPr lang="hu-HU" altLang="en-US" sz="1800" dirty="0"/>
              <a:t>A szoftvertechnológia (</a:t>
            </a:r>
            <a:r>
              <a:rPr lang="hu-HU" altLang="en-US" dirty="0"/>
              <a:t>Software </a:t>
            </a:r>
            <a:r>
              <a:rPr lang="hu-HU" altLang="en-US" dirty="0" err="1"/>
              <a:t>Engineering</a:t>
            </a:r>
            <a:r>
              <a:rPr lang="hu-HU" altLang="en-US" dirty="0"/>
              <a:t>) </a:t>
            </a:r>
            <a:r>
              <a:rPr lang="hu-HU" altLang="en-US" sz="1800" dirty="0"/>
              <a:t>a</a:t>
            </a:r>
            <a:r>
              <a:rPr lang="hu-HU" altLang="en-US" sz="1200" dirty="0" smtClean="0"/>
              <a:t> </a:t>
            </a:r>
            <a:r>
              <a:rPr lang="hu-HU" altLang="en-US" sz="1800" dirty="0"/>
              <a:t>nagy rendszerek:</a:t>
            </a:r>
            <a:endParaRPr lang="hu-HU" altLang="en-US" sz="2400" dirty="0"/>
          </a:p>
          <a:p>
            <a:pPr lvl="1">
              <a:spcBef>
                <a:spcPct val="15000"/>
              </a:spcBef>
            </a:pPr>
            <a:r>
              <a:rPr lang="hu-HU" altLang="en-US" sz="1600" dirty="0"/>
              <a:t>követelményeinek megismerésére,</a:t>
            </a:r>
          </a:p>
          <a:p>
            <a:pPr lvl="1">
              <a:spcBef>
                <a:spcPct val="15000"/>
              </a:spcBef>
            </a:pPr>
            <a:r>
              <a:rPr lang="hu-HU" altLang="en-US" sz="1600" dirty="0"/>
              <a:t>a szoftver specifikálására,</a:t>
            </a:r>
          </a:p>
          <a:p>
            <a:pPr lvl="1">
              <a:spcBef>
                <a:spcPct val="15000"/>
              </a:spcBef>
            </a:pPr>
            <a:r>
              <a:rPr lang="hu-HU" altLang="en-US" sz="1600" dirty="0"/>
              <a:t>tervezésére és implementálására, dokumentálására,</a:t>
            </a:r>
          </a:p>
          <a:p>
            <a:pPr lvl="1">
              <a:spcBef>
                <a:spcPct val="15000"/>
              </a:spcBef>
            </a:pPr>
            <a:r>
              <a:rPr lang="hu-HU" altLang="en-US" sz="1600" dirty="0"/>
              <a:t>a csoportmunka szervezésére és</a:t>
            </a:r>
          </a:p>
          <a:p>
            <a:pPr lvl="1">
              <a:spcBef>
                <a:spcPct val="15000"/>
              </a:spcBef>
            </a:pPr>
            <a:r>
              <a:rPr lang="hu-HU" altLang="en-US" sz="1600" dirty="0"/>
              <a:t>a szoftver minőségének </a:t>
            </a:r>
            <a:r>
              <a:rPr lang="hu-HU" altLang="en-US" sz="1600" dirty="0" smtClean="0"/>
              <a:t>biztosítására szolgáló </a:t>
            </a:r>
            <a:r>
              <a:rPr lang="hu-HU" altLang="en-US" sz="1600" dirty="0"/>
              <a:t>módszerekkel és eszközökkel foglalkozik.</a:t>
            </a:r>
            <a:endParaRPr lang="hu-HU" altLang="en-US" dirty="0"/>
          </a:p>
        </p:txBody>
      </p:sp>
      <p:sp>
        <p:nvSpPr>
          <p:cNvPr id="75970" name="Text Box 194"/>
          <p:cNvSpPr txBox="1">
            <a:spLocks noChangeArrowheads="1"/>
          </p:cNvSpPr>
          <p:nvPr/>
        </p:nvSpPr>
        <p:spPr bwMode="auto">
          <a:xfrm>
            <a:off x="2043114" y="1422670"/>
            <a:ext cx="830103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90000"/>
              </a:lnSpc>
              <a:spcBef>
                <a:spcPct val="15000"/>
              </a:spcBef>
            </a:pPr>
            <a:r>
              <a:rPr lang="hu-HU" altLang="en-US" sz="2000" i="1" dirty="0">
                <a:solidFill>
                  <a:srgbClr val="FF3300"/>
                </a:solidFill>
                <a:latin typeface="Arial" panose="020B0604020202020204" pitchFamily="34" charset="0"/>
              </a:rPr>
              <a:t>„A szoftver olyan termék, amely nem készül el határidőre,</a:t>
            </a:r>
            <a:br>
              <a:rPr lang="hu-HU" altLang="en-US" sz="2000" i="1" dirty="0">
                <a:solidFill>
                  <a:srgbClr val="FF3300"/>
                </a:solidFill>
                <a:latin typeface="Arial" panose="020B0604020202020204" pitchFamily="34" charset="0"/>
              </a:rPr>
            </a:br>
            <a:r>
              <a:rPr lang="hu-HU" altLang="en-US" sz="2000" i="1" dirty="0">
                <a:solidFill>
                  <a:srgbClr val="FF3300"/>
                </a:solidFill>
                <a:latin typeface="Arial" panose="020B0604020202020204" pitchFamily="34" charset="0"/>
              </a:rPr>
              <a:t>többe kerül, mint tervezték és – legalábbis részben – nem azt végzi, amit kellene.”</a:t>
            </a:r>
            <a:r>
              <a:rPr lang="hu-HU" altLang="en-US" sz="2000" dirty="0">
                <a:solidFill>
                  <a:srgbClr val="FF3300"/>
                </a:solidFill>
                <a:latin typeface="Arial" panose="020B0604020202020204" pitchFamily="34" charset="0"/>
              </a:rPr>
              <a:t>  </a:t>
            </a:r>
            <a:r>
              <a:rPr lang="hu-HU" altLang="en-US" sz="2000" dirty="0">
                <a:solidFill>
                  <a:schemeClr val="accent2"/>
                </a:solidFill>
                <a:latin typeface="Arial" panose="020B0604020202020204" pitchFamily="34" charset="0"/>
              </a:rPr>
              <a:t>(csalódott felhasználó)</a:t>
            </a:r>
            <a:endParaRPr lang="hu-HU" altLang="en-US" sz="2000" dirty="0"/>
          </a:p>
        </p:txBody>
      </p:sp>
      <p:sp>
        <p:nvSpPr>
          <p:cNvPr id="197" name="Text Box 192"/>
          <p:cNvSpPr txBox="1">
            <a:spLocks noChangeArrowheads="1"/>
          </p:cNvSpPr>
          <p:nvPr/>
        </p:nvSpPr>
        <p:spPr bwMode="auto">
          <a:xfrm>
            <a:off x="1734489" y="6115030"/>
            <a:ext cx="8826187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l">
              <a:lnSpc>
                <a:spcPct val="90000"/>
              </a:lnSpc>
              <a:spcBef>
                <a:spcPct val="5000"/>
              </a:spcBef>
            </a:pPr>
            <a:r>
              <a:rPr lang="hu-HU" altLang="en-US" sz="1800" dirty="0">
                <a:latin typeface="Arial" panose="020B0604020202020204" pitchFamily="34" charset="0"/>
              </a:rPr>
              <a:t>(hasonlítható az építészethez, amely az </a:t>
            </a:r>
            <a:r>
              <a:rPr lang="hu-HU" altLang="en-US" sz="1800" dirty="0" smtClean="0">
                <a:latin typeface="Arial" panose="020B0604020202020204" pitchFamily="34" charset="0"/>
              </a:rPr>
              <a:t>épületek tervezésétől </a:t>
            </a:r>
            <a:r>
              <a:rPr lang="hu-HU" altLang="en-US" sz="1800" dirty="0">
                <a:latin typeface="Arial" panose="020B0604020202020204" pitchFamily="34" charset="0"/>
              </a:rPr>
              <a:t>a kivitelezéséig módszeresen </a:t>
            </a:r>
            <a:r>
              <a:rPr lang="hu-HU" altLang="en-US" sz="1800" dirty="0" smtClean="0">
                <a:latin typeface="Arial" panose="020B0604020202020204" pitchFamily="34" charset="0"/>
              </a:rPr>
              <a:t>átfogja, tervezi </a:t>
            </a:r>
            <a:r>
              <a:rPr lang="hu-HU" altLang="en-US" sz="1800" dirty="0">
                <a:latin typeface="Arial" panose="020B0604020202020204" pitchFamily="34" charset="0"/>
              </a:rPr>
              <a:t>és szervezi a tevékenységeket)</a:t>
            </a:r>
            <a:endParaRPr lang="hu-HU" altLang="en-US" dirty="0"/>
          </a:p>
        </p:txBody>
      </p:sp>
    </p:spTree>
    <p:extLst>
      <p:ext uri="{BB962C8B-B14F-4D97-AF65-F5344CB8AC3E}">
        <p14:creationId xmlns:p14="http://schemas.microsoft.com/office/powerpoint/2010/main" val="41778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  <p:bldP spid="759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en-US" smtClean="0"/>
              <a:t>Mi a szoftverfolyamat?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3192" y="1695430"/>
            <a:ext cx="8451850" cy="4357640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hu-HU" altLang="en-US" sz="2000" dirty="0" smtClean="0"/>
              <a:t>A szoftver termék előállítására irányuló </a:t>
            </a:r>
            <a:r>
              <a:rPr lang="hu-HU" altLang="en-US" sz="2000" dirty="0" smtClean="0"/>
              <a:t>tevékenységek </a:t>
            </a:r>
            <a:r>
              <a:rPr lang="hu-HU" altLang="en-US" sz="2000" dirty="0" smtClean="0"/>
              <a:t>sora. Az általános tevékenységek:</a:t>
            </a:r>
          </a:p>
          <a:p>
            <a:pPr lvl="1">
              <a:lnSpc>
                <a:spcPct val="85000"/>
              </a:lnSpc>
              <a:spcBef>
                <a:spcPct val="10000"/>
              </a:spcBef>
            </a:pPr>
            <a:r>
              <a:rPr lang="hu-HU" altLang="en-US" sz="1800" u="sng" dirty="0" smtClean="0"/>
              <a:t>Igényfelmérés</a:t>
            </a:r>
            <a:r>
              <a:rPr lang="hu-HU" altLang="en-US" sz="1800" dirty="0" smtClean="0"/>
              <a:t>: a felhasználó igényeinek, követelményeinek felmérése, rendszerezése.</a:t>
            </a:r>
          </a:p>
          <a:p>
            <a:pPr lvl="1">
              <a:lnSpc>
                <a:spcPct val="85000"/>
              </a:lnSpc>
              <a:spcBef>
                <a:spcPct val="10000"/>
              </a:spcBef>
            </a:pPr>
            <a:r>
              <a:rPr lang="hu-HU" altLang="en-US" sz="1800" u="sng" dirty="0" smtClean="0"/>
              <a:t>Specifikáció</a:t>
            </a:r>
            <a:r>
              <a:rPr lang="hu-HU" altLang="en-US" sz="1800" dirty="0" smtClean="0"/>
              <a:t>: a szoftver feladatainak és a megszorításoknak specifikációja.</a:t>
            </a:r>
          </a:p>
          <a:p>
            <a:pPr lvl="1">
              <a:lnSpc>
                <a:spcPct val="85000"/>
              </a:lnSpc>
              <a:spcBef>
                <a:spcPct val="10000"/>
              </a:spcBef>
            </a:pPr>
            <a:r>
              <a:rPr lang="hu-HU" altLang="en-US" sz="1800" u="sng" dirty="0" smtClean="0"/>
              <a:t>Tervezés és implementáció</a:t>
            </a:r>
            <a:r>
              <a:rPr lang="hu-HU" altLang="en-US" sz="1800" dirty="0" smtClean="0"/>
              <a:t>: a szoftver nagyvonalú és részletes tervének kidolgozása, programozás, egységtesztelés.</a:t>
            </a:r>
          </a:p>
          <a:p>
            <a:pPr lvl="1">
              <a:lnSpc>
                <a:spcPct val="85000"/>
              </a:lnSpc>
              <a:spcBef>
                <a:spcPct val="10000"/>
              </a:spcBef>
            </a:pPr>
            <a:r>
              <a:rPr lang="hu-HU" altLang="en-US" sz="1800" u="sng" dirty="0" smtClean="0"/>
              <a:t>Integráció</a:t>
            </a:r>
            <a:r>
              <a:rPr lang="hu-HU" altLang="en-US" sz="1800" dirty="0" smtClean="0"/>
              <a:t>: a szoftver részeinek összeállítása és tesztelése.</a:t>
            </a:r>
          </a:p>
          <a:p>
            <a:pPr lvl="1">
              <a:lnSpc>
                <a:spcPct val="85000"/>
              </a:lnSpc>
              <a:spcBef>
                <a:spcPct val="10000"/>
              </a:spcBef>
            </a:pPr>
            <a:r>
              <a:rPr lang="hu-HU" altLang="en-US" sz="1800" u="sng" dirty="0" smtClean="0"/>
              <a:t>Verifikáció, </a:t>
            </a:r>
            <a:r>
              <a:rPr lang="hu-HU" altLang="en-US" sz="1800" u="sng" dirty="0" err="1" smtClean="0"/>
              <a:t>validáció</a:t>
            </a:r>
            <a:r>
              <a:rPr lang="hu-HU" altLang="en-US" sz="1800" dirty="0" smtClean="0"/>
              <a:t>: annak bizonyítása, hogy az elkészített szoftver a követelményeknek megfelelően működik.</a:t>
            </a:r>
          </a:p>
          <a:p>
            <a:pPr lvl="1">
              <a:lnSpc>
                <a:spcPct val="85000"/>
              </a:lnSpc>
              <a:spcBef>
                <a:spcPct val="10000"/>
              </a:spcBef>
            </a:pPr>
            <a:r>
              <a:rPr lang="hu-HU" altLang="en-US" sz="1800" u="sng" dirty="0" smtClean="0"/>
              <a:t>Evolúció</a:t>
            </a:r>
            <a:r>
              <a:rPr lang="hu-HU" altLang="en-US" sz="1800" dirty="0" smtClean="0"/>
              <a:t>: a szoftver karbantartása, továbbfejlesztése a változó igényeknek megfelelően.</a:t>
            </a:r>
          </a:p>
        </p:txBody>
      </p:sp>
    </p:spTree>
    <p:extLst>
      <p:ext uri="{BB962C8B-B14F-4D97-AF65-F5344CB8AC3E}">
        <p14:creationId xmlns:p14="http://schemas.microsoft.com/office/powerpoint/2010/main" val="48925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en-US" smtClean="0"/>
              <a:t>A követelmények felmérése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08522" y="1456700"/>
            <a:ext cx="8624887" cy="5097463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dirty="0" smtClean="0"/>
              <a:t>A megrendelő (felhasználó) igényeinek megismerése, rendszerezése és specifikálása.</a:t>
            </a:r>
            <a:br>
              <a:rPr lang="hu-HU" altLang="en-US" dirty="0" smtClean="0"/>
            </a:br>
            <a:r>
              <a:rPr lang="hu-HU" altLang="en-US" sz="2000" dirty="0"/>
              <a:t>(A legjobban megírt programot sem fogják használni, ha nem azt, és nem úgy csinálja, amit és ahogyan a felhasználó elvárja.)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dirty="0" smtClean="0"/>
              <a:t>Szakterületi ismereteket igényel.</a:t>
            </a:r>
            <a:br>
              <a:rPr lang="hu-HU" altLang="en-US" dirty="0" smtClean="0"/>
            </a:br>
            <a:r>
              <a:rPr lang="hu-HU" altLang="en-US" sz="2000" dirty="0"/>
              <a:t>(Meg kell érteni az adott  szakma – pl. könyvelés vagy raktárgazdálkodás – feladatait.)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dirty="0" smtClean="0"/>
              <a:t>Fontos a követelmények teljessége és következetessége.</a:t>
            </a:r>
            <a:br>
              <a:rPr lang="hu-HU" altLang="en-US" dirty="0" smtClean="0"/>
            </a:br>
            <a:r>
              <a:rPr lang="hu-HU" altLang="en-US" sz="2000" dirty="0"/>
              <a:t>(Sok esetben csak a rendszer átadásakor derül ki, ha néhány követelményt kifelejtünk, vagy félreértünk.)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dirty="0" smtClean="0"/>
              <a:t>A felhasználókkal a követelményeket prototípus segítségével ellenőriztethetjük.</a:t>
            </a:r>
            <a:br>
              <a:rPr lang="hu-HU" altLang="en-US" dirty="0" smtClean="0"/>
            </a:br>
            <a:r>
              <a:rPr lang="hu-HU" altLang="en-US" sz="2000" dirty="0"/>
              <a:t>(Hasonló az épület makettjéhez, ami segít elképzelni az épület tömegét és elhelyezkedését, funkcióit.)</a:t>
            </a:r>
            <a:r>
              <a:rPr lang="hu-HU" alt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5799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en-US" sz="2800"/>
              <a:t>Specifikáció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60563" y="1440824"/>
            <a:ext cx="8223250" cy="526415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sz="2400" dirty="0"/>
              <a:t>A követelmények következetes és teljes leírása.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sz="2400" dirty="0"/>
              <a:t>A szoftver által megvalósítandó feladatok meghatározása és rendszerbe foglalása.</a:t>
            </a:r>
            <a:br>
              <a:rPr lang="hu-HU" altLang="en-US" sz="2400" dirty="0"/>
            </a:br>
            <a:r>
              <a:rPr lang="hu-HU" altLang="en-US" sz="1800" dirty="0"/>
              <a:t>(Azt tartalmazza, hogy </a:t>
            </a:r>
            <a:r>
              <a:rPr lang="hu-HU" altLang="en-US" sz="1800" dirty="0">
                <a:solidFill>
                  <a:srgbClr val="FF3300"/>
                </a:solidFill>
              </a:rPr>
              <a:t>mit</a:t>
            </a:r>
            <a:r>
              <a:rPr lang="hu-HU" altLang="en-US" sz="1800" dirty="0"/>
              <a:t> csináljon a szoftver és nem azt, hogy </a:t>
            </a:r>
            <a:r>
              <a:rPr lang="hu-HU" altLang="en-US" sz="1800" dirty="0">
                <a:solidFill>
                  <a:srgbClr val="FF3300"/>
                </a:solidFill>
              </a:rPr>
              <a:t>hogyan</a:t>
            </a:r>
            <a:r>
              <a:rPr lang="hu-HU" altLang="en-US" sz="1800" dirty="0"/>
              <a:t>)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sz="2400" dirty="0"/>
              <a:t>A követelmények folyamatosan változnak, ezért a specifikációnak is változtathatónak kell lennie.</a:t>
            </a:r>
            <a:br>
              <a:rPr lang="hu-HU" altLang="en-US" sz="2400" dirty="0"/>
            </a:br>
            <a:r>
              <a:rPr lang="hu-HU" altLang="en-US" sz="1800" dirty="0"/>
              <a:t>(Ez befolyásolja a szoftverfolyamat további fázisait is.)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sz="2400" dirty="0"/>
              <a:t>A szoftverrel szemben a követelmények változásának igénye sokkal gyakoribb, mint a hagyományos termékek esetében!</a:t>
            </a:r>
            <a:br>
              <a:rPr lang="hu-HU" altLang="en-US" sz="2400" dirty="0"/>
            </a:br>
            <a:r>
              <a:rPr lang="hu-HU" altLang="en-US" sz="1800" dirty="0"/>
              <a:t>(A megrendelő könnyen belátja, hogy egy épület alaprajza már nem változtatható, ha az alapozás elkészült.)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sz="2400" dirty="0"/>
              <a:t>A felhasználó számára a specifikációt prototípussal tehetjük érthetővé.</a:t>
            </a:r>
            <a:br>
              <a:rPr lang="hu-HU" altLang="en-US" sz="2400" dirty="0"/>
            </a:br>
            <a:r>
              <a:rPr lang="hu-HU" altLang="en-US" sz="1800" dirty="0"/>
              <a:t>(A természetes nyelv, amit a felhasználó könnyebben megértene, nem egyértelmű)</a:t>
            </a:r>
          </a:p>
        </p:txBody>
      </p:sp>
    </p:spTree>
    <p:extLst>
      <p:ext uri="{BB962C8B-B14F-4D97-AF65-F5344CB8AC3E}">
        <p14:creationId xmlns:p14="http://schemas.microsoft.com/office/powerpoint/2010/main" val="363908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en-US" sz="2800"/>
              <a:t>Tervezés és implementáció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57711" y="1447868"/>
            <a:ext cx="7772400" cy="503713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sz="2400" dirty="0"/>
              <a:t>A tervezés és implementáció során a specifikációt futtatható programmá változtatjuk.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sz="2400" dirty="0"/>
              <a:t>A szoftver tervezése:</a:t>
            </a:r>
          </a:p>
          <a:p>
            <a:pPr lvl="1">
              <a:lnSpc>
                <a:spcPct val="85000"/>
              </a:lnSpc>
              <a:spcBef>
                <a:spcPct val="10000"/>
              </a:spcBef>
            </a:pPr>
            <a:r>
              <a:rPr lang="hu-HU" altLang="en-US" sz="1800" dirty="0"/>
              <a:t>a szoftver és az adatok struktúrájának meghatározása, modellek készítése,</a:t>
            </a:r>
          </a:p>
          <a:p>
            <a:pPr lvl="1">
              <a:lnSpc>
                <a:spcPct val="85000"/>
              </a:lnSpc>
              <a:spcBef>
                <a:spcPct val="10000"/>
              </a:spcBef>
            </a:pPr>
            <a:r>
              <a:rPr lang="hu-HU" altLang="en-US" sz="1800" dirty="0"/>
              <a:t>a szoftverkomponensek közti kapcsolatok (interfészek) megtervezése,</a:t>
            </a:r>
          </a:p>
          <a:p>
            <a:pPr lvl="1">
              <a:lnSpc>
                <a:spcPct val="85000"/>
              </a:lnSpc>
              <a:spcBef>
                <a:spcPct val="10000"/>
              </a:spcBef>
            </a:pPr>
            <a:r>
              <a:rPr lang="hu-HU" altLang="en-US" sz="1800" dirty="0"/>
              <a:t>a komponensek tervezése,</a:t>
            </a:r>
          </a:p>
          <a:p>
            <a:pPr lvl="1">
              <a:lnSpc>
                <a:spcPct val="85000"/>
              </a:lnSpc>
              <a:spcBef>
                <a:spcPct val="10000"/>
              </a:spcBef>
            </a:pPr>
            <a:r>
              <a:rPr lang="hu-HU" altLang="en-US" sz="1800" dirty="0"/>
              <a:t>az adatszerkezet és az algoritmusok tervezése.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sz="2400" dirty="0"/>
              <a:t>Az implementáció a programozást, az egységteszteket és az integrációt jelenti.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sz="2400" dirty="0"/>
              <a:t>A tervezés és az implementáció fejlett módszerek alkalmazása esetén iteratív tevékenység.</a:t>
            </a:r>
            <a:br>
              <a:rPr lang="hu-HU" altLang="en-US" sz="2400" dirty="0"/>
            </a:br>
            <a:r>
              <a:rPr lang="hu-HU" altLang="en-US" sz="1800" dirty="0"/>
              <a:t>(Egy épület részleteinek tervezése is gyakran párhuzamosan folyik a kivitelezéssel.)</a:t>
            </a:r>
          </a:p>
        </p:txBody>
      </p:sp>
    </p:spTree>
    <p:extLst>
      <p:ext uri="{BB962C8B-B14F-4D97-AF65-F5344CB8AC3E}">
        <p14:creationId xmlns:p14="http://schemas.microsoft.com/office/powerpoint/2010/main" val="392119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en-US" sz="2800"/>
              <a:t>Integráció, verifikáció, validáció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0735" y="1698401"/>
            <a:ext cx="8212138" cy="328572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sz="2000" dirty="0" smtClean="0"/>
              <a:t>A szoftver részeinek összeillesztése, </a:t>
            </a:r>
            <a:r>
              <a:rPr lang="hu-HU" altLang="en-US" sz="2000" dirty="0" smtClean="0"/>
              <a:t>együttműködésük </a:t>
            </a:r>
            <a:r>
              <a:rPr lang="hu-HU" altLang="en-US" sz="2000" dirty="0" smtClean="0"/>
              <a:t>tesztelése és az elkészült szoftver beillesztése környezetébe, a környezeti kapcsolatok tesztelése.</a:t>
            </a:r>
            <a:br>
              <a:rPr lang="hu-HU" altLang="en-US" sz="2000" dirty="0" smtClean="0"/>
            </a:br>
            <a:r>
              <a:rPr lang="hu-HU" altLang="en-US" sz="2800" dirty="0"/>
              <a:t>(Hardver konfiguráció, kapcsolatok más rendszerekkel, hálózati kapcsolatok, humán kapcsolatok, stb.)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sz="2000" dirty="0" smtClean="0"/>
              <a:t>A tesztelésre számos stratégia létezik, válasz-tásuk az alkalmazott technológiától függ.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sz="2000" dirty="0" smtClean="0"/>
              <a:t>A verifikáció annak ellenőrzése, hogy az elkészült szoftver a specifikációnak megfelelően működik.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sz="2000" dirty="0" smtClean="0"/>
              <a:t>A </a:t>
            </a:r>
            <a:r>
              <a:rPr lang="hu-HU" altLang="en-US" sz="2000" dirty="0" err="1" smtClean="0"/>
              <a:t>validáció</a:t>
            </a:r>
            <a:r>
              <a:rPr lang="hu-HU" altLang="en-US" sz="2000" dirty="0" smtClean="0"/>
              <a:t> során ellenőrzik, hogy a szoftver teljesíti-e a minőségi és technológiai előírásokat.</a:t>
            </a:r>
          </a:p>
        </p:txBody>
      </p:sp>
    </p:spTree>
    <p:extLst>
      <p:ext uri="{BB962C8B-B14F-4D97-AF65-F5344CB8AC3E}">
        <p14:creationId xmlns:p14="http://schemas.microsoft.com/office/powerpoint/2010/main" val="109708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36930" y="1764363"/>
            <a:ext cx="8272463" cy="360612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hu-HU" altLang="en-US" sz="1800" dirty="0" smtClean="0"/>
              <a:t>Az alkalmazásba vett szoftvert használat közben változtatni kell:</a:t>
            </a:r>
          </a:p>
          <a:p>
            <a:pPr lvl="1">
              <a:lnSpc>
                <a:spcPct val="90000"/>
              </a:lnSpc>
              <a:spcBef>
                <a:spcPct val="15000"/>
              </a:spcBef>
            </a:pPr>
            <a:r>
              <a:rPr lang="hu-HU" altLang="en-US" sz="2400" dirty="0"/>
              <a:t>A használat közben felfedezett hibák javítása miatt,</a:t>
            </a:r>
          </a:p>
          <a:p>
            <a:pPr lvl="1">
              <a:lnSpc>
                <a:spcPct val="90000"/>
              </a:lnSpc>
              <a:spcBef>
                <a:spcPct val="15000"/>
              </a:spcBef>
            </a:pPr>
            <a:r>
              <a:rPr lang="hu-HU" altLang="en-US" sz="2400" dirty="0"/>
              <a:t>Új funkciók beépítése, vagy meglévő funkciók változtatása miatt,</a:t>
            </a:r>
          </a:p>
          <a:p>
            <a:pPr lvl="1">
              <a:lnSpc>
                <a:spcPct val="90000"/>
              </a:lnSpc>
              <a:spcBef>
                <a:spcPct val="15000"/>
              </a:spcBef>
            </a:pPr>
            <a:r>
              <a:rPr lang="hu-HU" altLang="en-US" sz="2400" dirty="0"/>
              <a:t>A környezet (</a:t>
            </a:r>
            <a:r>
              <a:rPr lang="hu-HU" altLang="en-US" sz="2400" dirty="0" err="1"/>
              <a:t>hw</a:t>
            </a:r>
            <a:r>
              <a:rPr lang="hu-HU" altLang="en-US" sz="2400" dirty="0"/>
              <a:t>/</a:t>
            </a:r>
            <a:r>
              <a:rPr lang="hu-HU" altLang="en-US" sz="2400" dirty="0" err="1"/>
              <a:t>sw</a:t>
            </a:r>
            <a:r>
              <a:rPr lang="hu-HU" altLang="en-US" sz="2400" dirty="0"/>
              <a:t>) változása miatt.</a:t>
            </a:r>
          </a:p>
          <a:p>
            <a:pPr>
              <a:lnSpc>
                <a:spcPct val="90000"/>
              </a:lnSpc>
            </a:pPr>
            <a:r>
              <a:rPr lang="hu-HU" altLang="en-US" sz="1800" dirty="0" smtClean="0"/>
              <a:t>A szoftvert már a tervezéskor fel kell készíteni a karbantartásra, továbbfejlesztésre.</a:t>
            </a:r>
          </a:p>
          <a:p>
            <a:pPr>
              <a:lnSpc>
                <a:spcPct val="90000"/>
              </a:lnSpc>
            </a:pPr>
            <a:r>
              <a:rPr lang="hu-HU" altLang="en-US" sz="1800" dirty="0" smtClean="0"/>
              <a:t>Csak a részletesen, jól dokumentált szoftver alkalmas a karbantartásra és a továbbfejlesztésre.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hu-HU" altLang="en-US" sz="1600" dirty="0" smtClean="0"/>
              <a:t>	A szoftver jövője nem függhet attól, hogy a fejlesztők emlékeznek-e még az évekkel korábbi döntések, megoldások indokaira.</a:t>
            </a:r>
          </a:p>
        </p:txBody>
      </p:sp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en-US" sz="2800"/>
              <a:t>Evolúció</a:t>
            </a:r>
          </a:p>
        </p:txBody>
      </p:sp>
    </p:spTree>
    <p:extLst>
      <p:ext uri="{BB962C8B-B14F-4D97-AF65-F5344CB8AC3E}">
        <p14:creationId xmlns:p14="http://schemas.microsoft.com/office/powerpoint/2010/main" val="18990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en-US" smtClean="0"/>
              <a:t>A szoftver költségei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4016884"/>
              </p:ext>
            </p:extLst>
          </p:nvPr>
        </p:nvGraphicFramePr>
        <p:xfrm>
          <a:off x="1752244" y="2034282"/>
          <a:ext cx="8634413" cy="4794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Diagram" r:id="rId3" imgW="5276904" imgH="3114545" progId="MSGraph.Chart.8">
                  <p:embed followColorScheme="full"/>
                </p:oleObj>
              </mc:Choice>
              <mc:Fallback>
                <p:oleObj name="Diagram" r:id="rId3" imgW="5276904" imgH="311454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244" y="2034282"/>
                        <a:ext cx="8634413" cy="47948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92917" y="1391344"/>
            <a:ext cx="7772400" cy="6429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altLang="en-US" sz="2000" dirty="0"/>
              <a:t>A hosszú élettartamú szoftver előállításának és karbantartásának költségei </a:t>
            </a:r>
            <a:r>
              <a:rPr lang="hu-HU" altLang="en-US" sz="1800" dirty="0"/>
              <a:t>(80-as éveken)</a:t>
            </a:r>
            <a:r>
              <a:rPr lang="hu-HU" altLang="en-US" sz="2000" dirty="0"/>
              <a:t> </a:t>
            </a:r>
            <a:r>
              <a:rPr lang="hu-HU" altLang="en-US" sz="1200" dirty="0"/>
              <a:t>(</a:t>
            </a:r>
            <a:r>
              <a:rPr lang="hu-HU" altLang="en-US" sz="1200" dirty="0" err="1"/>
              <a:t>Schach</a:t>
            </a:r>
            <a:r>
              <a:rPr lang="hu-HU" altLang="en-US" sz="1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8913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en-US" sz="2800"/>
              <a:t>Mi a CASE-eszköz?</a:t>
            </a:r>
            <a:br>
              <a:rPr lang="hu-HU" altLang="en-US" sz="2800"/>
            </a:br>
            <a:r>
              <a:rPr lang="hu-HU" altLang="en-US" sz="2400"/>
              <a:t>(Computer-Aided Software Engineering)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8989" y="1796447"/>
            <a:ext cx="8074025" cy="3651317"/>
          </a:xfrm>
        </p:spPr>
        <p:txBody>
          <a:bodyPr>
            <a:noAutofit/>
          </a:bodyPr>
          <a:lstStyle/>
          <a:p>
            <a:pPr>
              <a:lnSpc>
                <a:spcPct val="95000"/>
              </a:lnSpc>
              <a:spcBef>
                <a:spcPct val="15000"/>
              </a:spcBef>
            </a:pPr>
            <a:r>
              <a:rPr lang="hu-HU" altLang="en-US" sz="2000" dirty="0" smtClean="0"/>
              <a:t>A </a:t>
            </a:r>
            <a:r>
              <a:rPr lang="hu-HU" altLang="en-US" sz="2000" dirty="0" err="1" smtClean="0"/>
              <a:t>CASE-eszközök</a:t>
            </a:r>
            <a:r>
              <a:rPr lang="hu-HU" altLang="en-US" sz="2000" dirty="0" smtClean="0"/>
              <a:t> olyan szoftver rendszerek, amelyek a szoftver folyamat tevékenységeit támogatják, automatizálják. Általában konkrét módszerekhez kapcsolódnak.</a:t>
            </a:r>
          </a:p>
          <a:p>
            <a:pPr>
              <a:lnSpc>
                <a:spcPct val="95000"/>
              </a:lnSpc>
              <a:spcBef>
                <a:spcPct val="15000"/>
              </a:spcBef>
            </a:pPr>
            <a:r>
              <a:rPr lang="hu-HU" altLang="en-US" sz="2000" dirty="0" smtClean="0"/>
              <a:t>Magas szintű </a:t>
            </a:r>
            <a:r>
              <a:rPr lang="hu-HU" altLang="en-US" sz="2000" dirty="0" err="1" smtClean="0"/>
              <a:t>CASE-eszközök</a:t>
            </a:r>
            <a:endParaRPr lang="hu-HU" altLang="en-US" sz="2000" dirty="0" smtClean="0"/>
          </a:p>
          <a:p>
            <a:pPr lvl="1">
              <a:lnSpc>
                <a:spcPct val="95000"/>
              </a:lnSpc>
              <a:spcBef>
                <a:spcPct val="15000"/>
              </a:spcBef>
            </a:pPr>
            <a:r>
              <a:rPr lang="hu-HU" altLang="en-US" sz="1800" dirty="0" smtClean="0"/>
              <a:t>A szoftverfolyamat kezdeti lépéseit támogatják:</a:t>
            </a:r>
          </a:p>
          <a:p>
            <a:pPr lvl="1">
              <a:lnSpc>
                <a:spcPct val="95000"/>
              </a:lnSpc>
              <a:spcBef>
                <a:spcPct val="15000"/>
              </a:spcBef>
              <a:buFontTx/>
              <a:buNone/>
            </a:pPr>
            <a:r>
              <a:rPr lang="hu-HU" altLang="en-US" sz="1800" dirty="0" smtClean="0"/>
              <a:t>	elemzés, tervezés, modellezés, rendszer dokumentálás, jelentés-készítés, stb.</a:t>
            </a:r>
          </a:p>
          <a:p>
            <a:pPr>
              <a:lnSpc>
                <a:spcPct val="95000"/>
              </a:lnSpc>
              <a:spcBef>
                <a:spcPct val="15000"/>
              </a:spcBef>
            </a:pPr>
            <a:r>
              <a:rPr lang="hu-HU" altLang="en-US" sz="2000" dirty="0" smtClean="0"/>
              <a:t>Alacsony szintű </a:t>
            </a:r>
            <a:r>
              <a:rPr lang="hu-HU" altLang="en-US" sz="2000" dirty="0" err="1" smtClean="0"/>
              <a:t>CASE-eszközök</a:t>
            </a:r>
            <a:endParaRPr lang="hu-HU" altLang="en-US" sz="2000" dirty="0" smtClean="0"/>
          </a:p>
          <a:p>
            <a:pPr lvl="1">
              <a:lnSpc>
                <a:spcPct val="95000"/>
              </a:lnSpc>
              <a:spcBef>
                <a:spcPct val="15000"/>
              </a:spcBef>
            </a:pPr>
            <a:r>
              <a:rPr lang="hu-HU" altLang="en-US" sz="1800" dirty="0" smtClean="0"/>
              <a:t>A szoftverfejlesztés későbbi tevékenységeit támogatják, mint kódszerkesztés (kódgenerálás!), kódelemzés, nyomkövetés, tesztelés, stb.</a:t>
            </a:r>
          </a:p>
        </p:txBody>
      </p:sp>
    </p:spTree>
    <p:extLst>
      <p:ext uri="{BB962C8B-B14F-4D97-AF65-F5344CB8AC3E}">
        <p14:creationId xmlns:p14="http://schemas.microsoft.com/office/powerpoint/2010/main" val="125621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en-US" sz="2800"/>
              <a:t>A jó szoftver tulajdonságai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34029" y="1725189"/>
            <a:ext cx="8299450" cy="399303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5000"/>
              </a:spcBef>
            </a:pPr>
            <a:r>
              <a:rPr lang="hu-HU" altLang="en-US" sz="2000" dirty="0" smtClean="0"/>
              <a:t>A jó szoftvernek a kívánt funkcionalitással és teljesítménnyel, a tervezett időre kell elkészülnie. Legyen:</a:t>
            </a:r>
          </a:p>
          <a:p>
            <a:pPr>
              <a:lnSpc>
                <a:spcPct val="90000"/>
              </a:lnSpc>
              <a:spcBef>
                <a:spcPct val="5000"/>
              </a:spcBef>
            </a:pPr>
            <a:r>
              <a:rPr lang="hu-HU" altLang="en-US" sz="2000" u="sng" dirty="0" smtClean="0"/>
              <a:t>Karbantartható</a:t>
            </a:r>
          </a:p>
          <a:p>
            <a:pPr lvl="1">
              <a:lnSpc>
                <a:spcPct val="90000"/>
              </a:lnSpc>
              <a:spcBef>
                <a:spcPct val="5000"/>
              </a:spcBef>
            </a:pPr>
            <a:r>
              <a:rPr lang="hu-HU" altLang="en-US" sz="1800" dirty="0" smtClean="0"/>
              <a:t>Alkalmazható legyen az igények folyamatos változásához.</a:t>
            </a:r>
          </a:p>
          <a:p>
            <a:pPr>
              <a:lnSpc>
                <a:spcPct val="90000"/>
              </a:lnSpc>
              <a:spcBef>
                <a:spcPct val="5000"/>
              </a:spcBef>
            </a:pPr>
            <a:r>
              <a:rPr lang="hu-HU" altLang="en-US" sz="2000" u="sng" dirty="0" smtClean="0"/>
              <a:t>Üzembiztos</a:t>
            </a:r>
          </a:p>
          <a:p>
            <a:pPr lvl="1">
              <a:lnSpc>
                <a:spcPct val="90000"/>
              </a:lnSpc>
              <a:spcBef>
                <a:spcPct val="5000"/>
              </a:spcBef>
            </a:pPr>
            <a:r>
              <a:rPr lang="hu-HU" altLang="en-US" sz="1800" dirty="0" smtClean="0"/>
              <a:t>Legyen megbízható biztonságos és védett. Összeomlása nem okozhat gazdasági károkat.</a:t>
            </a:r>
          </a:p>
          <a:p>
            <a:pPr>
              <a:lnSpc>
                <a:spcPct val="90000"/>
              </a:lnSpc>
              <a:spcBef>
                <a:spcPct val="5000"/>
              </a:spcBef>
            </a:pPr>
            <a:r>
              <a:rPr lang="hu-HU" altLang="en-US" sz="2000" u="sng" dirty="0" smtClean="0"/>
              <a:t>Hatékony</a:t>
            </a:r>
          </a:p>
          <a:p>
            <a:pPr lvl="1">
              <a:lnSpc>
                <a:spcPct val="90000"/>
              </a:lnSpc>
              <a:spcBef>
                <a:spcPct val="5000"/>
              </a:spcBef>
            </a:pPr>
            <a:r>
              <a:rPr lang="hu-HU" altLang="en-US" sz="1800" dirty="0" smtClean="0"/>
              <a:t>Optimálisan használja fel a rendszer erőforrásait.</a:t>
            </a:r>
          </a:p>
          <a:p>
            <a:pPr>
              <a:lnSpc>
                <a:spcPct val="90000"/>
              </a:lnSpc>
              <a:spcBef>
                <a:spcPct val="5000"/>
              </a:spcBef>
            </a:pPr>
            <a:r>
              <a:rPr lang="hu-HU" altLang="en-US" sz="2000" u="sng" dirty="0" smtClean="0"/>
              <a:t>Jól használható</a:t>
            </a:r>
          </a:p>
          <a:p>
            <a:pPr lvl="1">
              <a:lnSpc>
                <a:spcPct val="90000"/>
              </a:lnSpc>
              <a:spcBef>
                <a:spcPct val="5000"/>
              </a:spcBef>
            </a:pPr>
            <a:r>
              <a:rPr lang="hu-HU" altLang="en-US" sz="1800" dirty="0" smtClean="0"/>
              <a:t>Legyen könnyen megtanulható és jól dokumentált.</a:t>
            </a:r>
          </a:p>
        </p:txBody>
      </p:sp>
    </p:spTree>
    <p:extLst>
      <p:ext uri="{BB962C8B-B14F-4D97-AF65-F5344CB8AC3E}">
        <p14:creationId xmlns:p14="http://schemas.microsoft.com/office/powerpoint/2010/main" val="319431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en-US" smtClean="0"/>
              <a:t>Szoftverminőség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71043" y="1662918"/>
            <a:ext cx="8509000" cy="451894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sz="2000" dirty="0" smtClean="0"/>
              <a:t>A szoftver minőségét az jellemzi, hogy mennyire felel meg a specifikációjának és az általános szabályoknak.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sz="2000" dirty="0" smtClean="0"/>
              <a:t>A szoftver minősége a szoftverfolyamat </a:t>
            </a:r>
            <a:r>
              <a:rPr lang="hu-HU" altLang="en-US" sz="2000" dirty="0" smtClean="0"/>
              <a:t>minőségétől </a:t>
            </a:r>
            <a:r>
              <a:rPr lang="hu-HU" altLang="en-US" sz="2000" dirty="0" smtClean="0"/>
              <a:t>függ, ezért annak szabályozásával javítható:</a:t>
            </a:r>
          </a:p>
          <a:p>
            <a:pPr lvl="1">
              <a:lnSpc>
                <a:spcPct val="90000"/>
              </a:lnSpc>
              <a:spcBef>
                <a:spcPct val="15000"/>
              </a:spcBef>
            </a:pPr>
            <a:r>
              <a:rPr lang="hu-HU" altLang="en-US" sz="1800" dirty="0" smtClean="0"/>
              <a:t>Nemzetközi minőségbiztosítási szabványok alkalmazása, betartásuk ellenőrzése,</a:t>
            </a:r>
          </a:p>
          <a:p>
            <a:pPr lvl="1">
              <a:lnSpc>
                <a:spcPct val="90000"/>
              </a:lnSpc>
              <a:spcBef>
                <a:spcPct val="15000"/>
              </a:spcBef>
            </a:pPr>
            <a:r>
              <a:rPr lang="hu-HU" altLang="en-US" sz="1800" dirty="0" smtClean="0"/>
              <a:t>A fejlesztő szervezet minőségi előírásai, minőség-kultúrája.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hu-HU" altLang="en-US" sz="2000" dirty="0" smtClean="0"/>
              <a:t>A szoftver minőségét – és az előállító szervezet képességeit – folyamatosan ellenőrizni és dokumentálni kell.</a:t>
            </a:r>
          </a:p>
        </p:txBody>
      </p:sp>
    </p:spTree>
    <p:extLst>
      <p:ext uri="{BB962C8B-B14F-4D97-AF65-F5344CB8AC3E}">
        <p14:creationId xmlns:p14="http://schemas.microsoft.com/office/powerpoint/2010/main" val="117723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en-US" smtClean="0"/>
              <a:t>Fejlesztési stratégiák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2229" y="1738425"/>
            <a:ext cx="8613775" cy="4147220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hu-HU" altLang="en-US" sz="2000" dirty="0" smtClean="0"/>
              <a:t>A piac igénye a szoftverfolyamat felgyorsítása, a szoftver gyors piaci megjelenése érdekében:</a:t>
            </a:r>
          </a:p>
          <a:p>
            <a:pPr lvl="1">
              <a:lnSpc>
                <a:spcPct val="85000"/>
              </a:lnSpc>
              <a:spcBef>
                <a:spcPct val="10000"/>
              </a:spcBef>
            </a:pPr>
            <a:r>
              <a:rPr lang="hu-HU" altLang="en-US" sz="1800" dirty="0" smtClean="0"/>
              <a:t>Gyors fejlődés, gyors avulás (pl. elektronikus üzletvitel..),</a:t>
            </a:r>
          </a:p>
          <a:p>
            <a:pPr lvl="1">
              <a:lnSpc>
                <a:spcPct val="85000"/>
              </a:lnSpc>
              <a:spcBef>
                <a:spcPct val="10000"/>
              </a:spcBef>
            </a:pPr>
            <a:r>
              <a:rPr lang="hu-HU" altLang="en-US" sz="1800" dirty="0" smtClean="0"/>
              <a:t>Konkurencia (a versenytárs hamarabb megjelenik a konkurens termékkel).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hu-HU" altLang="en-US" sz="2000" dirty="0" smtClean="0"/>
              <a:t>A fejlesztéskor olyan stratégiák alkalmazhatók, amelyek</a:t>
            </a:r>
          </a:p>
          <a:p>
            <a:pPr lvl="1">
              <a:lnSpc>
                <a:spcPct val="85000"/>
              </a:lnSpc>
              <a:spcBef>
                <a:spcPct val="10000"/>
              </a:spcBef>
            </a:pPr>
            <a:r>
              <a:rPr lang="hu-HU" altLang="en-US" sz="1800" dirty="0" smtClean="0"/>
              <a:t>Lehetővé teszik a termék változtatását fejlesztés közben,</a:t>
            </a:r>
          </a:p>
          <a:p>
            <a:pPr lvl="1">
              <a:lnSpc>
                <a:spcPct val="85000"/>
              </a:lnSpc>
              <a:spcBef>
                <a:spcPct val="10000"/>
              </a:spcBef>
            </a:pPr>
            <a:r>
              <a:rPr lang="hu-HU" altLang="en-US" sz="1800" dirty="0" smtClean="0"/>
              <a:t>Gyorsabbá teszik a szoftverfolyamatot (többnyire azonban a minőség rovására).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hu-HU" altLang="en-US" sz="2000" dirty="0" smtClean="0"/>
              <a:t>A különböző célú szoftver fejlesztésekor különböző stratégiák alkalmazhatók (pl. kritikus rendszerek, adatfeldolgozó rendszerek, stb.)</a:t>
            </a:r>
            <a:endParaRPr lang="hu-HU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83662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en-US" smtClean="0"/>
              <a:t>Csoportmunka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0775" y="1496924"/>
            <a:ext cx="8466137" cy="4765675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15000"/>
              </a:spcBef>
            </a:pPr>
            <a:r>
              <a:rPr lang="hu-HU" altLang="en-US" dirty="0" smtClean="0"/>
              <a:t>A szoftverkészítés csoportmunka, a magányos programozó korszaka véget ért.</a:t>
            </a:r>
          </a:p>
          <a:p>
            <a:pPr>
              <a:lnSpc>
                <a:spcPct val="85000"/>
              </a:lnSpc>
              <a:spcBef>
                <a:spcPct val="15000"/>
              </a:spcBef>
            </a:pPr>
            <a:r>
              <a:rPr lang="hu-HU" altLang="en-US" dirty="0" smtClean="0"/>
              <a:t>A fejlesztés egyes fázisaiban különböző szakértelemre van szükség.</a:t>
            </a:r>
          </a:p>
          <a:p>
            <a:pPr>
              <a:lnSpc>
                <a:spcPct val="85000"/>
              </a:lnSpc>
              <a:spcBef>
                <a:spcPct val="15000"/>
              </a:spcBef>
            </a:pPr>
            <a:r>
              <a:rPr lang="hu-HU" altLang="en-US" dirty="0" smtClean="0"/>
              <a:t>Ezért a szoftverfolyamatot meg kell tervezni:</a:t>
            </a:r>
          </a:p>
          <a:p>
            <a:pPr lvl="1">
              <a:lnSpc>
                <a:spcPct val="85000"/>
              </a:lnSpc>
              <a:spcBef>
                <a:spcPct val="15000"/>
              </a:spcBef>
            </a:pPr>
            <a:r>
              <a:rPr lang="hu-HU" altLang="en-US" sz="2000" dirty="0"/>
              <a:t>Projekttervezés, szervezés, vezetés,</a:t>
            </a:r>
          </a:p>
          <a:p>
            <a:pPr lvl="1">
              <a:lnSpc>
                <a:spcPct val="85000"/>
              </a:lnSpc>
              <a:spcBef>
                <a:spcPct val="15000"/>
              </a:spcBef>
            </a:pPr>
            <a:r>
              <a:rPr lang="hu-HU" altLang="en-US" sz="2000" dirty="0"/>
              <a:t>A szoftver méretének és bonyolultságának előzetes becslése,</a:t>
            </a:r>
          </a:p>
          <a:p>
            <a:pPr lvl="1">
              <a:lnSpc>
                <a:spcPct val="85000"/>
              </a:lnSpc>
              <a:spcBef>
                <a:spcPct val="15000"/>
              </a:spcBef>
            </a:pPr>
            <a:r>
              <a:rPr lang="hu-HU" altLang="en-US" sz="2000" dirty="0"/>
              <a:t>A projekt dokumentációs és minőségi szabályainak kidolgozása,</a:t>
            </a:r>
          </a:p>
          <a:p>
            <a:pPr lvl="1">
              <a:lnSpc>
                <a:spcPct val="85000"/>
              </a:lnSpc>
              <a:spcBef>
                <a:spcPct val="15000"/>
              </a:spcBef>
            </a:pPr>
            <a:r>
              <a:rPr lang="hu-HU" altLang="en-US" sz="2000" dirty="0"/>
              <a:t>A fejlesztés előrehaladásának követése és dokumentálása.</a:t>
            </a:r>
          </a:p>
          <a:p>
            <a:pPr>
              <a:lnSpc>
                <a:spcPct val="85000"/>
              </a:lnSpc>
              <a:spcBef>
                <a:spcPct val="15000"/>
              </a:spcBef>
            </a:pPr>
            <a:r>
              <a:rPr lang="hu-HU" altLang="en-US" dirty="0" smtClean="0"/>
              <a:t>A projekt célja:</a:t>
            </a:r>
          </a:p>
          <a:p>
            <a:pPr lvl="1">
              <a:lnSpc>
                <a:spcPct val="85000"/>
              </a:lnSpc>
              <a:spcBef>
                <a:spcPct val="15000"/>
              </a:spcBef>
            </a:pPr>
            <a:r>
              <a:rPr lang="hu-HU" altLang="en-US" sz="2000" dirty="0"/>
              <a:t>A szoftver a tervezett határidőre, a tervezett költségkereten belül, a tervezett minőségben készüljön el,</a:t>
            </a:r>
          </a:p>
          <a:p>
            <a:pPr lvl="1">
              <a:lnSpc>
                <a:spcPct val="85000"/>
              </a:lnSpc>
              <a:spcBef>
                <a:spcPct val="15000"/>
              </a:spcBef>
            </a:pPr>
            <a:r>
              <a:rPr lang="hu-HU" altLang="en-US" sz="2000" dirty="0"/>
              <a:t>Ennek érdekében a szükséges tudásnak (szakemberek) és eszközöknek a megfelelő időben kell rendelkezésre állnia.</a:t>
            </a:r>
          </a:p>
        </p:txBody>
      </p:sp>
    </p:spTree>
    <p:extLst>
      <p:ext uri="{BB962C8B-B14F-4D97-AF65-F5344CB8AC3E}">
        <p14:creationId xmlns:p14="http://schemas.microsoft.com/office/powerpoint/2010/main" val="192397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en-US" sz="2800"/>
              <a:t>A szoftvertervezés kihívásai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92917" y="1672644"/>
            <a:ext cx="7772400" cy="4032697"/>
          </a:xfrm>
        </p:spPr>
        <p:txBody>
          <a:bodyPr>
            <a:normAutofit/>
          </a:bodyPr>
          <a:lstStyle/>
          <a:p>
            <a:pPr>
              <a:lnSpc>
                <a:spcPct val="95000"/>
              </a:lnSpc>
              <a:spcBef>
                <a:spcPct val="10000"/>
              </a:spcBef>
            </a:pPr>
            <a:r>
              <a:rPr lang="hu-HU" altLang="en-US" sz="2000" dirty="0" smtClean="0"/>
              <a:t>A meglévő rendszerek</a:t>
            </a:r>
          </a:p>
          <a:p>
            <a:pPr lvl="1">
              <a:lnSpc>
                <a:spcPct val="95000"/>
              </a:lnSpc>
              <a:spcBef>
                <a:spcPct val="10000"/>
              </a:spcBef>
            </a:pPr>
            <a:r>
              <a:rPr lang="hu-HU" altLang="en-US" sz="1800" dirty="0" smtClean="0"/>
              <a:t>A ma használt nagy rendszerek évekkel ezelőtt készültek. Ezek karbantartása, bővítése, frissítése nagy feladat, az új rendszereknek ezekhez csatlakozniuk kell.</a:t>
            </a:r>
          </a:p>
          <a:p>
            <a:pPr>
              <a:lnSpc>
                <a:spcPct val="95000"/>
              </a:lnSpc>
              <a:spcBef>
                <a:spcPct val="10000"/>
              </a:spcBef>
            </a:pPr>
            <a:r>
              <a:rPr lang="hu-HU" altLang="en-US" sz="2000" dirty="0" smtClean="0"/>
              <a:t>A heterogenitás</a:t>
            </a:r>
          </a:p>
          <a:p>
            <a:pPr lvl="1">
              <a:lnSpc>
                <a:spcPct val="95000"/>
              </a:lnSpc>
              <a:spcBef>
                <a:spcPct val="10000"/>
              </a:spcBef>
            </a:pPr>
            <a:r>
              <a:rPr lang="hu-HU" altLang="en-US" sz="1800" dirty="0" smtClean="0"/>
              <a:t>A szoftvernek gyakran sokféle számítógépen, többféle környezetben (pl. különböző operációs rendszerek alatt), eltérő körülmények között kell működnie.</a:t>
            </a:r>
          </a:p>
          <a:p>
            <a:pPr>
              <a:lnSpc>
                <a:spcPct val="95000"/>
              </a:lnSpc>
              <a:spcBef>
                <a:spcPct val="10000"/>
              </a:spcBef>
            </a:pPr>
            <a:r>
              <a:rPr lang="hu-HU" altLang="en-US" sz="2000" dirty="0" smtClean="0"/>
              <a:t>A fejlesztés időtartama</a:t>
            </a:r>
          </a:p>
          <a:p>
            <a:pPr lvl="1">
              <a:lnSpc>
                <a:spcPct val="95000"/>
              </a:lnSpc>
              <a:spcBef>
                <a:spcPct val="10000"/>
              </a:spcBef>
            </a:pPr>
            <a:r>
              <a:rPr lang="hu-HU" altLang="en-US" sz="1800" dirty="0" smtClean="0"/>
              <a:t>A minőségi szoftver kidolgozása hosszú ideig tart, amíg a piac a gyors bevezetést, rugalmas változathatóságot követeli.</a:t>
            </a:r>
          </a:p>
        </p:txBody>
      </p:sp>
    </p:spTree>
    <p:extLst>
      <p:ext uri="{BB962C8B-B14F-4D97-AF65-F5344CB8AC3E}">
        <p14:creationId xmlns:p14="http://schemas.microsoft.com/office/powerpoint/2010/main" val="128328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en-US" sz="2800"/>
              <a:t>Összefoglalás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05192" y="1563420"/>
            <a:ext cx="8424862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5000"/>
              </a:spcBef>
            </a:pPr>
            <a:r>
              <a:rPr lang="hu-HU" altLang="en-US" sz="2000" dirty="0" smtClean="0"/>
              <a:t>A szoftverfejlesztés olyan összefüggő folyamat, amely az igény felmerülésétől a szoftver használatának utolsó pillanatáig tart (életciklus).</a:t>
            </a:r>
          </a:p>
          <a:p>
            <a:pPr>
              <a:lnSpc>
                <a:spcPct val="90000"/>
              </a:lnSpc>
              <a:spcBef>
                <a:spcPct val="5000"/>
              </a:spcBef>
            </a:pPr>
            <a:r>
              <a:rPr lang="hu-HU" altLang="en-US" sz="2000" dirty="0" smtClean="0"/>
              <a:t>A fejlesztési folyamat modelljeivel, módszereivel, eszközeivel a szoftvertechnológia foglalkozik.</a:t>
            </a:r>
          </a:p>
          <a:p>
            <a:pPr>
              <a:lnSpc>
                <a:spcPct val="90000"/>
              </a:lnSpc>
              <a:spcBef>
                <a:spcPct val="5000"/>
              </a:spcBef>
            </a:pPr>
            <a:r>
              <a:rPr lang="hu-HU" altLang="en-US" sz="2000" dirty="0" smtClean="0"/>
              <a:t>A szoftver minősége a fejlesztő szervezet és a szoftverfolyamat minőségétől függ.</a:t>
            </a:r>
          </a:p>
          <a:p>
            <a:pPr>
              <a:lnSpc>
                <a:spcPct val="90000"/>
              </a:lnSpc>
              <a:spcBef>
                <a:spcPct val="5000"/>
              </a:spcBef>
            </a:pPr>
            <a:r>
              <a:rPr lang="hu-HU" altLang="en-US" sz="2000" dirty="0" smtClean="0"/>
              <a:t>A piaci igények gyakran a minőségi munka elleni hatást fejtenek ki.</a:t>
            </a:r>
          </a:p>
          <a:p>
            <a:pPr>
              <a:lnSpc>
                <a:spcPct val="90000"/>
              </a:lnSpc>
              <a:spcBef>
                <a:spcPct val="5000"/>
              </a:spcBef>
            </a:pPr>
            <a:r>
              <a:rPr lang="hu-HU" altLang="en-US" sz="2000" dirty="0" smtClean="0"/>
              <a:t>A nagy szoftverek készítése nem magányos feladat, többféle szakértelmet, csoportmunkát, szervezést igényel. </a:t>
            </a:r>
          </a:p>
        </p:txBody>
      </p:sp>
    </p:spTree>
    <p:extLst>
      <p:ext uri="{BB962C8B-B14F-4D97-AF65-F5344CB8AC3E}">
        <p14:creationId xmlns:p14="http://schemas.microsoft.com/office/powerpoint/2010/main" val="54233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Kö</a:t>
            </a:r>
            <a:r>
              <a:rPr lang="hu-HU" dirty="0" err="1" smtClean="0"/>
              <a:t>szönöm</a:t>
            </a:r>
            <a:r>
              <a:rPr lang="hu-HU" dirty="0" smtClean="0"/>
              <a:t> a figyelmet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0971727" cy="4447761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 to PowerPoint.potx" id="{43699C43-EC89-4A55-9A99-3FD944590577}" vid="{3C36ED3A-1C33-4ECB-8650-37D568EF45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DEC53A-9DF1-4780-BE92-17E971B7A9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Welcome to PowerPoint</Template>
  <TotalTime>1463</TotalTime>
  <Words>1095</Words>
  <Application>Microsoft Office PowerPoint</Application>
  <PresentationFormat>Widescreen</PresentationFormat>
  <Paragraphs>159</Paragraphs>
  <Slides>22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Segoe UI</vt:lpstr>
      <vt:lpstr>Segoe UI Light</vt:lpstr>
      <vt:lpstr>Times New Roman</vt:lpstr>
      <vt:lpstr>WelcomeDoc</vt:lpstr>
      <vt:lpstr>Microsoft Graph 97 diagram</vt:lpstr>
      <vt:lpstr>Szoftverrendszerek fejlesztése</vt:lpstr>
      <vt:lpstr>A szoftverfejlesztés folyamata - Tartalom</vt:lpstr>
      <vt:lpstr>Mi a rendszer?</vt:lpstr>
      <vt:lpstr>Mi a szoftver?</vt:lpstr>
      <vt:lpstr>Miben különbözik a szoftver más termékektől?</vt:lpstr>
      <vt:lpstr>Hagyományos termék és a szoftver</vt:lpstr>
      <vt:lpstr>Szoftvertechnológia</vt:lpstr>
      <vt:lpstr>Mi a szoftverfolyamat?</vt:lpstr>
      <vt:lpstr>A követelmények felmérése</vt:lpstr>
      <vt:lpstr>Specifikáció</vt:lpstr>
      <vt:lpstr>Tervezés és implementáció</vt:lpstr>
      <vt:lpstr>Integráció, verifikáció, validáció</vt:lpstr>
      <vt:lpstr>Evolúció</vt:lpstr>
      <vt:lpstr>A szoftver költségei</vt:lpstr>
      <vt:lpstr>Mi a CASE-eszköz? (Computer-Aided Software Engineering)</vt:lpstr>
      <vt:lpstr>A jó szoftver tulajdonságai</vt:lpstr>
      <vt:lpstr>Szoftverminőség</vt:lpstr>
      <vt:lpstr>Fejlesztési stratégiák</vt:lpstr>
      <vt:lpstr>Csoportmunka</vt:lpstr>
      <vt:lpstr>A szoftvertervezés kihívásai</vt:lpstr>
      <vt:lpstr>Összefoglalás</vt:lpstr>
      <vt:lpstr>Köszönöm a figyelmet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Szoftvertevezés</dc:title>
  <dc:creator>lenovo</dc:creator>
  <cp:keywords/>
  <cp:lastModifiedBy>Compaq</cp:lastModifiedBy>
  <cp:revision>28</cp:revision>
  <dcterms:created xsi:type="dcterms:W3CDTF">2020-08-25T11:54:18Z</dcterms:created>
  <dcterms:modified xsi:type="dcterms:W3CDTF">2020-10-12T07:03:33Z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TC029239449991</vt:lpwstr>
  </property>
</Properties>
</file>