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6"/>
  </p:notesMasterIdLst>
  <p:sldIdLst>
    <p:sldId id="256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6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Intro" id="{B9B51309-D148-4332-87C2-07BE32FBCA3B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  <p14:section name="Learn More" id="{2CC34DB2-6590-42C0-AD4B-A04C6060184E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8E7D08-A4FD-428F-AB72-9E0D100E5B92}" type="slidenum">
              <a:rPr lang="de-DE" altLang="en-US"/>
              <a:pPr/>
              <a:t>3</a:t>
            </a:fld>
            <a:endParaRPr lang="de-DE" altLang="en-US"/>
          </a:p>
        </p:txBody>
      </p:sp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0018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3B9D7-B817-4590-BF51-649C8A3EE672}" type="slidenum">
              <a:rPr lang="de-DE" altLang="en-US"/>
              <a:pPr/>
              <a:t>4</a:t>
            </a:fld>
            <a:endParaRPr lang="de-DE" altLang="en-US"/>
          </a:p>
        </p:txBody>
      </p:sp>
      <p:sp>
        <p:nvSpPr>
          <p:cNvPr id="50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609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9F74C4-A6E3-4E02-832B-492D764CBE38}" type="slidenum">
              <a:rPr lang="de-DE" altLang="en-US"/>
              <a:pPr/>
              <a:t>5</a:t>
            </a:fld>
            <a:endParaRPr lang="de-DE" altLang="en-US"/>
          </a:p>
        </p:txBody>
      </p:sp>
      <p:sp>
        <p:nvSpPr>
          <p:cNvPr id="50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445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255990-450D-4C63-8A10-4B630F510D49}" type="slidenum">
              <a:rPr lang="de-DE" altLang="en-US"/>
              <a:pPr/>
              <a:t>6</a:t>
            </a:fld>
            <a:endParaRPr lang="de-DE" altLang="en-US"/>
          </a:p>
        </p:txBody>
      </p:sp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8668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546ACB-110C-47ED-B7A4-090B38E82F50}" type="slidenum">
              <a:rPr lang="de-DE" altLang="en-US"/>
              <a:pPr/>
              <a:t>8</a:t>
            </a:fld>
            <a:endParaRPr lang="de-DE" altLang="en-US"/>
          </a:p>
        </p:txBody>
      </p:sp>
      <p:sp>
        <p:nvSpPr>
          <p:cNvPr id="51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543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75214F-47D6-43DF-99D4-B3833551F1C3}" type="slidenum">
              <a:rPr lang="de-DE" altLang="en-US"/>
              <a:pPr/>
              <a:t>9</a:t>
            </a:fld>
            <a:endParaRPr lang="de-DE" altLang="en-US"/>
          </a:p>
        </p:txBody>
      </p:sp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0662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2C516-EA32-4E96-BDE3-B33CE10CA920}" type="slidenum">
              <a:rPr lang="de-DE" altLang="en-US"/>
              <a:pPr/>
              <a:t>10</a:t>
            </a:fld>
            <a:endParaRPr lang="de-DE" altLang="en-US"/>
          </a:p>
        </p:txBody>
      </p:sp>
      <p:sp>
        <p:nvSpPr>
          <p:cNvPr id="51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4714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1C770B-862B-4BC2-B126-91A5B6EFB9E2}" type="slidenum">
              <a:rPr lang="de-DE" altLang="en-US"/>
              <a:pPr/>
              <a:t>11</a:t>
            </a:fld>
            <a:endParaRPr lang="de-DE" altLang="en-US"/>
          </a:p>
        </p:txBody>
      </p:sp>
      <p:sp>
        <p:nvSpPr>
          <p:cNvPr id="520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4885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3DE0D6-4E84-4886-B4BB-799B207C28C0}" type="slidenum">
              <a:rPr lang="de-DE" altLang="en-US"/>
              <a:pPr/>
              <a:t>12</a:t>
            </a:fld>
            <a:endParaRPr lang="de-DE" alt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018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C959B6-3BFD-4A69-AAAC-C9968EE69760}" type="slidenum">
              <a:rPr lang="de-DE" altLang="en-US"/>
              <a:pPr/>
              <a:t>13</a:t>
            </a:fld>
            <a:endParaRPr lang="de-DE" altLang="en-US"/>
          </a:p>
        </p:txBody>
      </p:sp>
      <p:sp>
        <p:nvSpPr>
          <p:cNvPr id="56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886525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CF8F44-B92C-4811-B658-D3E9B7FA1486}" type="slidenum">
              <a:rPr lang="de-DE" altLang="en-US"/>
              <a:pPr/>
              <a:t>14</a:t>
            </a:fld>
            <a:endParaRPr lang="de-DE" altLang="en-US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b="1"/>
          </a:p>
          <a:p>
            <a:r>
              <a:rPr lang="en-US" altLang="en-US"/>
              <a:t>Primedba:</a:t>
            </a:r>
          </a:p>
          <a:p>
            <a:r>
              <a:rPr lang="en-US" altLang="en-US"/>
              <a:t>Windows 2000: 60 Mio LOC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525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B08FA-F99D-47D4-A2DF-F97B7C8213A6}" type="slidenum">
              <a:rPr lang="de-DE" altLang="en-US"/>
              <a:pPr/>
              <a:t>15</a:t>
            </a:fld>
            <a:endParaRPr lang="de-DE" altLang="en-US"/>
          </a:p>
        </p:txBody>
      </p:sp>
      <p:sp>
        <p:nvSpPr>
          <p:cNvPr id="52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0946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FA036-6D92-4B39-B59A-4AF9150E87F9}" type="slidenum">
              <a:rPr lang="de-DE" altLang="en-US"/>
              <a:pPr/>
              <a:t>16</a:t>
            </a:fld>
            <a:endParaRPr lang="de-DE" altLang="en-US"/>
          </a:p>
        </p:txBody>
      </p:sp>
      <p:sp>
        <p:nvSpPr>
          <p:cNvPr id="53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77854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80EF4C-E2D1-4438-A158-5F51A2A963D2}" type="slidenum">
              <a:rPr lang="de-DE" altLang="en-US"/>
              <a:pPr/>
              <a:t>18</a:t>
            </a:fld>
            <a:endParaRPr lang="de-DE" alt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620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A282C5-356D-4D86-8B37-973FD57F4CAB}" type="slidenum">
              <a:rPr lang="de-DE" altLang="en-US"/>
              <a:pPr/>
              <a:t>19</a:t>
            </a:fld>
            <a:endParaRPr lang="de-DE" alt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859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71B3B5-8E67-4C15-A7DD-AAFB4AD51138}" type="slidenum">
              <a:rPr lang="de-DE" altLang="en-US"/>
              <a:pPr/>
              <a:t>20</a:t>
            </a:fld>
            <a:endParaRPr lang="de-DE" altLang="en-US"/>
          </a:p>
        </p:txBody>
      </p:sp>
      <p:sp>
        <p:nvSpPr>
          <p:cNvPr id="538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604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D4613E-72D8-45BA-A7EE-6C03950E9980}" type="slidenum">
              <a:rPr lang="de-DE" altLang="en-US"/>
              <a:pPr/>
              <a:t>22</a:t>
            </a:fld>
            <a:endParaRPr lang="de-DE" altLang="en-US"/>
          </a:p>
        </p:txBody>
      </p:sp>
      <p:sp>
        <p:nvSpPr>
          <p:cNvPr id="53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870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742" y="1336737"/>
            <a:ext cx="10515600" cy="2387600"/>
          </a:xfrm>
        </p:spPr>
        <p:txBody>
          <a:bodyPr/>
          <a:lstStyle/>
          <a:p>
            <a:r>
              <a:rPr lang="en-US" dirty="0" err="1"/>
              <a:t>Softversko</a:t>
            </a:r>
            <a:r>
              <a:rPr lang="en-US" dirty="0"/>
              <a:t> </a:t>
            </a:r>
            <a:r>
              <a:rPr lang="en-US" dirty="0" err="1"/>
              <a:t>inženjerstvo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9723" y="5928417"/>
            <a:ext cx="9336108" cy="92958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200" dirty="0"/>
              <a:t>VISOKA TEHNIČKA ŠKOLA STRUKOVNIH STUDIJA U SUBOTICI | SZABADKAI MŰSZAKI SZAKFŐISKOLA | SUBOTICA TECH</a:t>
            </a:r>
          </a:p>
          <a:p>
            <a:pPr algn="ctr"/>
            <a:r>
              <a:rPr lang="en-US" sz="1500" dirty="0"/>
              <a:t>24000 SUBOTICA, MARKA OREŠKOVIĆA 16</a:t>
            </a:r>
          </a:p>
          <a:p>
            <a:pPr algn="ctr"/>
            <a:r>
              <a:rPr lang="en-US" sz="1300" dirty="0"/>
              <a:t>http://www.vts.su.ac.rs/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536" y="4886689"/>
            <a:ext cx="817930" cy="8458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25" y="4886689"/>
            <a:ext cx="1370790" cy="1007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2" y="4886689"/>
            <a:ext cx="823055" cy="904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4" y="5023742"/>
            <a:ext cx="1206233" cy="904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49" y="5079905"/>
            <a:ext cx="1424056" cy="62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66" y="4879266"/>
            <a:ext cx="2189888" cy="1142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"/>
          <a:stretch/>
        </p:blipFill>
        <p:spPr>
          <a:xfrm>
            <a:off x="9372800" y="4951815"/>
            <a:ext cx="1849542" cy="1011103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2923549" y="3673098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rgbClr val="D24726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Dr. </a:t>
            </a:r>
            <a:r>
              <a:rPr lang="sr-Latn-RS" dirty="0" smtClean="0">
                <a:solidFill>
                  <a:schemeClr val="bg1"/>
                </a:solidFill>
              </a:rPr>
              <a:t>Janoš </a:t>
            </a:r>
            <a:r>
              <a:rPr lang="sr-Latn-RS" dirty="0" err="1" smtClean="0">
                <a:solidFill>
                  <a:schemeClr val="bg1"/>
                </a:solidFill>
              </a:rPr>
              <a:t>Šimon</a:t>
            </a:r>
            <a:endParaRPr lang="sr-Latn-RS" dirty="0" smtClean="0">
              <a:solidFill>
                <a:schemeClr val="bg1"/>
              </a:solidFill>
            </a:endParaRPr>
          </a:p>
          <a:p>
            <a:r>
              <a:rPr lang="en-US" sz="1200" b="1" dirty="0" err="1" smtClean="0">
                <a:solidFill>
                  <a:schemeClr val="bg1"/>
                </a:solidFill>
              </a:rPr>
              <a:t>simon</a:t>
            </a:r>
            <a:r>
              <a:rPr lang="en-US" sz="1200" b="1" dirty="0" smtClean="0">
                <a:solidFill>
                  <a:schemeClr val="bg1"/>
                </a:solidFill>
              </a:rPr>
              <a:t>@</a:t>
            </a:r>
            <a:r>
              <a:rPr lang="hu-HU" sz="1200" b="1" dirty="0" err="1" smtClean="0">
                <a:solidFill>
                  <a:schemeClr val="bg1"/>
                </a:solidFill>
              </a:rPr>
              <a:t>vts.su.ac.rs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200" b="1" dirty="0">
                <a:solidFill>
                  <a:schemeClr val="bg1"/>
                </a:solidFill>
              </a:rPr>
              <a:t>VISOKA TEHNIČKA ŠKOLA STRUKOVNIH STUDIJA U SUBOTICI 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Softversko</a:t>
            </a:r>
            <a:r>
              <a:rPr lang="hu-HU" dirty="0"/>
              <a:t> </a:t>
            </a:r>
            <a:r>
              <a:rPr lang="hu-HU" dirty="0" err="1"/>
              <a:t>inženjerstvo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Autofit/>
          </a:bodyPr>
          <a:lstStyle/>
          <a:p>
            <a:pPr algn="just"/>
            <a:r>
              <a:rPr lang="hu-HU" sz="2000" dirty="0" smtClean="0"/>
              <a:t>  </a:t>
            </a:r>
            <a:r>
              <a:rPr lang="hu-HU" sz="2000" dirty="0"/>
              <a:t>							</a:t>
            </a:r>
          </a:p>
          <a:p>
            <a:pPr algn="just"/>
            <a:endParaRPr lang="en-US" sz="2000" dirty="0" smtClean="0"/>
          </a:p>
          <a:p>
            <a:pPr algn="just"/>
            <a:endParaRPr lang="hu-HU" sz="2000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097803" y="5574361"/>
            <a:ext cx="75041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en-US" altLang="en-US" i="1" dirty="0">
                <a:solidFill>
                  <a:schemeClr val="accent2"/>
                </a:solidFill>
              </a:rPr>
              <a:t>„</a:t>
            </a:r>
            <a:r>
              <a:rPr lang="sr-Latn-CS" altLang="en-US" i="1" dirty="0">
                <a:solidFill>
                  <a:schemeClr val="accent2"/>
                </a:solidFill>
              </a:rPr>
              <a:t>P</a:t>
            </a:r>
            <a:r>
              <a:rPr lang="en-US" altLang="en-US" i="1" dirty="0" err="1">
                <a:solidFill>
                  <a:schemeClr val="accent2"/>
                </a:solidFill>
              </a:rPr>
              <a:t>rogramiranje</a:t>
            </a:r>
            <a:r>
              <a:rPr lang="en-US" altLang="en-US" dirty="0"/>
              <a:t> </a:t>
            </a:r>
            <a:r>
              <a:rPr lang="sr-Latn-CS" altLang="en-US" dirty="0"/>
              <a:t>je relativno </a:t>
            </a:r>
            <a:r>
              <a:rPr lang="en-US" altLang="en-US" i="1" dirty="0">
                <a:solidFill>
                  <a:schemeClr val="accent2"/>
                </a:solidFill>
              </a:rPr>
              <a:t>mal</a:t>
            </a:r>
            <a:r>
              <a:rPr lang="sr-Latn-CS" altLang="en-US" i="1" dirty="0">
                <a:solidFill>
                  <a:schemeClr val="accent2"/>
                </a:solidFill>
              </a:rPr>
              <a:t>a</a:t>
            </a:r>
            <a:r>
              <a:rPr lang="en-US" altLang="en-US" i="1" dirty="0">
                <a:solidFill>
                  <a:schemeClr val="accent2"/>
                </a:solidFill>
              </a:rPr>
              <a:t> </a:t>
            </a:r>
            <a:r>
              <a:rPr lang="sr-Latn-CS" altLang="en-US" i="1" dirty="0">
                <a:solidFill>
                  <a:schemeClr val="accent2"/>
                </a:solidFill>
              </a:rPr>
              <a:t>k</a:t>
            </a:r>
            <a:r>
              <a:rPr lang="en-US" altLang="en-US" i="1" dirty="0" err="1">
                <a:solidFill>
                  <a:schemeClr val="accent2"/>
                </a:solidFill>
              </a:rPr>
              <a:t>omponent</a:t>
            </a:r>
            <a:r>
              <a:rPr lang="sr-Latn-CS" altLang="en-US" i="1" dirty="0">
                <a:solidFill>
                  <a:schemeClr val="accent2"/>
                </a:solidFill>
              </a:rPr>
              <a:t>a</a:t>
            </a:r>
            <a:r>
              <a:rPr lang="en-US" altLang="en-US" i="1" dirty="0">
                <a:solidFill>
                  <a:schemeClr val="accent2"/>
                </a:solidFill>
              </a:rPr>
              <a:t> </a:t>
            </a:r>
            <a:r>
              <a:rPr lang="sr-Latn-CS" altLang="en-US" dirty="0"/>
              <a:t>oblasti</a:t>
            </a:r>
            <a:r>
              <a:rPr lang="en-US" altLang="en-US" dirty="0"/>
              <a:t> </a:t>
            </a:r>
            <a:r>
              <a:rPr lang="sr-Latn-CS" altLang="en-US" dirty="0">
                <a:solidFill>
                  <a:schemeClr val="accent2"/>
                </a:solidFill>
              </a:rPr>
              <a:t>s</a:t>
            </a:r>
            <a:r>
              <a:rPr lang="en-US" altLang="en-US" i="1" dirty="0" err="1">
                <a:solidFill>
                  <a:schemeClr val="accent2"/>
                </a:solidFill>
              </a:rPr>
              <a:t>oftversko</a:t>
            </a:r>
            <a:r>
              <a:rPr lang="sr-Latn-CS" altLang="en-US" i="1" dirty="0">
                <a:solidFill>
                  <a:schemeClr val="accent2"/>
                </a:solidFill>
              </a:rPr>
              <a:t>g</a:t>
            </a:r>
            <a:r>
              <a:rPr lang="en-US" altLang="en-US" dirty="0"/>
              <a:t> </a:t>
            </a:r>
            <a:r>
              <a:rPr lang="en-US" altLang="en-US" i="1" dirty="0" err="1">
                <a:solidFill>
                  <a:schemeClr val="accent2"/>
                </a:solidFill>
              </a:rPr>
              <a:t>inženjerstv</a:t>
            </a:r>
            <a:r>
              <a:rPr lang="sr-Latn-CS" altLang="en-US" i="1" dirty="0">
                <a:solidFill>
                  <a:schemeClr val="accent2"/>
                </a:solidFill>
              </a:rPr>
              <a:t>a</a:t>
            </a:r>
            <a:r>
              <a:rPr lang="en-US" altLang="en-US" dirty="0"/>
              <a:t>. </a:t>
            </a:r>
            <a:r>
              <a:rPr lang="sr-Latn-CS" altLang="en-US" dirty="0"/>
              <a:t>Neke druge komponente</a:t>
            </a:r>
            <a:r>
              <a:rPr lang="en-US" altLang="en-US" dirty="0"/>
              <a:t> (</a:t>
            </a:r>
            <a:r>
              <a:rPr lang="sr-Latn-CS" altLang="en-US" dirty="0"/>
              <a:t>uključujući na primer</a:t>
            </a:r>
            <a:r>
              <a:rPr lang="en-US" altLang="en-US" dirty="0"/>
              <a:t>, </a:t>
            </a:r>
            <a:r>
              <a:rPr lang="en-US" altLang="en-US" dirty="0" err="1"/>
              <a:t>specifikacij</a:t>
            </a:r>
            <a:r>
              <a:rPr lang="sr-Latn-CS" altLang="en-US" dirty="0"/>
              <a:t>u s</a:t>
            </a:r>
            <a:r>
              <a:rPr lang="en-US" altLang="en-US" dirty="0" err="1"/>
              <a:t>oftver</a:t>
            </a:r>
            <a:r>
              <a:rPr lang="sr-Latn-CS" altLang="en-US" dirty="0"/>
              <a:t>a</a:t>
            </a:r>
            <a:r>
              <a:rPr lang="en-US" altLang="en-US" dirty="0"/>
              <a:t> </a:t>
            </a:r>
            <a:r>
              <a:rPr lang="sr-Latn-CS" altLang="en-US" dirty="0"/>
              <a:t>i</a:t>
            </a:r>
            <a:r>
              <a:rPr lang="en-US" altLang="en-US" dirty="0"/>
              <a:t> </a:t>
            </a:r>
            <a:r>
              <a:rPr lang="sr-Latn-CS" altLang="en-US" dirty="0"/>
              <a:t>p</a:t>
            </a:r>
            <a:r>
              <a:rPr lang="en-US" altLang="en-US" dirty="0" err="1"/>
              <a:t>rojektovanje</a:t>
            </a:r>
            <a:r>
              <a:rPr lang="en-US" altLang="en-US" dirty="0"/>
              <a:t>) </a:t>
            </a:r>
            <a:r>
              <a:rPr lang="sr-Latn-CS" altLang="en-US" dirty="0"/>
              <a:t>su jednako važne</a:t>
            </a:r>
            <a:r>
              <a:rPr lang="en-US" altLang="en-US" dirty="0"/>
              <a:t>.“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337" y="1747837"/>
            <a:ext cx="450532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7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501" name="Rectangle 5"/>
          <p:cNvSpPr>
            <a:spLocks noGrp="1" noChangeArrowheads="1"/>
          </p:cNvSpPr>
          <p:nvPr>
            <p:ph type="title"/>
          </p:nvPr>
        </p:nvSpPr>
        <p:spPr>
          <a:xfrm>
            <a:off x="563728" y="0"/>
            <a:ext cx="7198799" cy="1280890"/>
          </a:xfrm>
          <a:noFill/>
          <a:ln/>
        </p:spPr>
        <p:txBody>
          <a:bodyPr anchorCtr="0"/>
          <a:lstStyle/>
          <a:p>
            <a:pPr algn="l"/>
            <a:r>
              <a:rPr lang="de-DE" altLang="en-US" dirty="0"/>
              <a:t>1. </a:t>
            </a:r>
            <a:r>
              <a:rPr lang="sr-Latn-CS" altLang="en-US" dirty="0"/>
              <a:t>Sadržaj uvodnog predavanja</a:t>
            </a:r>
            <a:endParaRPr lang="de-DE" altLang="en-US" dirty="0"/>
          </a:p>
        </p:txBody>
      </p:sp>
      <p:sp>
        <p:nvSpPr>
          <p:cNvPr id="490502" name="Rectangle 6"/>
          <p:cNvSpPr>
            <a:spLocks noGrp="1" noChangeArrowheads="1"/>
          </p:cNvSpPr>
          <p:nvPr>
            <p:ph idx="1"/>
          </p:nvPr>
        </p:nvSpPr>
        <p:spPr>
          <a:xfrm>
            <a:off x="2206752" y="1295400"/>
            <a:ext cx="8229600" cy="5562600"/>
          </a:xfrm>
        </p:spPr>
        <p:txBody>
          <a:bodyPr/>
          <a:lstStyle/>
          <a:p>
            <a:pPr marL="533400" indent="-533400">
              <a:lnSpc>
                <a:spcPct val="115000"/>
              </a:lnSpc>
              <a:buFont typeface="Webdings" panose="05030102010509060703" pitchFamily="18" charset="2"/>
              <a:buAutoNum type="alphaLcParenR"/>
            </a:pPr>
            <a:r>
              <a:rPr lang="sr-Latn-CS" altLang="en-US" sz="2400" dirty="0"/>
              <a:t>Oblasti</a:t>
            </a:r>
            <a:r>
              <a:rPr lang="en-US" altLang="en-US" sz="2400" dirty="0"/>
              <a:t> </a:t>
            </a:r>
            <a:r>
              <a:rPr lang="sr-Latn-CS" altLang="en-US" sz="2400" dirty="0"/>
              <a:t>i definicija s</a:t>
            </a:r>
            <a:r>
              <a:rPr lang="en-US" altLang="en-US" sz="2400" dirty="0" err="1"/>
              <a:t>oftversko</a:t>
            </a:r>
            <a:r>
              <a:rPr lang="sr-Latn-CS" altLang="en-US" sz="2400" dirty="0"/>
              <a:t>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inženjerstv</a:t>
            </a:r>
            <a:r>
              <a:rPr lang="sr-Latn-CS" altLang="en-US" sz="2400" dirty="0"/>
              <a:t>a</a:t>
            </a:r>
            <a:endParaRPr lang="en-US" altLang="en-US" sz="2400" dirty="0"/>
          </a:p>
          <a:p>
            <a:pPr marL="533400" indent="-533400">
              <a:lnSpc>
                <a:spcPct val="115000"/>
              </a:lnSpc>
              <a:buFont typeface="Webdings" panose="05030102010509060703" pitchFamily="18" charset="2"/>
              <a:buAutoNum type="alphaLcParenR"/>
            </a:pPr>
            <a:r>
              <a:rPr lang="sr-Latn-CS" altLang="en-US" sz="2400" dirty="0"/>
              <a:t>Značaj</a:t>
            </a:r>
            <a:r>
              <a:rPr lang="en-US" altLang="en-US" sz="2400" dirty="0"/>
              <a:t> </a:t>
            </a:r>
            <a:r>
              <a:rPr lang="sr-Latn-CS" altLang="en-US" sz="2400" dirty="0"/>
              <a:t>s</a:t>
            </a:r>
            <a:r>
              <a:rPr lang="en-US" altLang="en-US" sz="2400" dirty="0" err="1"/>
              <a:t>oftversko</a:t>
            </a:r>
            <a:r>
              <a:rPr lang="sr-Latn-CS" altLang="en-US" sz="2400" dirty="0"/>
              <a:t>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inženjerstv</a:t>
            </a:r>
            <a:r>
              <a:rPr lang="sr-Latn-CS" altLang="en-US" sz="2400" dirty="0"/>
              <a:t>a</a:t>
            </a:r>
            <a:r>
              <a:rPr lang="en-US" altLang="en-US" sz="2400" dirty="0"/>
              <a:t> </a:t>
            </a:r>
            <a:r>
              <a:rPr lang="sr-Latn-CS" altLang="en-US" sz="2400" dirty="0"/>
              <a:t>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praks</a:t>
            </a:r>
            <a:r>
              <a:rPr lang="sr-Latn-CS" altLang="en-US" sz="2400" dirty="0"/>
              <a:t>i</a:t>
            </a:r>
            <a:r>
              <a:rPr lang="en-US" altLang="en-US" sz="2400" dirty="0"/>
              <a:t> – </a:t>
            </a:r>
            <a:br>
              <a:rPr lang="en-US" altLang="en-US" sz="2400" dirty="0"/>
            </a:br>
            <a:r>
              <a:rPr lang="en-US" altLang="en-US" sz="2400" dirty="0"/>
              <a:t>- problem</a:t>
            </a:r>
            <a:r>
              <a:rPr lang="sr-Latn-CS" altLang="en-US" sz="2400" dirty="0"/>
              <a:t>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razvoj</a:t>
            </a:r>
            <a:r>
              <a:rPr lang="sr-Latn-CS" altLang="en-US" sz="2400" dirty="0"/>
              <a:t>a </a:t>
            </a:r>
            <a:r>
              <a:rPr lang="en-US" altLang="en-US" sz="2400" dirty="0" err="1"/>
              <a:t>softvera</a:t>
            </a:r>
            <a:r>
              <a:rPr lang="en-US" altLang="en-US" sz="2400" dirty="0"/>
              <a:t> </a:t>
            </a:r>
          </a:p>
          <a:p>
            <a:pPr marL="533400" indent="-533400">
              <a:lnSpc>
                <a:spcPct val="115000"/>
              </a:lnSpc>
              <a:buFont typeface="Webdings" panose="05030102010509060703" pitchFamily="18" charset="2"/>
              <a:buAutoNum type="alphaLcParenR"/>
            </a:pPr>
            <a:r>
              <a:rPr lang="en-US" altLang="en-US" sz="2400" dirty="0"/>
              <a:t>O</a:t>
            </a:r>
            <a:r>
              <a:rPr lang="sr-Latn-CS" altLang="en-US" sz="2400" dirty="0"/>
              <a:t> veličini s</a:t>
            </a:r>
            <a:r>
              <a:rPr lang="en-US" altLang="en-US" sz="2400" dirty="0"/>
              <a:t>oft</a:t>
            </a:r>
            <a:r>
              <a:rPr lang="sr-Latn-CS" altLang="en-US" sz="2400" dirty="0"/>
              <a:t>vera</a:t>
            </a:r>
            <a:endParaRPr lang="en-US" altLang="en-US" sz="2400" dirty="0"/>
          </a:p>
          <a:p>
            <a:pPr marL="533400" indent="-533400">
              <a:lnSpc>
                <a:spcPct val="115000"/>
              </a:lnSpc>
              <a:buFont typeface="Webdings" panose="05030102010509060703" pitchFamily="18" charset="2"/>
              <a:buAutoNum type="alphaLcParenR"/>
            </a:pPr>
            <a:r>
              <a:rPr lang="sr-Latn-CS" altLang="en-US" sz="2400" dirty="0"/>
              <a:t>Istorija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softverskog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inženjerstva</a:t>
            </a:r>
            <a:r>
              <a:rPr lang="en-US" altLang="en-US" sz="2400" dirty="0"/>
              <a:t>       </a:t>
            </a:r>
          </a:p>
          <a:p>
            <a:pPr marL="533400" indent="-533400">
              <a:lnSpc>
                <a:spcPct val="115000"/>
              </a:lnSpc>
              <a:buFont typeface="Webdings" panose="05030102010509060703" pitchFamily="18" charset="2"/>
              <a:buAutoNum type="alphaLcParenR"/>
            </a:pPr>
            <a:r>
              <a:rPr lang="sr-Latn-CS" altLang="en-US" sz="2400" dirty="0"/>
              <a:t>Razlike</a:t>
            </a:r>
            <a:r>
              <a:rPr lang="en-US" altLang="en-US" sz="2400" dirty="0"/>
              <a:t> </a:t>
            </a:r>
            <a:r>
              <a:rPr lang="sr-Latn-CS" altLang="en-US" sz="2400" dirty="0"/>
              <a:t>između </a:t>
            </a:r>
            <a:r>
              <a:rPr lang="en-US" altLang="en-US" sz="2400" dirty="0" err="1"/>
              <a:t>razvoj</a:t>
            </a:r>
            <a:r>
              <a:rPr lang="sr-Latn-CS" altLang="en-US" sz="2400" dirty="0"/>
              <a:t>a s</a:t>
            </a:r>
            <a:r>
              <a:rPr lang="en-US" altLang="en-US" sz="2400" dirty="0" err="1"/>
              <a:t>oftver</a:t>
            </a:r>
            <a:r>
              <a:rPr lang="sr-Latn-CS" altLang="en-US" sz="2400" dirty="0"/>
              <a:t>a u</a:t>
            </a:r>
            <a:r>
              <a:rPr lang="en-US" altLang="en-US" sz="2400" dirty="0"/>
              <a:t> </a:t>
            </a:r>
            <a:r>
              <a:rPr lang="sr-Latn-CS" altLang="en-US" sz="2400" dirty="0"/>
              <a:t>obrazovnom</a:t>
            </a:r>
            <a:r>
              <a:rPr lang="en-US" altLang="en-US" sz="2400" dirty="0"/>
              <a:t> </a:t>
            </a:r>
            <a:r>
              <a:rPr lang="sr-Latn-CS" altLang="en-US" sz="2400" dirty="0"/>
              <a:t>o</a:t>
            </a:r>
            <a:r>
              <a:rPr lang="en-US" altLang="en-US" sz="2400" dirty="0" err="1"/>
              <a:t>kruženj</a:t>
            </a:r>
            <a:r>
              <a:rPr lang="sr-Latn-CS" altLang="en-US" sz="2400" dirty="0"/>
              <a:t>u</a:t>
            </a:r>
            <a:r>
              <a:rPr lang="en-US" altLang="en-US" sz="2400" dirty="0"/>
              <a:t> </a:t>
            </a:r>
            <a:br>
              <a:rPr lang="en-US" altLang="en-US" sz="2400" dirty="0"/>
            </a:br>
            <a:r>
              <a:rPr lang="sr-Latn-CS" altLang="en-US" sz="2400" dirty="0"/>
              <a:t>i u </a:t>
            </a:r>
            <a:r>
              <a:rPr lang="en-US" altLang="en-US" sz="2400" dirty="0" err="1"/>
              <a:t>praks</a:t>
            </a:r>
            <a:r>
              <a:rPr lang="sr-Latn-CS" altLang="en-US" sz="2400" dirty="0"/>
              <a:t>i</a:t>
            </a:r>
            <a:r>
              <a:rPr lang="en-US" altLang="en-US" sz="2400" dirty="0"/>
              <a:t> </a:t>
            </a:r>
          </a:p>
          <a:p>
            <a:pPr marL="533400" indent="-533400">
              <a:lnSpc>
                <a:spcPct val="115000"/>
              </a:lnSpc>
              <a:buFont typeface="Webdings" panose="05030102010509060703" pitchFamily="18" charset="2"/>
              <a:buAutoNum type="alphaLcParenR"/>
            </a:pPr>
            <a:r>
              <a:rPr lang="en-US" altLang="en-US" sz="2400" dirty="0" err="1"/>
              <a:t>Literatura</a:t>
            </a:r>
            <a:r>
              <a:rPr lang="en-US" altLang="en-US" sz="2400" dirty="0"/>
              <a:t>, </a:t>
            </a:r>
            <a:r>
              <a:rPr lang="sr-Latn-CS" altLang="en-US" sz="2400" dirty="0"/>
              <a:t>članci</a:t>
            </a:r>
            <a:r>
              <a:rPr lang="en-US" altLang="en-US" sz="2400" dirty="0"/>
              <a:t>, </a:t>
            </a:r>
            <a:r>
              <a:rPr lang="sr-Latn-CS" altLang="en-US" sz="2400" dirty="0"/>
              <a:t>radovi</a:t>
            </a:r>
            <a:r>
              <a:rPr lang="en-US" altLang="en-US" sz="2400" dirty="0"/>
              <a:t>, ...</a:t>
            </a:r>
            <a:endParaRPr lang="sr-Latn-CS" altLang="en-US" sz="2400" dirty="0"/>
          </a:p>
          <a:p>
            <a:pPr marL="533400" indent="-533400">
              <a:lnSpc>
                <a:spcPct val="115000"/>
              </a:lnSpc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6032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10600" cy="623888"/>
          </a:xfrm>
        </p:spPr>
        <p:txBody>
          <a:bodyPr/>
          <a:lstStyle/>
          <a:p>
            <a:r>
              <a:rPr lang="sr-Latn-CS" altLang="en-US" sz="2800"/>
              <a:t>O</a:t>
            </a:r>
            <a:r>
              <a:rPr lang="en-US" altLang="en-US" sz="2800"/>
              <a:t>blasti softverskog inženjerstva</a:t>
            </a:r>
            <a:r>
              <a:rPr lang="en-US" altLang="en-US" sz="2400"/>
              <a:t>:</a:t>
            </a:r>
            <a:r>
              <a:rPr lang="sr-Latn-RS" altLang="en-US" sz="2400"/>
              <a:t> podoblasti</a:t>
            </a:r>
            <a:endParaRPr lang="en-US" altLang="en-US" sz="1800"/>
          </a:p>
        </p:txBody>
      </p:sp>
      <p:sp>
        <p:nvSpPr>
          <p:cNvPr id="4720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52600" y="1331958"/>
            <a:ext cx="4381500" cy="5257800"/>
          </a:xfrm>
          <a:noFill/>
          <a:ln/>
        </p:spPr>
        <p:txBody>
          <a:bodyPr anchor="t"/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en-US" sz="2000" dirty="0" err="1"/>
              <a:t>Modeli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životnog</a:t>
            </a:r>
            <a:r>
              <a:rPr lang="en-US" altLang="en-US" sz="2000" dirty="0"/>
              <a:t> </a:t>
            </a:r>
            <a:r>
              <a:rPr lang="en-US" altLang="en-US" sz="2000" dirty="0" err="1"/>
              <a:t>ciklusa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en-US" sz="2000" dirty="0" err="1"/>
              <a:t>Softver</a:t>
            </a:r>
            <a:r>
              <a:rPr lang="sr-Latn-CS" altLang="en-US" sz="2000" dirty="0" err="1"/>
              <a:t>ski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proces</a:t>
            </a:r>
            <a:r>
              <a:rPr lang="sr-Latn-CS" altLang="en-US" sz="2000" dirty="0"/>
              <a:t>i</a:t>
            </a:r>
            <a:r>
              <a:rPr lang="en-US" altLang="en-US" sz="2000" dirty="0"/>
              <a:t> </a:t>
            </a:r>
            <a:br>
              <a:rPr lang="en-US" altLang="en-US" sz="2000" dirty="0"/>
            </a:br>
            <a:r>
              <a:rPr lang="en-US" altLang="en-US" sz="2000" dirty="0"/>
              <a:t>(CMM, ISO 9000)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Upravljanje konfiguracijom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P</a:t>
            </a:r>
            <a:r>
              <a:rPr lang="en-US" altLang="en-US" sz="2000" dirty="0" err="1"/>
              <a:t>rocena</a:t>
            </a:r>
            <a:r>
              <a:rPr lang="sr-Latn-CS" altLang="en-US" sz="2000" dirty="0"/>
              <a:t> truda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en-US" sz="2000" dirty="0" err="1"/>
              <a:t>Upravljanje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projektima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U</a:t>
            </a:r>
            <a:r>
              <a:rPr lang="en-US" altLang="en-US" sz="2000" dirty="0" err="1"/>
              <a:t>pravljanje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kvalitet</a:t>
            </a:r>
            <a:r>
              <a:rPr lang="sr-Latn-CS" altLang="en-US" sz="2000" dirty="0"/>
              <a:t>om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“C</a:t>
            </a:r>
            <a:r>
              <a:rPr lang="en-US" altLang="en-US" sz="2000" dirty="0" err="1"/>
              <a:t>leanroom</a:t>
            </a:r>
            <a:r>
              <a:rPr lang="sr-Latn-CS" altLang="en-US" sz="2000" dirty="0"/>
              <a:t>”</a:t>
            </a:r>
            <a:r>
              <a:rPr lang="en-US" altLang="en-US" sz="2000" dirty="0"/>
              <a:t> </a:t>
            </a:r>
            <a:r>
              <a:rPr lang="sr-Latn-CS" altLang="en-US" sz="2000" dirty="0"/>
              <a:t>s</a:t>
            </a:r>
            <a:r>
              <a:rPr lang="en-US" altLang="en-US" sz="2000" dirty="0" err="1"/>
              <a:t>oftversko</a:t>
            </a:r>
            <a:r>
              <a:rPr lang="en-US" altLang="en-US" sz="2000" dirty="0"/>
              <a:t> </a:t>
            </a:r>
            <a:r>
              <a:rPr lang="en-US" altLang="en-US" sz="2000" dirty="0" err="1"/>
              <a:t>inženjerstvo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R</a:t>
            </a:r>
            <a:r>
              <a:rPr lang="en-US" altLang="en-US" sz="2000" dirty="0"/>
              <a:t>ever</a:t>
            </a:r>
            <a:r>
              <a:rPr lang="sr-Latn-CS" altLang="en-US" sz="2000" dirty="0" err="1"/>
              <a:t>zno</a:t>
            </a:r>
            <a:r>
              <a:rPr lang="en-US" altLang="en-US" sz="2000" dirty="0"/>
              <a:t> </a:t>
            </a:r>
            <a:r>
              <a:rPr lang="en-US" altLang="en-US" sz="2000" dirty="0" err="1"/>
              <a:t>inženjerstvo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Shvatanje </a:t>
            </a:r>
            <a:r>
              <a:rPr lang="en-US" altLang="en-US" sz="2000" dirty="0"/>
              <a:t>program</a:t>
            </a:r>
            <a:r>
              <a:rPr lang="sr-Latn-CS" altLang="en-US" sz="2000" dirty="0"/>
              <a:t>a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>(</a:t>
            </a:r>
            <a:r>
              <a:rPr lang="sr-Latn-CS" altLang="en-US" sz="2000" dirty="0"/>
              <a:t>razumevanje programa</a:t>
            </a:r>
            <a:r>
              <a:rPr lang="en-US" altLang="en-US" sz="2000" dirty="0"/>
              <a:t>)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en-US" sz="2000" dirty="0" err="1"/>
              <a:t>Softver</a:t>
            </a:r>
            <a:r>
              <a:rPr lang="sr-Latn-CS" altLang="en-US" sz="2000" dirty="0" err="1"/>
              <a:t>ska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metrika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en-US" sz="2000" dirty="0" err="1"/>
              <a:t>Softver</a:t>
            </a:r>
            <a:r>
              <a:rPr lang="sr-Latn-CS" altLang="en-US" sz="2000" dirty="0" err="1"/>
              <a:t>ska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arhitektura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en-US" sz="2000" dirty="0" err="1"/>
              <a:t>Održavanje</a:t>
            </a:r>
            <a:r>
              <a:rPr lang="sr-Latn-CS" altLang="en-US" sz="2000" dirty="0"/>
              <a:t> s</a:t>
            </a:r>
            <a:r>
              <a:rPr lang="en-US" altLang="en-US" sz="2000" dirty="0" err="1"/>
              <a:t>oftver</a:t>
            </a:r>
            <a:r>
              <a:rPr lang="sr-Latn-CS" altLang="en-US" sz="2000" dirty="0"/>
              <a:t>a</a:t>
            </a:r>
            <a:endParaRPr lang="en-US" altLang="en-US" sz="2000" dirty="0"/>
          </a:p>
        </p:txBody>
      </p:sp>
      <p:sp>
        <p:nvSpPr>
          <p:cNvPr id="4720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134100" y="1331958"/>
            <a:ext cx="4381500" cy="5257800"/>
          </a:xfrm>
          <a:noFill/>
          <a:ln/>
        </p:spPr>
        <p:txBody>
          <a:bodyPr anchor="t"/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I</a:t>
            </a:r>
            <a:r>
              <a:rPr lang="en-US" altLang="en-US" sz="2000" dirty="0" err="1"/>
              <a:t>nženjerstvo</a:t>
            </a:r>
            <a:r>
              <a:rPr lang="sr-Latn-CS" altLang="en-US" sz="2000" dirty="0"/>
              <a:t> z</a:t>
            </a:r>
            <a:r>
              <a:rPr lang="en-US" altLang="en-US" sz="2000" dirty="0" err="1"/>
              <a:t>ahtev</a:t>
            </a:r>
            <a:r>
              <a:rPr lang="sr-Latn-CS" altLang="en-US" sz="2000" dirty="0"/>
              <a:t>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en-US" sz="2000" dirty="0" err="1"/>
              <a:t>Specifikacija</a:t>
            </a:r>
            <a:r>
              <a:rPr lang="sr-Latn-CS" altLang="en-US" sz="2000" dirty="0"/>
              <a:t> s</a:t>
            </a:r>
            <a:r>
              <a:rPr lang="en-US" altLang="en-US" sz="2000" dirty="0" err="1"/>
              <a:t>oftver</a:t>
            </a:r>
            <a:r>
              <a:rPr lang="sr-Latn-CS" altLang="en-US" sz="2000" dirty="0"/>
              <a:t>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Ponovno korišćenje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V</a:t>
            </a:r>
            <a:r>
              <a:rPr lang="en-US" altLang="en-US" sz="2000" dirty="0" err="1"/>
              <a:t>erifikacija</a:t>
            </a:r>
            <a:r>
              <a:rPr lang="sr-Latn-CS" altLang="en-US" sz="2000" dirty="0"/>
              <a:t> </a:t>
            </a:r>
            <a:r>
              <a:rPr lang="en-US" altLang="en-US" sz="2000" dirty="0"/>
              <a:t>program</a:t>
            </a:r>
            <a:r>
              <a:rPr lang="sr-Latn-CS" altLang="en-US" sz="2000" dirty="0"/>
              <a:t>a</a:t>
            </a:r>
            <a:r>
              <a:rPr lang="en-US" altLang="en-US" sz="2000" dirty="0"/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D</a:t>
            </a:r>
            <a:r>
              <a:rPr lang="en-US" altLang="en-US" sz="2000" dirty="0" err="1"/>
              <a:t>okument</a:t>
            </a:r>
            <a:r>
              <a:rPr lang="sr-Latn-CS" altLang="en-US" sz="2000" dirty="0" err="1"/>
              <a:t>ovanje</a:t>
            </a:r>
            <a:r>
              <a:rPr lang="sr-Latn-CS" altLang="en-US" sz="2000" dirty="0"/>
              <a:t> s</a:t>
            </a:r>
            <a:r>
              <a:rPr lang="en-US" altLang="en-US" sz="2000" dirty="0" err="1"/>
              <a:t>oftver</a:t>
            </a:r>
            <a:r>
              <a:rPr lang="sr-Latn-CS" altLang="en-US" sz="2000" dirty="0"/>
              <a:t>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SI “bazirano-na-znanju”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Si</a:t>
            </a:r>
            <a:r>
              <a:rPr lang="en-US" altLang="en-US" sz="2000" dirty="0" err="1"/>
              <a:t>stemat</a:t>
            </a:r>
            <a:r>
              <a:rPr lang="sr-Latn-CS" altLang="en-US" sz="2000" dirty="0" err="1"/>
              <a:t>sko</a:t>
            </a:r>
            <a:r>
              <a:rPr lang="en-US" altLang="en-US" sz="2000" dirty="0"/>
              <a:t> </a:t>
            </a:r>
            <a:r>
              <a:rPr lang="sr-Latn-CS" altLang="en-US" sz="2000" dirty="0"/>
              <a:t>t</a:t>
            </a:r>
            <a:r>
              <a:rPr lang="en-US" altLang="en-US" sz="2000" dirty="0" err="1"/>
              <a:t>estiranje</a:t>
            </a:r>
            <a:endParaRPr lang="sr-Latn-C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Pravljenje </a:t>
            </a:r>
            <a:r>
              <a:rPr lang="en-US" altLang="en-US" sz="2000" dirty="0" err="1"/>
              <a:t>prototi</a:t>
            </a:r>
            <a:r>
              <a:rPr lang="sr-Latn-CS" altLang="en-US" sz="2000" dirty="0" err="1"/>
              <a:t>pova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en-US" sz="2000" dirty="0"/>
              <a:t>CAS</a:t>
            </a:r>
            <a:r>
              <a:rPr lang="sr-Latn-CS" altLang="en-US" sz="2000" dirty="0"/>
              <a:t>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alati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P</a:t>
            </a:r>
            <a:r>
              <a:rPr lang="en-US" altLang="en-US" sz="2000" dirty="0" err="1"/>
              <a:t>rogram</a:t>
            </a:r>
            <a:r>
              <a:rPr lang="sr-Latn-CS" altLang="en-US" sz="2000" dirty="0" err="1"/>
              <a:t>ski</a:t>
            </a:r>
            <a:r>
              <a:rPr lang="en-US" altLang="en-US" sz="2000" dirty="0"/>
              <a:t> </a:t>
            </a:r>
            <a:r>
              <a:rPr lang="sr-Latn-CS" altLang="en-US" sz="2000" dirty="0"/>
              <a:t>jezici</a:t>
            </a:r>
            <a:r>
              <a:rPr lang="en-US" altLang="en-US" sz="2000" dirty="0"/>
              <a:t> </a:t>
            </a:r>
            <a:r>
              <a:rPr lang="sr-Latn-CS" altLang="en-US" sz="2000" dirty="0"/>
              <a:t>za </a:t>
            </a:r>
            <a:r>
              <a:rPr lang="en-US" altLang="en-US" sz="2000" dirty="0"/>
              <a:t>S</a:t>
            </a:r>
            <a:r>
              <a:rPr lang="sr-Latn-CS" altLang="en-US" sz="2000" dirty="0"/>
              <a:t>I</a:t>
            </a:r>
            <a:r>
              <a:rPr lang="en-US" altLang="en-US" sz="2000" dirty="0"/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O</a:t>
            </a:r>
            <a:r>
              <a:rPr lang="en-US" altLang="en-US" sz="2000" dirty="0" err="1"/>
              <a:t>bje</a:t>
            </a:r>
            <a:r>
              <a:rPr lang="sr-Latn-CS" altLang="en-US" sz="2000" dirty="0" err="1"/>
              <a:t>ktna</a:t>
            </a:r>
            <a:r>
              <a:rPr lang="en-US" altLang="en-US" sz="2000" dirty="0"/>
              <a:t>-</a:t>
            </a:r>
            <a:r>
              <a:rPr lang="en-US" altLang="en-US" sz="2000" dirty="0" err="1"/>
              <a:t>ori</a:t>
            </a:r>
            <a:r>
              <a:rPr lang="sr-Latn-CS" altLang="en-US" sz="2000" dirty="0"/>
              <a:t>j</a:t>
            </a:r>
            <a:r>
              <a:rPr lang="en-US" altLang="en-US" sz="2000" dirty="0" err="1"/>
              <a:t>enti</a:t>
            </a:r>
            <a:r>
              <a:rPr lang="sr-Latn-CS" altLang="en-US" sz="2000" dirty="0" err="1"/>
              <a:t>sanost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analiza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dizajn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programiranje</a:t>
            </a:r>
            <a:r>
              <a:rPr lang="en-US" altLang="en-US" sz="2000" dirty="0"/>
              <a:t>, test</a:t>
            </a:r>
            <a:r>
              <a:rPr lang="sr-Latn-CS" altLang="en-US" sz="2000" dirty="0" err="1"/>
              <a:t>iranje</a:t>
            </a:r>
            <a:r>
              <a:rPr lang="en-US" altLang="en-US" sz="2000" dirty="0"/>
              <a:t>)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Eks</a:t>
            </a:r>
            <a:r>
              <a:rPr lang="en-US" altLang="en-US" sz="2000" dirty="0" err="1"/>
              <a:t>trem</a:t>
            </a:r>
            <a:r>
              <a:rPr lang="sr-Latn-CS" altLang="en-US" sz="2000" dirty="0"/>
              <a:t>no</a:t>
            </a:r>
            <a:r>
              <a:rPr lang="en-US" altLang="en-US" sz="2000" dirty="0"/>
              <a:t> program</a:t>
            </a:r>
            <a:r>
              <a:rPr lang="sr-Latn-CS" altLang="en-US" sz="2000" dirty="0" err="1"/>
              <a:t>iranje</a:t>
            </a:r>
            <a:endParaRPr lang="en-US" altLang="en-US" sz="20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sr-Latn-CS" altLang="en-US" sz="2000" dirty="0"/>
              <a:t>P</a:t>
            </a:r>
            <a:r>
              <a:rPr lang="en-US" altLang="en-US" sz="2000" dirty="0" err="1"/>
              <a:t>rogramiranje</a:t>
            </a:r>
            <a:r>
              <a:rPr lang="sr-Latn-CS" altLang="en-US" sz="2000" dirty="0"/>
              <a:t> u parovima</a:t>
            </a:r>
            <a:endParaRPr lang="en-US" altLang="en-US" sz="2000" dirty="0"/>
          </a:p>
        </p:txBody>
      </p:sp>
      <p:sp>
        <p:nvSpPr>
          <p:cNvPr id="472069" name="Line 5"/>
          <p:cNvSpPr>
            <a:spLocks noChangeShapeType="1"/>
          </p:cNvSpPr>
          <p:nvPr/>
        </p:nvSpPr>
        <p:spPr bwMode="auto">
          <a:xfrm>
            <a:off x="6075072" y="1484358"/>
            <a:ext cx="0" cy="510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7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8052" y="0"/>
            <a:ext cx="6589199" cy="1280890"/>
          </a:xfrm>
        </p:spPr>
        <p:txBody>
          <a:bodyPr/>
          <a:lstStyle/>
          <a:p>
            <a:r>
              <a:rPr lang="en-US" altLang="en-US" sz="2800" dirty="0" err="1"/>
              <a:t>Softver</a:t>
            </a:r>
            <a:r>
              <a:rPr lang="sr-Latn-CS" altLang="en-US" sz="2800" dirty="0" err="1"/>
              <a:t>sko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inženjerstvo</a:t>
            </a:r>
            <a:r>
              <a:rPr lang="en-US" altLang="en-US" sz="2800" dirty="0"/>
              <a:t/>
            </a:r>
            <a:br>
              <a:rPr lang="en-US" altLang="en-US" sz="2800" dirty="0"/>
            </a:br>
            <a:r>
              <a:rPr lang="en-US" altLang="en-US" sz="2000" dirty="0" err="1"/>
              <a:t>uvodne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definicije</a:t>
            </a:r>
            <a:endParaRPr lang="en-US" altLang="en-US" sz="2000" dirty="0"/>
          </a:p>
        </p:txBody>
      </p:sp>
      <p:sp>
        <p:nvSpPr>
          <p:cNvPr id="409604" name="Rectangle 4"/>
          <p:cNvSpPr>
            <a:spLocks noChangeArrowheads="1"/>
          </p:cNvSpPr>
          <p:nvPr/>
        </p:nvSpPr>
        <p:spPr bwMode="auto">
          <a:xfrm>
            <a:off x="1775519" y="1868600"/>
            <a:ext cx="8458200" cy="488473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en-US" altLang="en-US" sz="2800" i="1">
                <a:latin typeface="Arial" panose="020B0604020202020204" pitchFamily="34" charset="0"/>
              </a:rPr>
              <a:t>„SE </a:t>
            </a:r>
            <a:r>
              <a:rPr lang="sr-Latn-CS" altLang="en-US" sz="2800" i="1">
                <a:latin typeface="Arial" panose="020B0604020202020204" pitchFamily="34" charset="0"/>
              </a:rPr>
              <a:t>je</a:t>
            </a:r>
            <a:r>
              <a:rPr lang="en-US" altLang="en-US" sz="2800" i="1">
                <a:latin typeface="Arial" panose="020B0604020202020204" pitchFamily="34" charset="0"/>
              </a:rPr>
              <a:t> inženjers</a:t>
            </a:r>
            <a:r>
              <a:rPr lang="sr-Latn-CS" altLang="en-US" sz="2800" i="1">
                <a:latin typeface="Arial" panose="020B0604020202020204" pitchFamily="34" charset="0"/>
              </a:rPr>
              <a:t>ka</a:t>
            </a:r>
            <a:r>
              <a:rPr lang="en-US" altLang="en-US" sz="2800" i="1">
                <a:latin typeface="Arial" panose="020B0604020202020204" pitchFamily="34" charset="0"/>
              </a:rPr>
              <a:t> disciplina </a:t>
            </a:r>
            <a:r>
              <a:rPr lang="sr-Latn-CS" altLang="en-US" sz="2800" i="1">
                <a:latin typeface="Arial" panose="020B0604020202020204" pitchFamily="34" charset="0"/>
              </a:rPr>
              <a:t>koja se bavi svim aspektima proizvodnje softvera. </a:t>
            </a:r>
          </a:p>
          <a:p>
            <a:pPr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sr-Latn-CS" altLang="en-US" sz="2800" i="1">
                <a:latin typeface="Arial" panose="020B0604020202020204" pitchFamily="34" charset="0"/>
              </a:rPr>
              <a:t>Inženjeri softvera treba da usvoje sistematski i organizovan pristup radu i upotrebljavaju odgovarajuće alate i tehnike zavisno od problema koji rešavaju, razvojnih ograničenja i raspoloživih resursa </a:t>
            </a:r>
            <a:r>
              <a:rPr lang="en-US" altLang="en-US" sz="2800" i="1">
                <a:latin typeface="Arial" panose="020B0604020202020204" pitchFamily="34" charset="0"/>
              </a:rPr>
              <a:t>“</a:t>
            </a:r>
            <a:endParaRPr lang="sr-Latn-RS" altLang="en-US" sz="2800" i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en-US" altLang="en-US" sz="2000">
                <a:latin typeface="Arial" panose="020B0604020202020204" pitchFamily="34" charset="0"/>
              </a:rPr>
              <a:t>(Sommerville, </a:t>
            </a:r>
            <a:r>
              <a:rPr lang="sr-Latn-RS" altLang="en-US" sz="2000">
                <a:latin typeface="Arial" panose="020B0604020202020204" pitchFamily="34" charset="0"/>
              </a:rPr>
              <a:t>6</a:t>
            </a:r>
            <a:r>
              <a:rPr lang="en-US" altLang="en-US" sz="2000">
                <a:latin typeface="Arial" panose="020B0604020202020204" pitchFamily="34" charset="0"/>
              </a:rPr>
              <a:t>. </a:t>
            </a:r>
            <a:r>
              <a:rPr lang="sr-Latn-RS" altLang="en-US" sz="2000">
                <a:latin typeface="Arial" panose="020B0604020202020204" pitchFamily="34" charset="0"/>
              </a:rPr>
              <a:t>izdanje</a:t>
            </a:r>
            <a:r>
              <a:rPr lang="en-US" altLang="en-US" sz="2000">
                <a:latin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1131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9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sz="2800"/>
              <a:t>Definicije</a:t>
            </a:r>
            <a:r>
              <a:rPr lang="en-US" altLang="en-US" sz="2800"/>
              <a:t> </a:t>
            </a:r>
            <a:r>
              <a:rPr lang="sr-Latn-CS" altLang="en-US" sz="2800"/>
              <a:t>softverskog inženjerstva (2)</a:t>
            </a:r>
            <a:endParaRPr lang="en-US" altLang="en-US"/>
          </a:p>
        </p:txBody>
      </p:sp>
      <p:sp>
        <p:nvSpPr>
          <p:cNvPr id="572419" name="Rectangle 3"/>
          <p:cNvSpPr>
            <a:spLocks noGrp="1" noChangeArrowheads="1"/>
          </p:cNvSpPr>
          <p:nvPr>
            <p:ph idx="1"/>
          </p:nvPr>
        </p:nvSpPr>
        <p:spPr>
          <a:xfrm>
            <a:off x="1596981" y="1523327"/>
            <a:ext cx="8458200" cy="5410200"/>
          </a:xfrm>
        </p:spPr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US" altLang="en-US" sz="2400" dirty="0"/>
              <a:t>„</a:t>
            </a:r>
            <a:r>
              <a:rPr lang="en-US" altLang="en-US" sz="2400" dirty="0"/>
              <a:t>S.</a:t>
            </a:r>
            <a:r>
              <a:rPr lang="sr-Latn-CS" altLang="en-US" sz="2400" dirty="0"/>
              <a:t>I</a:t>
            </a:r>
            <a:r>
              <a:rPr lang="en-US" altLang="en-US" sz="2400" dirty="0"/>
              <a:t>. </a:t>
            </a:r>
            <a:r>
              <a:rPr lang="sr-Latn-CS" altLang="en-US" sz="2400" dirty="0"/>
              <a:t>je primena sistematskih, disciplinovanih, merljivih pristupa razvoju, rukovanju i održavanju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softvera</a:t>
            </a:r>
            <a:r>
              <a:rPr lang="en-US" altLang="en-US" sz="2400" dirty="0"/>
              <a:t>; </a:t>
            </a:r>
            <a:r>
              <a:rPr lang="sr-Latn-CS" altLang="en-US" sz="2400" dirty="0"/>
              <a:t>drugim rečima, primeni inženjerstva na </a:t>
            </a:r>
            <a:r>
              <a:rPr lang="en-US" altLang="en-US" sz="2400" dirty="0"/>
              <a:t>soft</a:t>
            </a:r>
            <a:r>
              <a:rPr lang="sr-Latn-CS" altLang="en-US" sz="2400" dirty="0" err="1"/>
              <a:t>ve</a:t>
            </a:r>
            <a:r>
              <a:rPr lang="en-US" altLang="en-US" sz="2400" dirty="0"/>
              <a:t>r“ (IEEE </a:t>
            </a:r>
            <a:r>
              <a:rPr lang="sr-Latn-CS" altLang="en-US" sz="2400" dirty="0"/>
              <a:t>s</a:t>
            </a:r>
            <a:r>
              <a:rPr lang="en-US" altLang="en-US" sz="2400" dirty="0" err="1"/>
              <a:t>tandard</a:t>
            </a:r>
            <a:r>
              <a:rPr lang="sr-Latn-CS" altLang="en-US" sz="2400" dirty="0"/>
              <a:t>ni</a:t>
            </a:r>
            <a:r>
              <a:rPr lang="en-US" altLang="en-US" sz="2400" dirty="0"/>
              <a:t> </a:t>
            </a:r>
            <a:r>
              <a:rPr lang="sr-Latn-CS" altLang="en-US" sz="2400" dirty="0"/>
              <a:t>rečnik</a:t>
            </a:r>
            <a:r>
              <a:rPr lang="en-US" altLang="en-US" sz="2400" dirty="0"/>
              <a:t> </a:t>
            </a:r>
            <a:r>
              <a:rPr lang="sr-Latn-CS" altLang="en-US" sz="2400" dirty="0"/>
              <a:t>terminologije </a:t>
            </a:r>
            <a:r>
              <a:rPr lang="en-US" altLang="en-US" sz="2400" dirty="0" err="1"/>
              <a:t>softverskog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inženjerstva</a:t>
            </a:r>
            <a:r>
              <a:rPr lang="en-US" altLang="en-US" sz="2400" dirty="0"/>
              <a:t>, 1990).</a:t>
            </a:r>
            <a:endParaRPr lang="sr-Latn-CS" altLang="en-US" sz="2400" dirty="0"/>
          </a:p>
          <a:p>
            <a:pPr marL="533400" indent="-533400">
              <a:lnSpc>
                <a:spcPct val="90000"/>
              </a:lnSpc>
            </a:pPr>
            <a:endParaRPr lang="en-US" altLang="en-US" sz="2400" dirty="0"/>
          </a:p>
          <a:p>
            <a:pPr marL="533400" indent="-533400">
              <a:lnSpc>
                <a:spcPct val="90000"/>
              </a:lnSpc>
            </a:pPr>
            <a:r>
              <a:rPr lang="en-US" altLang="en-US" sz="2400" dirty="0"/>
              <a:t>„</a:t>
            </a:r>
            <a:r>
              <a:rPr lang="en-US" altLang="en-US" sz="2400" dirty="0" err="1"/>
              <a:t>Softversko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inženjerstvo</a:t>
            </a:r>
            <a:r>
              <a:rPr lang="en-US" altLang="en-US" sz="2400" dirty="0"/>
              <a:t> </a:t>
            </a:r>
            <a:r>
              <a:rPr lang="sr-Latn-CS" altLang="en-US" sz="2400" dirty="0"/>
              <a:t>je </a:t>
            </a:r>
            <a:r>
              <a:rPr lang="en-US" altLang="en-US" sz="2400" dirty="0" err="1"/>
              <a:t>definisani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korak-po-korak</a:t>
            </a:r>
            <a:r>
              <a:rPr lang="en-US" altLang="en-US" sz="2400" dirty="0"/>
              <a:t> </a:t>
            </a:r>
            <a:r>
              <a:rPr lang="sr-Latn-CS" altLang="en-US" sz="2400" dirty="0"/>
              <a:t>proces, koji olakšava specificiranje, projektovanje, implementaciju i testiranje softvera </a:t>
            </a:r>
            <a:r>
              <a:rPr lang="en-US" altLang="en-US" sz="2400" dirty="0" err="1"/>
              <a:t>za</a:t>
            </a:r>
            <a:r>
              <a:rPr lang="en-US" altLang="en-US" sz="2400" dirty="0"/>
              <a:t> </a:t>
            </a:r>
            <a:r>
              <a:rPr lang="sr-Latn-CS" altLang="en-US" sz="2400" dirty="0"/>
              <a:t>skup iznetih z</a:t>
            </a:r>
            <a:r>
              <a:rPr lang="en-US" altLang="en-US" sz="2400" dirty="0" err="1"/>
              <a:t>ahtev</a:t>
            </a:r>
            <a:r>
              <a:rPr lang="sr-Latn-CS" altLang="en-US" sz="2400" dirty="0"/>
              <a:t>a, na najbrži i najprofitabilniji mogući način</a:t>
            </a:r>
            <a:r>
              <a:rPr lang="en-US" altLang="en-US" sz="2400" dirty="0"/>
              <a:t>“ (Kehoe: ISO 9000-3, 1995, S. 11).</a:t>
            </a:r>
          </a:p>
        </p:txBody>
      </p:sp>
    </p:spTree>
    <p:extLst>
      <p:ext uri="{BB962C8B-B14F-4D97-AF65-F5344CB8AC3E}">
        <p14:creationId xmlns:p14="http://schemas.microsoft.com/office/powerpoint/2010/main" val="426140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72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64" y="103302"/>
            <a:ext cx="7888223" cy="780380"/>
          </a:xfrm>
        </p:spPr>
        <p:txBody>
          <a:bodyPr/>
          <a:lstStyle/>
          <a:p>
            <a:r>
              <a:rPr lang="sr-Latn-RS" altLang="en-US" sz="2800" dirty="0"/>
              <a:t>Veza softverskog inženjerstva i računarske nauke</a:t>
            </a:r>
            <a:endParaRPr lang="en-US" altLang="en-US" sz="2800" dirty="0"/>
          </a:p>
        </p:txBody>
      </p:sp>
      <p:pic>
        <p:nvPicPr>
          <p:cNvPr id="574468" name="Picture 8" descr="Slide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696" y="1345396"/>
            <a:ext cx="6232525" cy="3902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4469" name="Rectangle 5"/>
          <p:cNvSpPr>
            <a:spLocks noChangeArrowheads="1"/>
          </p:cNvSpPr>
          <p:nvPr/>
        </p:nvSpPr>
        <p:spPr bwMode="auto">
          <a:xfrm>
            <a:off x="2023169" y="5247471"/>
            <a:ext cx="7732712" cy="150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 algn="l">
              <a:spcBef>
                <a:spcPct val="20000"/>
              </a:spcBef>
              <a:buFont typeface="Webdings" panose="05030102010509060703" pitchFamily="18" charset="2"/>
              <a:buChar char="4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har char="-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r-Latn-RS" altLang="en-US" sz="2400" dirty="0"/>
              <a:t>Računarska nauka bavi se teorijom i osnovama (apstrakcija)</a:t>
            </a:r>
            <a:r>
              <a:rPr lang="en-GB" altLang="en-US" sz="2400" dirty="0"/>
              <a:t>; </a:t>
            </a:r>
            <a:r>
              <a:rPr lang="sr-Latn-RS" altLang="en-US" sz="2400" dirty="0"/>
              <a:t>softversko inženjerstvo bavi se praktičnim aspektima razvoja i isporuke korisnog softvera</a:t>
            </a:r>
            <a:endParaRPr lang="en-GB" altLang="en-US" sz="2400" dirty="0"/>
          </a:p>
          <a:p>
            <a:endParaRPr lang="en-GB" altLang="en-US" sz="2400" dirty="0"/>
          </a:p>
        </p:txBody>
      </p:sp>
      <p:sp>
        <p:nvSpPr>
          <p:cNvPr id="574470" name="Text Box 6"/>
          <p:cNvSpPr txBox="1">
            <a:spLocks noChangeArrowheads="1"/>
          </p:cNvSpPr>
          <p:nvPr/>
        </p:nvSpPr>
        <p:spPr bwMode="auto">
          <a:xfrm>
            <a:off x="7402514" y="2681288"/>
            <a:ext cx="20794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r-Latn-RS" altLang="en-US"/>
              <a:t>Pfleeger, Atlee 4ed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08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10600" cy="838200"/>
          </a:xfrm>
        </p:spPr>
        <p:txBody>
          <a:bodyPr/>
          <a:lstStyle/>
          <a:p>
            <a:r>
              <a:rPr lang="de-DE" altLang="en-US"/>
              <a:t>Softver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332677"/>
            <a:ext cx="8458200" cy="904875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Webdings" panose="05030102010509060703" pitchFamily="18" charset="2"/>
              <a:buNone/>
            </a:pPr>
            <a:r>
              <a:rPr lang="en-US" altLang="en-US" dirty="0" err="1"/>
              <a:t>Softver</a:t>
            </a:r>
            <a:r>
              <a:rPr lang="en-US" altLang="en-US" dirty="0"/>
              <a:t> = </a:t>
            </a:r>
            <a:br>
              <a:rPr lang="en-US" altLang="en-US" dirty="0"/>
            </a:br>
            <a:r>
              <a:rPr lang="en-US" altLang="en-US" dirty="0"/>
              <a:t>	</a:t>
            </a:r>
            <a:endParaRPr lang="en-US" altLang="en-US" sz="2400" dirty="0"/>
          </a:p>
        </p:txBody>
      </p:sp>
      <p:sp>
        <p:nvSpPr>
          <p:cNvPr id="420868" name="Rectangle 4"/>
          <p:cNvSpPr>
            <a:spLocks noChangeArrowheads="1"/>
          </p:cNvSpPr>
          <p:nvPr/>
        </p:nvSpPr>
        <p:spPr bwMode="auto">
          <a:xfrm>
            <a:off x="1747838" y="1974027"/>
            <a:ext cx="8458200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 typeface="Webdings" panose="05030102010509060703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en-US" altLang="en-US" sz="2800">
                <a:solidFill>
                  <a:schemeClr val="accent2"/>
                </a:solidFill>
                <a:latin typeface="Arial" panose="020B0604020202020204" pitchFamily="34" charset="0"/>
              </a:rPr>
              <a:t>osobine softvera</a:t>
            </a:r>
            <a:r>
              <a:rPr lang="en-US" altLang="en-US">
                <a:latin typeface="Arial" panose="020B0604020202020204" pitchFamily="34" charset="0"/>
              </a:rPr>
              <a:t>: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r-Latn-CS" altLang="en-US">
                <a:solidFill>
                  <a:schemeClr val="accent2"/>
                </a:solidFill>
                <a:latin typeface="Arial" panose="020B0604020202020204" pitchFamily="34" charset="0"/>
              </a:rPr>
              <a:t>nema </a:t>
            </a:r>
            <a:r>
              <a:rPr lang="en-US" altLang="en-US">
                <a:solidFill>
                  <a:schemeClr val="accent2"/>
                </a:solidFill>
                <a:latin typeface="Arial" panose="020B0604020202020204" pitchFamily="34" charset="0"/>
              </a:rPr>
              <a:t>otpadaka </a:t>
            </a:r>
            <a:r>
              <a:rPr lang="en-US" altLang="en-US">
                <a:latin typeface="Arial" panose="020B0604020202020204" pitchFamily="34" charset="0"/>
              </a:rPr>
              <a:t>tokom rada softvera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en-US" altLang="en-US">
                <a:solidFill>
                  <a:schemeClr val="accent2"/>
                </a:solidFill>
                <a:latin typeface="Arial" panose="020B0604020202020204" pitchFamily="34" charset="0"/>
              </a:rPr>
              <a:t>starenje</a:t>
            </a:r>
            <a:r>
              <a:rPr lang="en-US" altLang="en-US" sz="2000">
                <a:latin typeface="Arial" panose="020B0604020202020204" pitchFamily="34" charset="0"/>
              </a:rPr>
              <a:t> (softver se stalno a</a:t>
            </a:r>
            <a:r>
              <a:rPr lang="sr-Latn-CS" altLang="en-US" sz="2000">
                <a:latin typeface="Arial" panose="020B0604020202020204" pitchFamily="34" charset="0"/>
              </a:rPr>
              <a:t>ž</a:t>
            </a:r>
            <a:r>
              <a:rPr lang="en-US" altLang="en-US" sz="2000">
                <a:latin typeface="Arial" panose="020B0604020202020204" pitchFamily="34" charset="0"/>
              </a:rPr>
              <a:t>urira)</a:t>
            </a:r>
            <a:br>
              <a:rPr lang="en-US" altLang="en-US" sz="2000">
                <a:latin typeface="Arial" panose="020B0604020202020204" pitchFamily="34" charset="0"/>
              </a:rPr>
            </a:br>
            <a:r>
              <a:rPr lang="en-US" altLang="en-US" sz="200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sr-Latn-CS" altLang="en-US" sz="2000">
                <a:latin typeface="Arial" panose="020B0604020202020204" pitchFamily="34" charset="0"/>
                <a:sym typeface="Wingdings" panose="05000000000000000000" pitchFamily="2" charset="2"/>
              </a:rPr>
              <a:t>posle </a:t>
            </a:r>
            <a:r>
              <a:rPr lang="en-US" altLang="en-US" sz="2000">
                <a:latin typeface="Arial" panose="020B0604020202020204" pitchFamily="34" charset="0"/>
              </a:rPr>
              <a:t>10 </a:t>
            </a:r>
            <a:r>
              <a:rPr lang="sr-Latn-CS" altLang="en-US" sz="2000">
                <a:latin typeface="Arial" panose="020B0604020202020204" pitchFamily="34" charset="0"/>
              </a:rPr>
              <a:t>godina u</a:t>
            </a:r>
            <a:r>
              <a:rPr lang="en-US" altLang="en-US" sz="2000">
                <a:latin typeface="Arial" panose="020B0604020202020204" pitchFamily="34" charset="0"/>
              </a:rPr>
              <a:t>potreb</a:t>
            </a:r>
            <a:r>
              <a:rPr lang="sr-Latn-CS" altLang="en-US" sz="2000">
                <a:latin typeface="Arial" panose="020B0604020202020204" pitchFamily="34" charset="0"/>
              </a:rPr>
              <a:t>e i ažuriranj</a:t>
            </a:r>
            <a:r>
              <a:rPr lang="en-US" altLang="en-US" sz="2000">
                <a:latin typeface="Arial" panose="020B0604020202020204" pitchFamily="34" charset="0"/>
              </a:rPr>
              <a:t>a</a:t>
            </a:r>
            <a:r>
              <a:rPr lang="sr-Latn-CS" altLang="en-US" sz="2000">
                <a:latin typeface="Arial" panose="020B0604020202020204" pitchFamily="34" charset="0"/>
              </a:rPr>
              <a:t>, ne postoji ni jedna </a:t>
            </a:r>
            <a:r>
              <a:rPr lang="en-US" altLang="en-US" sz="2000">
                <a:latin typeface="Arial" panose="020B0604020202020204" pitchFamily="34" charset="0"/>
              </a:rPr>
              <a:t>original</a:t>
            </a:r>
            <a:r>
              <a:rPr lang="sr-Latn-CS" altLang="en-US" sz="2000">
                <a:latin typeface="Arial" panose="020B0604020202020204" pitchFamily="34" charset="0"/>
              </a:rPr>
              <a:t>na</a:t>
            </a:r>
            <a:r>
              <a:rPr lang="en-US" altLang="en-US" sz="2000">
                <a:latin typeface="Arial" panose="020B0604020202020204" pitchFamily="34" charset="0"/>
              </a:rPr>
              <a:t> lin</a:t>
            </a:r>
            <a:r>
              <a:rPr lang="sr-Latn-CS" altLang="en-US" sz="2000">
                <a:latin typeface="Arial" panose="020B0604020202020204" pitchFamily="34" charset="0"/>
              </a:rPr>
              <a:t>ija koda </a:t>
            </a:r>
            <a:r>
              <a:rPr lang="en-US" altLang="en-US" sz="2000">
                <a:latin typeface="Arial" panose="020B0604020202020204" pitchFamily="34" charset="0"/>
              </a:rPr>
              <a:t>(Pagel, Six p. 35) 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r-Latn-CS" altLang="en-US">
                <a:solidFill>
                  <a:schemeClr val="accent2"/>
                </a:solidFill>
                <a:latin typeface="Arial" panose="020B0604020202020204" pitchFamily="34" charset="0"/>
              </a:rPr>
              <a:t>dugotrajna</a:t>
            </a:r>
            <a:r>
              <a:rPr lang="en-US" altLang="en-US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sr-Latn-CS" altLang="en-US">
                <a:solidFill>
                  <a:schemeClr val="accent2"/>
                </a:solidFill>
                <a:latin typeface="Arial" panose="020B0604020202020204" pitchFamily="34" charset="0"/>
              </a:rPr>
              <a:t>u</a:t>
            </a:r>
            <a:r>
              <a:rPr lang="en-US" altLang="en-US">
                <a:solidFill>
                  <a:schemeClr val="accent2"/>
                </a:solidFill>
                <a:latin typeface="Arial" panose="020B0604020202020204" pitchFamily="34" charset="0"/>
              </a:rPr>
              <a:t>potreba</a:t>
            </a:r>
            <a:r>
              <a:rPr lang="en-US" altLang="en-US" sz="2000">
                <a:latin typeface="Arial" panose="020B0604020202020204" pitchFamily="34" charset="0"/>
              </a:rPr>
              <a:t/>
            </a:r>
            <a:br>
              <a:rPr lang="en-US" altLang="en-US" sz="2000">
                <a:latin typeface="Arial" panose="020B0604020202020204" pitchFamily="34" charset="0"/>
              </a:rPr>
            </a:br>
            <a:r>
              <a:rPr lang="en-US" altLang="en-US" sz="200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sr-Latn-CS" altLang="en-US" sz="2000">
                <a:latin typeface="Arial" panose="020B0604020202020204" pitchFamily="34" charset="0"/>
                <a:sym typeface="Wingdings" panose="05000000000000000000" pitchFamily="2" charset="2"/>
              </a:rPr>
              <a:t>u proseku</a:t>
            </a:r>
            <a:r>
              <a:rPr lang="en-US" altLang="en-US" sz="2000">
                <a:latin typeface="Arial" panose="020B0604020202020204" pitchFamily="34" charset="0"/>
              </a:rPr>
              <a:t> 10 - 15 </a:t>
            </a:r>
            <a:r>
              <a:rPr lang="sr-Latn-CS" altLang="en-US" sz="2000">
                <a:latin typeface="Arial" panose="020B0604020202020204" pitchFamily="34" charset="0"/>
              </a:rPr>
              <a:t>godina</a:t>
            </a:r>
            <a:r>
              <a:rPr lang="en-US" altLang="en-US" sz="2000">
                <a:latin typeface="Arial" panose="020B0604020202020204" pitchFamily="34" charset="0"/>
              </a:rPr>
              <a:t> (Wallmüller 90, p. 3)</a:t>
            </a:r>
            <a:br>
              <a:rPr lang="en-US" altLang="en-US" sz="2000">
                <a:latin typeface="Arial" panose="020B0604020202020204" pitchFamily="34" charset="0"/>
              </a:rPr>
            </a:br>
            <a:r>
              <a:rPr lang="en-US" altLang="en-US" sz="2000">
                <a:latin typeface="Arial" panose="020B0604020202020204" pitchFamily="34" charset="0"/>
              </a:rPr>
              <a:t>	  </a:t>
            </a:r>
            <a:r>
              <a:rPr lang="sr-Latn-CS" altLang="en-US" sz="2000">
                <a:latin typeface="Arial" panose="020B0604020202020204" pitchFamily="34" charset="0"/>
              </a:rPr>
              <a:t>i do</a:t>
            </a:r>
            <a:r>
              <a:rPr lang="en-US" altLang="en-US" sz="2000">
                <a:latin typeface="Arial" panose="020B0604020202020204" pitchFamily="34" charset="0"/>
              </a:rPr>
              <a:t> 30 godina (Hausi Müller)  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r-Latn-CS" altLang="en-US">
                <a:solidFill>
                  <a:schemeClr val="accent2"/>
                </a:solidFill>
                <a:latin typeface="Arial" panose="020B0604020202020204" pitchFamily="34" charset="0"/>
              </a:rPr>
              <a:t>jednostavan za </a:t>
            </a:r>
            <a:r>
              <a:rPr lang="en-US" altLang="en-US">
                <a:solidFill>
                  <a:schemeClr val="accent2"/>
                </a:solidFill>
                <a:latin typeface="Arial" panose="020B0604020202020204" pitchFamily="34" charset="0"/>
              </a:rPr>
              <a:t>kopiranje</a:t>
            </a:r>
            <a:r>
              <a:rPr lang="en-US" altLang="en-US" sz="2000">
                <a:latin typeface="Arial" panose="020B0604020202020204" pitchFamily="34" charset="0"/>
              </a:rPr>
              <a:t> (</a:t>
            </a:r>
            <a:r>
              <a:rPr lang="en-US" altLang="en-US" sz="2000">
                <a:latin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2000">
                <a:latin typeface="Arial" panose="020B0604020202020204" pitchFamily="34" charset="0"/>
              </a:rPr>
              <a:t> </a:t>
            </a:r>
            <a:r>
              <a:rPr lang="sr-Latn-CS" altLang="en-US" sz="2000">
                <a:latin typeface="Arial" panose="020B0604020202020204" pitchFamily="34" charset="0"/>
              </a:rPr>
              <a:t>takođe i g</a:t>
            </a:r>
            <a:r>
              <a:rPr lang="en-US" altLang="en-US" sz="2000">
                <a:latin typeface="Arial" panose="020B0604020202020204" pitchFamily="34" charset="0"/>
              </a:rPr>
              <a:t>rešaka)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r-Latn-CS" altLang="en-US">
                <a:solidFill>
                  <a:schemeClr val="accent2"/>
                </a:solidFill>
                <a:latin typeface="Arial" panose="020B0604020202020204" pitchFamily="34" charset="0"/>
              </a:rPr>
              <a:t>težak za merenje</a:t>
            </a:r>
            <a:r>
              <a:rPr lang="en-US" altLang="en-US" sz="200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>
                <a:latin typeface="Arial" panose="020B0604020202020204" pitchFamily="34" charset="0"/>
              </a:rPr>
              <a:t>(metri</a:t>
            </a:r>
            <a:r>
              <a:rPr lang="sr-Latn-CS" altLang="en-US" sz="2000">
                <a:latin typeface="Arial" panose="020B0604020202020204" pitchFamily="34" charset="0"/>
              </a:rPr>
              <a:t>ke</a:t>
            </a:r>
            <a:r>
              <a:rPr lang="en-US" altLang="en-US" sz="2000">
                <a:latin typeface="Arial" panose="020B0604020202020204" pitchFamily="34" charset="0"/>
              </a:rPr>
              <a:t>: </a:t>
            </a:r>
            <a:r>
              <a:rPr lang="sr-Latn-CS" altLang="en-US" sz="2000">
                <a:latin typeface="Arial" panose="020B0604020202020204" pitchFamily="34" charset="0"/>
              </a:rPr>
              <a:t>kvalitet</a:t>
            </a:r>
            <a:r>
              <a:rPr lang="en-US" altLang="en-US" sz="2000">
                <a:latin typeface="Arial" panose="020B0604020202020204" pitchFamily="34" charset="0"/>
              </a:rPr>
              <a:t>, </a:t>
            </a:r>
            <a:r>
              <a:rPr lang="sr-Latn-CS" altLang="en-US" sz="2000">
                <a:latin typeface="Arial" panose="020B0604020202020204" pitchFamily="34" charset="0"/>
              </a:rPr>
              <a:t>kv</a:t>
            </a:r>
            <a:r>
              <a:rPr lang="en-US" altLang="en-US" sz="2000">
                <a:latin typeface="Arial" panose="020B0604020202020204" pitchFamily="34" charset="0"/>
              </a:rPr>
              <a:t>anti</a:t>
            </a:r>
            <a:r>
              <a:rPr lang="sr-Latn-CS" altLang="en-US" sz="2000">
                <a:latin typeface="Arial" panose="020B0604020202020204" pitchFamily="34" charset="0"/>
              </a:rPr>
              <a:t>tet</a:t>
            </a:r>
            <a:r>
              <a:rPr lang="en-US" altLang="en-US" sz="2000">
                <a:latin typeface="Arial" panose="020B0604020202020204" pitchFamily="34" charset="0"/>
              </a:rPr>
              <a:t>) 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r-Latn-CS" altLang="en-US">
                <a:solidFill>
                  <a:schemeClr val="accent2"/>
                </a:solidFill>
                <a:latin typeface="Arial" panose="020B0604020202020204" pitchFamily="34" charset="0"/>
              </a:rPr>
              <a:t>relativno složen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420869" name="Rectangle 5"/>
          <p:cNvSpPr>
            <a:spLocks noChangeArrowheads="1"/>
          </p:cNvSpPr>
          <p:nvPr/>
        </p:nvSpPr>
        <p:spPr bwMode="auto">
          <a:xfrm>
            <a:off x="2405063" y="1529527"/>
            <a:ext cx="5948362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None/>
            </a:pPr>
            <a:r>
              <a:rPr lang="en-US" altLang="en-US" sz="2800" dirty="0">
                <a:latin typeface="Arial" panose="020B0604020202020204" pitchFamily="34" charset="0"/>
              </a:rPr>
              <a:t>	</a:t>
            </a:r>
            <a:r>
              <a:rPr lang="en-US" altLang="en-US" sz="2800" dirty="0" err="1">
                <a:latin typeface="Arial" panose="020B0604020202020204" pitchFamily="34" charset="0"/>
              </a:rPr>
              <a:t>programi</a:t>
            </a:r>
            <a:r>
              <a:rPr lang="en-US" altLang="en-US" sz="2800" dirty="0">
                <a:latin typeface="Arial" panose="020B0604020202020204" pitchFamily="34" charset="0"/>
              </a:rPr>
              <a:t>, </a:t>
            </a:r>
            <a:r>
              <a:rPr lang="en-US" altLang="en-US" sz="2800" dirty="0" err="1">
                <a:latin typeface="Arial" panose="020B0604020202020204" pitchFamily="34" charset="0"/>
              </a:rPr>
              <a:t>podaci</a:t>
            </a:r>
            <a:r>
              <a:rPr lang="en-US" altLang="en-US" sz="2800" dirty="0">
                <a:latin typeface="Arial" panose="020B0604020202020204" pitchFamily="34" charset="0"/>
              </a:rPr>
              <a:t>, </a:t>
            </a:r>
            <a:r>
              <a:rPr lang="en-US" altLang="en-US" sz="2800" dirty="0" err="1">
                <a:latin typeface="Arial" panose="020B0604020202020204" pitchFamily="34" charset="0"/>
              </a:rPr>
              <a:t>dokumentacija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071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20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420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20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20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20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20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420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8" grpId="0" build="p" bldLvl="2" autoUpdateAnimBg="0"/>
      <p:bldP spid="42086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/>
              <a:t>S</a:t>
            </a:r>
            <a:r>
              <a:rPr lang="en-US" altLang="en-US"/>
              <a:t>lo</a:t>
            </a:r>
            <a:r>
              <a:rPr lang="sr-Latn-CS" altLang="en-US"/>
              <a:t>ž</a:t>
            </a:r>
            <a:r>
              <a:rPr lang="en-US" altLang="en-US"/>
              <a:t>enost softvera     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idx="1"/>
          </p:nvPr>
        </p:nvSpPr>
        <p:spPr>
          <a:xfrm>
            <a:off x="1928813" y="1138239"/>
            <a:ext cx="8458200" cy="4071937"/>
          </a:xfrm>
        </p:spPr>
        <p:txBody>
          <a:bodyPr/>
          <a:lstStyle/>
          <a:p>
            <a:pPr>
              <a:buFont typeface="Webdings" panose="05030102010509060703" pitchFamily="18" charset="2"/>
              <a:buNone/>
            </a:pPr>
            <a:endParaRPr lang="de-DE" altLang="en-US"/>
          </a:p>
          <a:p>
            <a:r>
              <a:rPr lang="sr-Latn-CS" altLang="en-US" i="1"/>
              <a:t>P</a:t>
            </a:r>
            <a:r>
              <a:rPr lang="en-US" altLang="en-US" i="1"/>
              <a:t>repoznatljiv</a:t>
            </a:r>
            <a:r>
              <a:rPr lang="sr-Latn-CS" altLang="en-US" i="1"/>
              <a:t>e</a:t>
            </a:r>
            <a:r>
              <a:rPr lang="en-US" altLang="en-US" i="1"/>
              <a:t> </a:t>
            </a:r>
            <a:r>
              <a:rPr lang="sr-Latn-CS" altLang="en-US" i="1"/>
              <a:t>k</a:t>
            </a:r>
            <a:r>
              <a:rPr lang="en-US" altLang="en-US" i="1"/>
              <a:t>arakteristike </a:t>
            </a:r>
            <a:r>
              <a:rPr lang="sr-Latn-CS" altLang="en-US" i="1"/>
              <a:t>softvera </a:t>
            </a:r>
            <a:r>
              <a:rPr lang="en-US" altLang="en-US" i="1"/>
              <a:t>industri</a:t>
            </a:r>
            <a:r>
              <a:rPr lang="sr-Latn-CS" altLang="en-US" i="1"/>
              <a:t>jske snage je da je izuzetno složeno, ako ne i nemoguće, za pojedinca da </a:t>
            </a:r>
            <a:r>
              <a:rPr lang="en-US" altLang="en-US" i="1"/>
              <a:t>shvati</a:t>
            </a:r>
            <a:r>
              <a:rPr lang="sr-Latn-CS" altLang="en-US" i="1"/>
              <a:t> sve veze u njegovom</a:t>
            </a:r>
            <a:r>
              <a:rPr lang="en-US" altLang="en-US" i="1"/>
              <a:t> </a:t>
            </a:r>
            <a:r>
              <a:rPr lang="sr-Latn-CS" altLang="en-US" i="1"/>
              <a:t>p</a:t>
            </a:r>
            <a:r>
              <a:rPr lang="en-US" altLang="en-US" i="1"/>
              <a:t>rojektovanj</a:t>
            </a:r>
            <a:r>
              <a:rPr lang="sr-Latn-CS" altLang="en-US" i="1"/>
              <a:t>u</a:t>
            </a:r>
            <a:r>
              <a:rPr lang="en-US" altLang="en-US" i="1"/>
              <a:t>. </a:t>
            </a:r>
            <a:r>
              <a:rPr lang="sr-Latn-CS" altLang="en-US" i="1">
                <a:solidFill>
                  <a:schemeClr val="accent2"/>
                </a:solidFill>
              </a:rPr>
              <a:t>Prosto rečeno, </a:t>
            </a:r>
            <a:r>
              <a:rPr lang="en-US" altLang="en-US" i="1">
                <a:solidFill>
                  <a:schemeClr val="accent2"/>
                </a:solidFill>
              </a:rPr>
              <a:t>slo</a:t>
            </a:r>
            <a:r>
              <a:rPr lang="sr-Latn-CS" altLang="en-US" i="1">
                <a:solidFill>
                  <a:schemeClr val="accent2"/>
                </a:solidFill>
              </a:rPr>
              <a:t>ž</a:t>
            </a:r>
            <a:r>
              <a:rPr lang="en-US" altLang="en-US" i="1">
                <a:solidFill>
                  <a:schemeClr val="accent2"/>
                </a:solidFill>
              </a:rPr>
              <a:t>enost</a:t>
            </a:r>
            <a:r>
              <a:rPr lang="sr-Latn-CS" altLang="en-US" i="1">
                <a:solidFill>
                  <a:schemeClr val="accent2"/>
                </a:solidFill>
              </a:rPr>
              <a:t> ovakvih sistema prevazilazi intelektialni kapacitet čoveka</a:t>
            </a:r>
            <a:r>
              <a:rPr lang="en-US" altLang="en-US" i="1">
                <a:solidFill>
                  <a:schemeClr val="accent2"/>
                </a:solidFill>
              </a:rPr>
              <a:t>.</a:t>
            </a:r>
            <a:r>
              <a:rPr lang="en-US" altLang="en-US"/>
              <a:t/>
            </a:r>
            <a:br>
              <a:rPr lang="en-US" altLang="en-US"/>
            </a:br>
            <a:r>
              <a:rPr lang="en-US" altLang="en-US" sz="2400"/>
              <a:t>(Booch, Obje</a:t>
            </a:r>
            <a:r>
              <a:rPr lang="sr-Latn-CS" altLang="en-US" sz="2400"/>
              <a:t>ktno</a:t>
            </a:r>
            <a:r>
              <a:rPr lang="en-US" altLang="en-US" sz="2400"/>
              <a:t>-ori</a:t>
            </a:r>
            <a:r>
              <a:rPr lang="sr-Latn-CS" altLang="en-US" sz="2400"/>
              <a:t>j</a:t>
            </a:r>
            <a:r>
              <a:rPr lang="en-US" altLang="en-US" sz="2400"/>
              <a:t>ent</a:t>
            </a:r>
            <a:r>
              <a:rPr lang="sr-Latn-CS" altLang="en-US" sz="2400"/>
              <a:t>isana</a:t>
            </a:r>
            <a:r>
              <a:rPr lang="en-US" altLang="en-US" sz="2400"/>
              <a:t> </a:t>
            </a:r>
            <a:r>
              <a:rPr lang="sr-Latn-CS" altLang="en-US" sz="2400"/>
              <a:t>a</a:t>
            </a:r>
            <a:r>
              <a:rPr lang="en-US" altLang="en-US" sz="2400"/>
              <a:t>naliza </a:t>
            </a:r>
            <a:r>
              <a:rPr lang="sr-Latn-CS" altLang="en-US" sz="2400"/>
              <a:t>i</a:t>
            </a:r>
            <a:r>
              <a:rPr lang="en-US" altLang="en-US" sz="2400"/>
              <a:t> </a:t>
            </a:r>
            <a:r>
              <a:rPr lang="sr-Latn-CS" altLang="en-US" sz="2400"/>
              <a:t>p</a:t>
            </a:r>
            <a:r>
              <a:rPr lang="en-US" altLang="en-US" sz="2400"/>
              <a:t>rojektovanje, </a:t>
            </a:r>
            <a:r>
              <a:rPr lang="sr-Latn-CS" altLang="en-US" sz="2400"/>
              <a:t>s</a:t>
            </a:r>
            <a:r>
              <a:rPr lang="en-US" altLang="en-US" sz="2400"/>
              <a:t>. 4)</a:t>
            </a:r>
            <a:r>
              <a:rPr lang="en-US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669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10600" cy="685800"/>
          </a:xfrm>
        </p:spPr>
        <p:txBody>
          <a:bodyPr/>
          <a:lstStyle/>
          <a:p>
            <a:r>
              <a:rPr lang="sr-Latn-CS" altLang="en-US" sz="2800"/>
              <a:t>Povećana</a:t>
            </a:r>
            <a:r>
              <a:rPr lang="en-US" altLang="en-US" sz="2800"/>
              <a:t> složenost softvera     </a:t>
            </a:r>
          </a:p>
        </p:txBody>
      </p:sp>
      <p:sp>
        <p:nvSpPr>
          <p:cNvPr id="477195" name="Text Box 11"/>
          <p:cNvSpPr txBox="1">
            <a:spLocks noChangeArrowheads="1"/>
          </p:cNvSpPr>
          <p:nvPr/>
        </p:nvSpPr>
        <p:spPr bwMode="auto">
          <a:xfrm>
            <a:off x="4098926" y="524192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/>
          </a:p>
        </p:txBody>
      </p:sp>
      <p:grpSp>
        <p:nvGrpSpPr>
          <p:cNvPr id="477199" name="Group 15"/>
          <p:cNvGrpSpPr>
            <a:grpSpLocks/>
          </p:cNvGrpSpPr>
          <p:nvPr/>
        </p:nvGrpSpPr>
        <p:grpSpPr bwMode="auto">
          <a:xfrm>
            <a:off x="3799268" y="1378039"/>
            <a:ext cx="6418836" cy="5235488"/>
            <a:chOff x="709" y="526"/>
            <a:chExt cx="4422" cy="3651"/>
          </a:xfrm>
        </p:grpSpPr>
        <p:sp>
          <p:nvSpPr>
            <p:cNvPr id="477200" name="Rectangle 16"/>
            <p:cNvSpPr>
              <a:spLocks noChangeArrowheads="1"/>
            </p:cNvSpPr>
            <p:nvPr/>
          </p:nvSpPr>
          <p:spPr bwMode="auto">
            <a:xfrm>
              <a:off x="709" y="526"/>
              <a:ext cx="4422" cy="363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01" name="Text Box 17"/>
            <p:cNvSpPr txBox="1">
              <a:spLocks noChangeArrowheads="1"/>
            </p:cNvSpPr>
            <p:nvPr/>
          </p:nvSpPr>
          <p:spPr bwMode="auto">
            <a:xfrm>
              <a:off x="1622" y="3302"/>
              <a:ext cx="11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GB" altLang="en-US"/>
            </a:p>
          </p:txBody>
        </p:sp>
        <p:sp>
          <p:nvSpPr>
            <p:cNvPr id="477202" name="Text Box 18"/>
            <p:cNvSpPr txBox="1">
              <a:spLocks noChangeArrowheads="1"/>
            </p:cNvSpPr>
            <p:nvPr/>
          </p:nvSpPr>
          <p:spPr bwMode="auto">
            <a:xfrm>
              <a:off x="749" y="3770"/>
              <a:ext cx="2964" cy="4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/>
                <a:t>MDI: milion</a:t>
              </a:r>
              <a:r>
                <a:rPr lang="sr-Latn-CS" altLang="en-US"/>
                <a:t>i instrukcija</a:t>
              </a:r>
              <a:r>
                <a:rPr lang="en-US" altLang="en-US"/>
                <a:t> obje</a:t>
              </a:r>
              <a:r>
                <a:rPr lang="sr-Latn-CS" altLang="en-US"/>
                <a:t>ktnog k</a:t>
              </a:r>
              <a:r>
                <a:rPr lang="en-US" altLang="en-US">
                  <a:cs typeface="Arial" panose="020B0604020202020204" pitchFamily="34" charset="0"/>
                </a:rPr>
                <a:t>ô</a:t>
              </a:r>
              <a:r>
                <a:rPr lang="sr-Latn-CS" altLang="en-US"/>
                <a:t>da</a:t>
              </a:r>
              <a:endParaRPr lang="en-US" altLang="en-US"/>
            </a:p>
            <a:p>
              <a:pPr algn="l"/>
              <a:r>
                <a:rPr lang="en-US" altLang="en-US"/>
                <a:t>EWSD: </a:t>
              </a:r>
              <a:r>
                <a:rPr lang="sr-Latn-CS" altLang="en-US"/>
                <a:t>e</a:t>
              </a:r>
              <a:r>
                <a:rPr lang="en-US" altLang="en-US"/>
                <a:t>le</a:t>
              </a:r>
              <a:r>
                <a:rPr lang="sr-Latn-CS" altLang="en-US"/>
                <a:t>k</a:t>
              </a:r>
              <a:r>
                <a:rPr lang="en-US" altLang="en-US"/>
                <a:t>tron</a:t>
              </a:r>
              <a:r>
                <a:rPr lang="sr-Latn-CS" altLang="en-US"/>
                <a:t>ski</a:t>
              </a:r>
              <a:r>
                <a:rPr lang="en-US" altLang="en-US"/>
                <a:t> </a:t>
              </a:r>
              <a:r>
                <a:rPr lang="sr-Latn-CS" altLang="en-US"/>
                <a:t>telefonski </a:t>
              </a:r>
              <a:r>
                <a:rPr lang="en-US" altLang="en-US"/>
                <a:t>s</a:t>
              </a:r>
              <a:r>
                <a:rPr lang="sr-Latn-CS" altLang="en-US"/>
                <a:t>i</a:t>
              </a:r>
              <a:r>
                <a:rPr lang="en-US" altLang="en-US"/>
                <a:t>stem Digital</a:t>
              </a:r>
              <a:r>
                <a:rPr lang="sr-Latn-CS" altLang="en-US"/>
                <a:t>-a</a:t>
              </a:r>
              <a:endParaRPr lang="en-US" altLang="en-US"/>
            </a:p>
          </p:txBody>
        </p:sp>
        <p:sp>
          <p:nvSpPr>
            <p:cNvPr id="477203" name="Line 19"/>
            <p:cNvSpPr>
              <a:spLocks noChangeShapeType="1"/>
            </p:cNvSpPr>
            <p:nvPr/>
          </p:nvSpPr>
          <p:spPr bwMode="auto">
            <a:xfrm>
              <a:off x="1327" y="779"/>
              <a:ext cx="0" cy="29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04" name="Line 20"/>
            <p:cNvSpPr>
              <a:spLocks noChangeShapeType="1"/>
            </p:cNvSpPr>
            <p:nvPr/>
          </p:nvSpPr>
          <p:spPr bwMode="auto">
            <a:xfrm>
              <a:off x="2153" y="779"/>
              <a:ext cx="0" cy="29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05" name="Line 21"/>
            <p:cNvSpPr>
              <a:spLocks noChangeShapeType="1"/>
            </p:cNvSpPr>
            <p:nvPr/>
          </p:nvSpPr>
          <p:spPr bwMode="auto">
            <a:xfrm>
              <a:off x="2973" y="781"/>
              <a:ext cx="0" cy="29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06" name="Line 22"/>
            <p:cNvSpPr>
              <a:spLocks noChangeShapeType="1"/>
            </p:cNvSpPr>
            <p:nvPr/>
          </p:nvSpPr>
          <p:spPr bwMode="auto">
            <a:xfrm>
              <a:off x="3801" y="779"/>
              <a:ext cx="0" cy="30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07" name="Line 23"/>
            <p:cNvSpPr>
              <a:spLocks noChangeShapeType="1"/>
            </p:cNvSpPr>
            <p:nvPr/>
          </p:nvSpPr>
          <p:spPr bwMode="auto">
            <a:xfrm>
              <a:off x="1242" y="779"/>
              <a:ext cx="33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08" name="Line 24"/>
            <p:cNvSpPr>
              <a:spLocks noChangeShapeType="1"/>
            </p:cNvSpPr>
            <p:nvPr/>
          </p:nvSpPr>
          <p:spPr bwMode="auto">
            <a:xfrm>
              <a:off x="1242" y="1287"/>
              <a:ext cx="33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09" name="Line 25"/>
            <p:cNvSpPr>
              <a:spLocks noChangeShapeType="1"/>
            </p:cNvSpPr>
            <p:nvPr/>
          </p:nvSpPr>
          <p:spPr bwMode="auto">
            <a:xfrm>
              <a:off x="1242" y="1801"/>
              <a:ext cx="33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10" name="Line 26"/>
            <p:cNvSpPr>
              <a:spLocks noChangeShapeType="1"/>
            </p:cNvSpPr>
            <p:nvPr/>
          </p:nvSpPr>
          <p:spPr bwMode="auto">
            <a:xfrm>
              <a:off x="1242" y="2312"/>
              <a:ext cx="33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11" name="Line 27"/>
            <p:cNvSpPr>
              <a:spLocks noChangeShapeType="1"/>
            </p:cNvSpPr>
            <p:nvPr/>
          </p:nvSpPr>
          <p:spPr bwMode="auto">
            <a:xfrm>
              <a:off x="1242" y="2825"/>
              <a:ext cx="33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12" name="Line 28"/>
            <p:cNvSpPr>
              <a:spLocks noChangeShapeType="1"/>
            </p:cNvSpPr>
            <p:nvPr/>
          </p:nvSpPr>
          <p:spPr bwMode="auto">
            <a:xfrm>
              <a:off x="1242" y="3337"/>
              <a:ext cx="33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13" name="Freeform 29"/>
            <p:cNvSpPr>
              <a:spLocks/>
            </p:cNvSpPr>
            <p:nvPr/>
          </p:nvSpPr>
          <p:spPr bwMode="auto">
            <a:xfrm>
              <a:off x="1326" y="782"/>
              <a:ext cx="2021" cy="2826"/>
            </a:xfrm>
            <a:custGeom>
              <a:avLst/>
              <a:gdLst>
                <a:gd name="T0" fmla="*/ 0 w 2021"/>
                <a:gd name="T1" fmla="*/ 2826 h 2826"/>
                <a:gd name="T2" fmla="*/ 663 w 2021"/>
                <a:gd name="T3" fmla="*/ 2598 h 2826"/>
                <a:gd name="T4" fmla="*/ 1337 w 2021"/>
                <a:gd name="T5" fmla="*/ 1642 h 2826"/>
                <a:gd name="T6" fmla="*/ 1763 w 2021"/>
                <a:gd name="T7" fmla="*/ 771 h 2826"/>
                <a:gd name="T8" fmla="*/ 2021 w 2021"/>
                <a:gd name="T9" fmla="*/ 0 h 2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1" h="2826">
                  <a:moveTo>
                    <a:pt x="0" y="2826"/>
                  </a:moveTo>
                  <a:cubicBezTo>
                    <a:pt x="110" y="2788"/>
                    <a:pt x="440" y="2795"/>
                    <a:pt x="663" y="2598"/>
                  </a:cubicBezTo>
                  <a:cubicBezTo>
                    <a:pt x="886" y="2401"/>
                    <a:pt x="1154" y="1946"/>
                    <a:pt x="1337" y="1642"/>
                  </a:cubicBezTo>
                  <a:cubicBezTo>
                    <a:pt x="1520" y="1338"/>
                    <a:pt x="1649" y="1045"/>
                    <a:pt x="1763" y="771"/>
                  </a:cubicBezTo>
                  <a:cubicBezTo>
                    <a:pt x="1877" y="497"/>
                    <a:pt x="1967" y="161"/>
                    <a:pt x="2021" y="0"/>
                  </a:cubicBez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14" name="Freeform 30"/>
            <p:cNvSpPr>
              <a:spLocks/>
            </p:cNvSpPr>
            <p:nvPr/>
          </p:nvSpPr>
          <p:spPr bwMode="auto">
            <a:xfrm>
              <a:off x="2373" y="778"/>
              <a:ext cx="1909" cy="2800"/>
            </a:xfrm>
            <a:custGeom>
              <a:avLst/>
              <a:gdLst>
                <a:gd name="T0" fmla="*/ 0 w 2021"/>
                <a:gd name="T1" fmla="*/ 2826 h 2826"/>
                <a:gd name="T2" fmla="*/ 340 w 2021"/>
                <a:gd name="T3" fmla="*/ 2762 h 2826"/>
                <a:gd name="T4" fmla="*/ 663 w 2021"/>
                <a:gd name="T5" fmla="*/ 2598 h 2826"/>
                <a:gd name="T6" fmla="*/ 991 w 2021"/>
                <a:gd name="T7" fmla="*/ 2344 h 2826"/>
                <a:gd name="T8" fmla="*/ 1408 w 2021"/>
                <a:gd name="T9" fmla="*/ 1727 h 2826"/>
                <a:gd name="T10" fmla="*/ 1809 w 2021"/>
                <a:gd name="T11" fmla="*/ 775 h 2826"/>
                <a:gd name="T12" fmla="*/ 2021 w 2021"/>
                <a:gd name="T13" fmla="*/ 0 h 2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1" h="2826">
                  <a:moveTo>
                    <a:pt x="0" y="2826"/>
                  </a:moveTo>
                  <a:cubicBezTo>
                    <a:pt x="57" y="2815"/>
                    <a:pt x="230" y="2800"/>
                    <a:pt x="340" y="2762"/>
                  </a:cubicBezTo>
                  <a:cubicBezTo>
                    <a:pt x="450" y="2724"/>
                    <a:pt x="555" y="2668"/>
                    <a:pt x="663" y="2598"/>
                  </a:cubicBezTo>
                  <a:cubicBezTo>
                    <a:pt x="771" y="2528"/>
                    <a:pt x="867" y="2489"/>
                    <a:pt x="991" y="2344"/>
                  </a:cubicBezTo>
                  <a:cubicBezTo>
                    <a:pt x="1115" y="2199"/>
                    <a:pt x="1272" y="1989"/>
                    <a:pt x="1408" y="1727"/>
                  </a:cubicBezTo>
                  <a:cubicBezTo>
                    <a:pt x="1544" y="1465"/>
                    <a:pt x="1707" y="1063"/>
                    <a:pt x="1809" y="775"/>
                  </a:cubicBezTo>
                  <a:cubicBezTo>
                    <a:pt x="1911" y="487"/>
                    <a:pt x="1977" y="161"/>
                    <a:pt x="2021" y="0"/>
                  </a:cubicBezTo>
                </a:path>
              </a:pathLst>
            </a:custGeom>
            <a:noFill/>
            <a:ln w="57150" cap="flat" cmpd="sng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15" name="Text Box 31"/>
            <p:cNvSpPr txBox="1">
              <a:spLocks noChangeArrowheads="1"/>
            </p:cNvSpPr>
            <p:nvPr/>
          </p:nvSpPr>
          <p:spPr bwMode="auto">
            <a:xfrm>
              <a:off x="1109" y="574"/>
              <a:ext cx="4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1960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16" name="Text Box 32"/>
            <p:cNvSpPr txBox="1">
              <a:spLocks noChangeArrowheads="1"/>
            </p:cNvSpPr>
            <p:nvPr/>
          </p:nvSpPr>
          <p:spPr bwMode="auto">
            <a:xfrm>
              <a:off x="1923" y="574"/>
              <a:ext cx="4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1970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17" name="Text Box 33"/>
            <p:cNvSpPr txBox="1">
              <a:spLocks noChangeArrowheads="1"/>
            </p:cNvSpPr>
            <p:nvPr/>
          </p:nvSpPr>
          <p:spPr bwMode="auto">
            <a:xfrm>
              <a:off x="2749" y="574"/>
              <a:ext cx="4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1980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18" name="Text Box 34"/>
            <p:cNvSpPr txBox="1">
              <a:spLocks noChangeArrowheads="1"/>
            </p:cNvSpPr>
            <p:nvPr/>
          </p:nvSpPr>
          <p:spPr bwMode="auto">
            <a:xfrm>
              <a:off x="3573" y="574"/>
              <a:ext cx="4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1990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19" name="Text Box 35"/>
            <p:cNvSpPr txBox="1">
              <a:spLocks noChangeArrowheads="1"/>
            </p:cNvSpPr>
            <p:nvPr/>
          </p:nvSpPr>
          <p:spPr bwMode="auto">
            <a:xfrm>
              <a:off x="4399" y="574"/>
              <a:ext cx="4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2000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20" name="Text Box 36"/>
            <p:cNvSpPr txBox="1">
              <a:spLocks noChangeArrowheads="1"/>
            </p:cNvSpPr>
            <p:nvPr/>
          </p:nvSpPr>
          <p:spPr bwMode="auto">
            <a:xfrm>
              <a:off x="741" y="684"/>
              <a:ext cx="5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60 MOI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21" name="Text Box 37"/>
            <p:cNvSpPr txBox="1">
              <a:spLocks noChangeArrowheads="1"/>
            </p:cNvSpPr>
            <p:nvPr/>
          </p:nvSpPr>
          <p:spPr bwMode="auto">
            <a:xfrm>
              <a:off x="741" y="1192"/>
              <a:ext cx="5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50 MOI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22" name="Text Box 38"/>
            <p:cNvSpPr txBox="1">
              <a:spLocks noChangeArrowheads="1"/>
            </p:cNvSpPr>
            <p:nvPr/>
          </p:nvSpPr>
          <p:spPr bwMode="auto">
            <a:xfrm>
              <a:off x="741" y="1714"/>
              <a:ext cx="5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40 MOI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23" name="Text Box 39"/>
            <p:cNvSpPr txBox="1">
              <a:spLocks noChangeArrowheads="1"/>
            </p:cNvSpPr>
            <p:nvPr/>
          </p:nvSpPr>
          <p:spPr bwMode="auto">
            <a:xfrm>
              <a:off x="741" y="2224"/>
              <a:ext cx="5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30 MOI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24" name="Text Box 40"/>
            <p:cNvSpPr txBox="1">
              <a:spLocks noChangeArrowheads="1"/>
            </p:cNvSpPr>
            <p:nvPr/>
          </p:nvSpPr>
          <p:spPr bwMode="auto">
            <a:xfrm>
              <a:off x="741" y="2734"/>
              <a:ext cx="5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20 MOI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25" name="Text Box 41"/>
            <p:cNvSpPr txBox="1">
              <a:spLocks noChangeArrowheads="1"/>
            </p:cNvSpPr>
            <p:nvPr/>
          </p:nvSpPr>
          <p:spPr bwMode="auto">
            <a:xfrm>
              <a:off x="741" y="3244"/>
              <a:ext cx="5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rgbClr val="000000"/>
                  </a:solidFill>
                </a:rPr>
                <a:t>10 MOI</a:t>
              </a:r>
              <a:endParaRPr lang="en-GB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477226" name="Text Box 42"/>
            <p:cNvSpPr txBox="1">
              <a:spLocks noChangeArrowheads="1"/>
            </p:cNvSpPr>
            <p:nvPr/>
          </p:nvSpPr>
          <p:spPr bwMode="auto">
            <a:xfrm>
              <a:off x="4080" y="1423"/>
              <a:ext cx="65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EWSD </a:t>
              </a:r>
              <a:r>
                <a:rPr lang="sr-Latn-CS" altLang="en-US" sz="1300">
                  <a:solidFill>
                    <a:srgbClr val="000000"/>
                  </a:solidFill>
                </a:rPr>
                <a:t>za</a:t>
              </a:r>
              <a:endParaRPr lang="en-US" altLang="en-US" sz="1300">
                <a:solidFill>
                  <a:srgbClr val="000000"/>
                </a:solidFill>
              </a:endParaRPr>
            </a:p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BB-ISDN</a:t>
              </a:r>
              <a:endParaRPr lang="en-GB" altLang="en-US" sz="1300">
                <a:solidFill>
                  <a:srgbClr val="000000"/>
                </a:solidFill>
              </a:endParaRPr>
            </a:p>
          </p:txBody>
        </p:sp>
        <p:sp>
          <p:nvSpPr>
            <p:cNvPr id="477227" name="Text Box 43"/>
            <p:cNvSpPr txBox="1">
              <a:spLocks noChangeArrowheads="1"/>
            </p:cNvSpPr>
            <p:nvPr/>
          </p:nvSpPr>
          <p:spPr bwMode="auto">
            <a:xfrm>
              <a:off x="3099" y="1423"/>
              <a:ext cx="65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SPACE</a:t>
              </a:r>
            </a:p>
            <a:p>
              <a:pPr algn="l"/>
              <a:r>
                <a:rPr lang="sr-Latn-CS" altLang="en-US" sz="1300">
                  <a:solidFill>
                    <a:srgbClr val="000000"/>
                  </a:solidFill>
                </a:rPr>
                <a:t>ŠATL</a:t>
              </a:r>
              <a:endParaRPr lang="en-GB" altLang="en-US" sz="1300">
                <a:solidFill>
                  <a:srgbClr val="000000"/>
                </a:solidFill>
              </a:endParaRPr>
            </a:p>
          </p:txBody>
        </p:sp>
        <p:sp>
          <p:nvSpPr>
            <p:cNvPr id="477228" name="Text Box 44"/>
            <p:cNvSpPr txBox="1">
              <a:spLocks noChangeArrowheads="1"/>
            </p:cNvSpPr>
            <p:nvPr/>
          </p:nvSpPr>
          <p:spPr bwMode="auto">
            <a:xfrm>
              <a:off x="2325" y="2854"/>
              <a:ext cx="593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APOLO</a:t>
              </a:r>
              <a:endParaRPr lang="en-GB" altLang="en-US" sz="1300">
                <a:solidFill>
                  <a:srgbClr val="000000"/>
                </a:solidFill>
              </a:endParaRPr>
            </a:p>
          </p:txBody>
        </p:sp>
        <p:sp>
          <p:nvSpPr>
            <p:cNvPr id="477229" name="Text Box 45"/>
            <p:cNvSpPr txBox="1">
              <a:spLocks noChangeArrowheads="1"/>
            </p:cNvSpPr>
            <p:nvPr/>
          </p:nvSpPr>
          <p:spPr bwMode="auto">
            <a:xfrm>
              <a:off x="3596" y="2721"/>
              <a:ext cx="689" cy="2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tIns="27432" rIns="27432" bIns="27432">
              <a:spAutoFit/>
            </a:bodyPr>
            <a:lstStyle/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EWSD-APS</a:t>
              </a:r>
            </a:p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WM4.2</a:t>
              </a:r>
              <a:endParaRPr lang="en-GB" altLang="en-US" sz="1300">
                <a:solidFill>
                  <a:srgbClr val="000000"/>
                </a:solidFill>
              </a:endParaRPr>
            </a:p>
          </p:txBody>
        </p:sp>
        <p:sp>
          <p:nvSpPr>
            <p:cNvPr id="477230" name="Text Box 46"/>
            <p:cNvSpPr txBox="1">
              <a:spLocks noChangeArrowheads="1"/>
            </p:cNvSpPr>
            <p:nvPr/>
          </p:nvSpPr>
          <p:spPr bwMode="auto">
            <a:xfrm>
              <a:off x="2847" y="2149"/>
              <a:ext cx="562" cy="3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tIns="27432" rIns="27432" bIns="27432">
              <a:spAutoFit/>
            </a:bodyPr>
            <a:lstStyle/>
            <a:p>
              <a:pPr algn="l"/>
              <a:r>
                <a:rPr lang="sr-Latn-CS" altLang="en-US" sz="1200">
                  <a:solidFill>
                    <a:srgbClr val="000000"/>
                  </a:solidFill>
                </a:rPr>
                <a:t>K</a:t>
              </a:r>
              <a:r>
                <a:rPr lang="en-US" altLang="en-US" sz="1200">
                  <a:solidFill>
                    <a:srgbClr val="000000"/>
                  </a:solidFill>
                </a:rPr>
                <a:t>ONTROL</a:t>
              </a:r>
              <a:r>
                <a:rPr lang="sr-Latn-CS" altLang="en-US" sz="1200">
                  <a:solidFill>
                    <a:srgbClr val="000000"/>
                  </a:solidFill>
                </a:rPr>
                <a:t>A </a:t>
              </a:r>
              <a:r>
                <a:rPr lang="en-US" altLang="en-US" sz="1200">
                  <a:solidFill>
                    <a:srgbClr val="000000"/>
                  </a:solidFill>
                </a:rPr>
                <a:t>MISI</a:t>
              </a:r>
              <a:r>
                <a:rPr lang="sr-Latn-CS" altLang="en-US" sz="1200">
                  <a:solidFill>
                    <a:srgbClr val="000000"/>
                  </a:solidFill>
                </a:rPr>
                <a:t>JE NA MESEC</a:t>
              </a:r>
              <a:endParaRPr lang="en-GB" altLang="en-US" sz="1200">
                <a:solidFill>
                  <a:srgbClr val="000000"/>
                </a:solidFill>
              </a:endParaRPr>
            </a:p>
          </p:txBody>
        </p:sp>
        <p:sp>
          <p:nvSpPr>
            <p:cNvPr id="477231" name="Text Box 47"/>
            <p:cNvSpPr txBox="1">
              <a:spLocks noChangeArrowheads="1"/>
            </p:cNvSpPr>
            <p:nvPr/>
          </p:nvSpPr>
          <p:spPr bwMode="auto">
            <a:xfrm>
              <a:off x="1985" y="3409"/>
              <a:ext cx="408" cy="16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tIns="27432" rIns="27432" bIns="27432">
              <a:spAutoFit/>
            </a:bodyPr>
            <a:lstStyle/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GEMINI</a:t>
              </a:r>
              <a:endParaRPr lang="en-GB" altLang="en-US" sz="1300">
                <a:solidFill>
                  <a:srgbClr val="000000"/>
                </a:solidFill>
              </a:endParaRPr>
            </a:p>
          </p:txBody>
        </p:sp>
        <p:sp>
          <p:nvSpPr>
            <p:cNvPr id="477232" name="Text Box 48"/>
            <p:cNvSpPr txBox="1">
              <a:spLocks noChangeArrowheads="1"/>
            </p:cNvSpPr>
            <p:nvPr/>
          </p:nvSpPr>
          <p:spPr bwMode="auto">
            <a:xfrm>
              <a:off x="1303" y="3616"/>
              <a:ext cx="675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MERCURY</a:t>
              </a:r>
              <a:endParaRPr lang="en-GB" altLang="en-US" sz="1300">
                <a:solidFill>
                  <a:srgbClr val="000000"/>
                </a:solidFill>
              </a:endParaRPr>
            </a:p>
          </p:txBody>
        </p:sp>
        <p:sp>
          <p:nvSpPr>
            <p:cNvPr id="477233" name="Text Box 49"/>
            <p:cNvSpPr txBox="1">
              <a:spLocks noChangeArrowheads="1"/>
            </p:cNvSpPr>
            <p:nvPr/>
          </p:nvSpPr>
          <p:spPr bwMode="auto">
            <a:xfrm>
              <a:off x="2940" y="3371"/>
              <a:ext cx="67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EWSD-APS</a:t>
              </a:r>
            </a:p>
            <a:p>
              <a:pPr algn="l"/>
              <a:r>
                <a:rPr lang="en-US" altLang="en-US" sz="1300">
                  <a:solidFill>
                    <a:srgbClr val="000000"/>
                  </a:solidFill>
                </a:rPr>
                <a:t>DBP-14</a:t>
              </a:r>
              <a:endParaRPr lang="en-GB" altLang="en-US" sz="1300">
                <a:solidFill>
                  <a:srgbClr val="000000"/>
                </a:solidFill>
              </a:endParaRPr>
            </a:p>
          </p:txBody>
        </p:sp>
        <p:sp>
          <p:nvSpPr>
            <p:cNvPr id="477234" name="Rectangle 50"/>
            <p:cNvSpPr>
              <a:spLocks noChangeArrowheads="1"/>
            </p:cNvSpPr>
            <p:nvPr/>
          </p:nvSpPr>
          <p:spPr bwMode="auto">
            <a:xfrm>
              <a:off x="4092" y="1332"/>
              <a:ext cx="87" cy="84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35" name="Rectangle 51"/>
            <p:cNvSpPr>
              <a:spLocks noChangeArrowheads="1"/>
            </p:cNvSpPr>
            <p:nvPr/>
          </p:nvSpPr>
          <p:spPr bwMode="auto">
            <a:xfrm>
              <a:off x="3102" y="1347"/>
              <a:ext cx="87" cy="84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36" name="Rectangle 52"/>
            <p:cNvSpPr>
              <a:spLocks noChangeArrowheads="1"/>
            </p:cNvSpPr>
            <p:nvPr/>
          </p:nvSpPr>
          <p:spPr bwMode="auto">
            <a:xfrm>
              <a:off x="2811" y="2020"/>
              <a:ext cx="87" cy="84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37" name="Rectangle 53"/>
            <p:cNvSpPr>
              <a:spLocks noChangeArrowheads="1"/>
            </p:cNvSpPr>
            <p:nvPr/>
          </p:nvSpPr>
          <p:spPr bwMode="auto">
            <a:xfrm>
              <a:off x="3460" y="2777"/>
              <a:ext cx="87" cy="84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38" name="Rectangle 54"/>
            <p:cNvSpPr>
              <a:spLocks noChangeArrowheads="1"/>
            </p:cNvSpPr>
            <p:nvPr/>
          </p:nvSpPr>
          <p:spPr bwMode="auto">
            <a:xfrm>
              <a:off x="2350" y="2786"/>
              <a:ext cx="87" cy="84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39" name="Rectangle 55"/>
            <p:cNvSpPr>
              <a:spLocks noChangeArrowheads="1"/>
            </p:cNvSpPr>
            <p:nvPr/>
          </p:nvSpPr>
          <p:spPr bwMode="auto">
            <a:xfrm>
              <a:off x="2940" y="3297"/>
              <a:ext cx="87" cy="84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40" name="Line 56"/>
            <p:cNvSpPr>
              <a:spLocks noChangeShapeType="1"/>
            </p:cNvSpPr>
            <p:nvPr/>
          </p:nvSpPr>
          <p:spPr bwMode="auto">
            <a:xfrm flipV="1">
              <a:off x="2064" y="2942"/>
              <a:ext cx="2565" cy="403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41" name="Rectangle 57"/>
            <p:cNvSpPr>
              <a:spLocks noChangeArrowheads="1"/>
            </p:cNvSpPr>
            <p:nvPr/>
          </p:nvSpPr>
          <p:spPr bwMode="auto">
            <a:xfrm>
              <a:off x="1324" y="3544"/>
              <a:ext cx="87" cy="84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42" name="Rectangle 58"/>
            <p:cNvSpPr>
              <a:spLocks noChangeArrowheads="1"/>
            </p:cNvSpPr>
            <p:nvPr/>
          </p:nvSpPr>
          <p:spPr bwMode="auto">
            <a:xfrm>
              <a:off x="1981" y="3302"/>
              <a:ext cx="87" cy="84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477243" name="Line 59"/>
            <p:cNvSpPr>
              <a:spLocks noChangeShapeType="1"/>
            </p:cNvSpPr>
            <p:nvPr/>
          </p:nvSpPr>
          <p:spPr bwMode="auto">
            <a:xfrm>
              <a:off x="4625" y="779"/>
              <a:ext cx="0" cy="30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7244" name="Text Box 60"/>
            <p:cNvSpPr txBox="1">
              <a:spLocks noChangeArrowheads="1"/>
            </p:cNvSpPr>
            <p:nvPr/>
          </p:nvSpPr>
          <p:spPr bwMode="auto">
            <a:xfrm>
              <a:off x="4364" y="3103"/>
              <a:ext cx="712" cy="5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tIns="0" rIns="0" bIns="0">
              <a:spAutoFit/>
            </a:bodyPr>
            <a:lstStyle/>
            <a:p>
              <a:pPr algn="l"/>
              <a:r>
                <a:rPr lang="en-US" altLang="en-US" sz="1400"/>
                <a:t>7% </a:t>
              </a:r>
              <a:r>
                <a:rPr lang="sr-Latn-CS" altLang="en-US" sz="1400"/>
                <a:t>godišnji</a:t>
              </a:r>
              <a:r>
                <a:rPr lang="en-US" altLang="en-US" sz="1400"/>
                <a:t> </a:t>
              </a:r>
              <a:r>
                <a:rPr lang="sr-Latn-CS" altLang="en-US" sz="1400"/>
                <a:t>prirast</a:t>
              </a:r>
              <a:r>
                <a:rPr lang="en-US" altLang="en-US" sz="1400"/>
                <a:t/>
              </a:r>
              <a:br>
                <a:rPr lang="en-US" altLang="en-US" sz="1400"/>
              </a:br>
              <a:r>
                <a:rPr lang="en-US" altLang="en-US" sz="1400"/>
                <a:t>produ</a:t>
              </a:r>
              <a:r>
                <a:rPr lang="sr-Latn-CS" altLang="en-US" sz="1400"/>
                <a:t>ktivnosti</a:t>
              </a:r>
              <a:endParaRPr lang="en-US" alt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130737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/>
              <a:t>Posledice složenosti</a:t>
            </a:r>
            <a:endParaRPr lang="en-US" altLang="en-US" sz="2000"/>
          </a:p>
        </p:txBody>
      </p:sp>
      <p:sp>
        <p:nvSpPr>
          <p:cNvPr id="478220" name="Rectangle 12"/>
          <p:cNvSpPr>
            <a:spLocks noGrp="1" noChangeArrowheads="1"/>
          </p:cNvSpPr>
          <p:nvPr>
            <p:ph idx="1"/>
          </p:nvPr>
        </p:nvSpPr>
        <p:spPr>
          <a:xfrm>
            <a:off x="1828800" y="6248400"/>
            <a:ext cx="8458200" cy="304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endParaRPr lang="en-GB" altLang="en-US" sz="2400"/>
          </a:p>
        </p:txBody>
      </p:sp>
      <p:sp>
        <p:nvSpPr>
          <p:cNvPr id="478212" name="Oval 4"/>
          <p:cNvSpPr>
            <a:spLocks noChangeArrowheads="1"/>
          </p:cNvSpPr>
          <p:nvPr/>
        </p:nvSpPr>
        <p:spPr bwMode="auto">
          <a:xfrm>
            <a:off x="4741864" y="1295400"/>
            <a:ext cx="2484437" cy="1143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80000"/>
              </a:lnSpc>
            </a:pPr>
            <a:r>
              <a:rPr lang="en-US" altLang="en-US" sz="2800"/>
              <a:t>Softver </a:t>
            </a:r>
            <a:r>
              <a:rPr lang="sr-Latn-CS" altLang="en-US" sz="2800"/>
              <a:t>je</a:t>
            </a:r>
            <a:r>
              <a:rPr lang="en-US" altLang="en-US" sz="2800"/>
              <a:t> …</a:t>
            </a:r>
          </a:p>
        </p:txBody>
      </p:sp>
      <p:sp>
        <p:nvSpPr>
          <p:cNvPr id="478215" name="Text Box 7"/>
          <p:cNvSpPr txBox="1">
            <a:spLocks noChangeArrowheads="1"/>
          </p:cNvSpPr>
          <p:nvPr/>
        </p:nvSpPr>
        <p:spPr bwMode="auto">
          <a:xfrm>
            <a:off x="2589213" y="2757488"/>
            <a:ext cx="290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altLang="en-US" sz="2800"/>
              <a:t> </a:t>
            </a:r>
            <a:r>
              <a:rPr lang="sr-Latn-CS" altLang="en-US" sz="2800"/>
              <a:t>sklon </a:t>
            </a:r>
            <a:r>
              <a:rPr lang="en-US" altLang="en-US" sz="2800"/>
              <a:t>grešk</a:t>
            </a:r>
            <a:r>
              <a:rPr lang="sr-Latn-CS" altLang="en-US" sz="2800"/>
              <a:t>ama</a:t>
            </a:r>
            <a:endParaRPr lang="en-US" altLang="en-US" sz="2800"/>
          </a:p>
        </p:txBody>
      </p:sp>
      <p:sp>
        <p:nvSpPr>
          <p:cNvPr id="478216" name="Text Box 8"/>
          <p:cNvSpPr txBox="1">
            <a:spLocks noChangeArrowheads="1"/>
          </p:cNvSpPr>
          <p:nvPr/>
        </p:nvSpPr>
        <p:spPr bwMode="auto">
          <a:xfrm>
            <a:off x="3094038" y="3227388"/>
            <a:ext cx="599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altLang="en-US" sz="2800"/>
              <a:t> </a:t>
            </a:r>
            <a:r>
              <a:rPr lang="sr-Latn-CS" altLang="en-US" sz="2800"/>
              <a:t>ponaša se drugačije od očekivanog</a:t>
            </a:r>
            <a:endParaRPr lang="en-US" altLang="en-US" sz="2800"/>
          </a:p>
        </p:txBody>
      </p:sp>
      <p:sp>
        <p:nvSpPr>
          <p:cNvPr id="478217" name="Text Box 9"/>
          <p:cNvSpPr txBox="1">
            <a:spLocks noChangeArrowheads="1"/>
          </p:cNvSpPr>
          <p:nvPr/>
        </p:nvSpPr>
        <p:spPr bwMode="auto">
          <a:xfrm>
            <a:off x="4102100" y="4116388"/>
            <a:ext cx="3219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altLang="en-US" sz="2800"/>
              <a:t> </a:t>
            </a:r>
            <a:r>
              <a:rPr lang="sr-Latn-CS" altLang="en-US" sz="2800"/>
              <a:t>završen prekasno</a:t>
            </a:r>
            <a:endParaRPr lang="en-US" altLang="en-US" sz="2800"/>
          </a:p>
        </p:txBody>
      </p:sp>
      <p:sp>
        <p:nvSpPr>
          <p:cNvPr id="478218" name="Text Box 10"/>
          <p:cNvSpPr txBox="1">
            <a:spLocks noChangeArrowheads="1"/>
          </p:cNvSpPr>
          <p:nvPr/>
        </p:nvSpPr>
        <p:spPr bwMode="auto">
          <a:xfrm>
            <a:off x="3678239" y="3671888"/>
            <a:ext cx="48850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altLang="en-US" sz="2800"/>
              <a:t> </a:t>
            </a:r>
            <a:r>
              <a:rPr lang="sr-Latn-CS" altLang="en-US" sz="2800"/>
              <a:t>skuplji nego što je planirano</a:t>
            </a:r>
            <a:endParaRPr lang="en-US" altLang="en-US" sz="2800"/>
          </a:p>
        </p:txBody>
      </p:sp>
      <p:sp>
        <p:nvSpPr>
          <p:cNvPr id="478219" name="Text Box 11"/>
          <p:cNvSpPr txBox="1">
            <a:spLocks noChangeArrowheads="1"/>
          </p:cNvSpPr>
          <p:nvPr/>
        </p:nvSpPr>
        <p:spPr bwMode="auto">
          <a:xfrm>
            <a:off x="4649788" y="4586288"/>
            <a:ext cx="23743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altLang="en-US" sz="2800"/>
              <a:t> </a:t>
            </a:r>
            <a:r>
              <a:rPr lang="sr-Latn-CS" altLang="en-US" sz="2800"/>
              <a:t>neprimenljiv</a:t>
            </a:r>
            <a:endParaRPr lang="en-US" altLang="en-US" sz="2800"/>
          </a:p>
        </p:txBody>
      </p:sp>
      <p:sp>
        <p:nvSpPr>
          <p:cNvPr id="478221" name="Text Box 13"/>
          <p:cNvSpPr txBox="1">
            <a:spLocks noChangeArrowheads="1"/>
          </p:cNvSpPr>
          <p:nvPr/>
        </p:nvSpPr>
        <p:spPr bwMode="auto">
          <a:xfrm>
            <a:off x="2890838" y="5195888"/>
            <a:ext cx="5402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de-DE" altLang="en-US" sz="2800">
                <a:sym typeface="Wingdings" panose="05000000000000000000" pitchFamily="2" charset="2"/>
              </a:rPr>
              <a:t></a:t>
            </a:r>
            <a:r>
              <a:rPr lang="de-DE" altLang="en-US" sz="2800"/>
              <a:t> </a:t>
            </a:r>
            <a:r>
              <a:rPr lang="sr-Latn-CS" altLang="en-US" sz="2800"/>
              <a:t>veoma često</a:t>
            </a:r>
            <a:r>
              <a:rPr lang="en-US" altLang="en-US" sz="2800"/>
              <a:t>: </a:t>
            </a:r>
            <a:r>
              <a:rPr lang="sr-Latn-CS" altLang="en-US" sz="2800"/>
              <a:t>propast </a:t>
            </a:r>
            <a:r>
              <a:rPr lang="en-US" altLang="en-US" sz="2800"/>
              <a:t>projekta</a:t>
            </a:r>
          </a:p>
        </p:txBody>
      </p:sp>
    </p:spTree>
    <p:extLst>
      <p:ext uri="{BB962C8B-B14F-4D97-AF65-F5344CB8AC3E}">
        <p14:creationId xmlns:p14="http://schemas.microsoft.com/office/powerpoint/2010/main" val="232483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7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7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2" grpId="0" animBg="1" autoUpdateAnimBg="0"/>
      <p:bldP spid="478215" grpId="0" autoUpdateAnimBg="0"/>
      <p:bldP spid="478216" grpId="0" autoUpdateAnimBg="0"/>
      <p:bldP spid="478217" grpId="0" autoUpdateAnimBg="0"/>
      <p:bldP spid="478218" grpId="0" autoUpdateAnimBg="0"/>
      <p:bldP spid="478219" grpId="0" autoUpdateAnimBg="0"/>
      <p:bldP spid="47822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5969" y="334850"/>
            <a:ext cx="6589199" cy="703766"/>
          </a:xfrm>
        </p:spPr>
        <p:txBody>
          <a:bodyPr/>
          <a:lstStyle/>
          <a:p>
            <a:r>
              <a:rPr lang="sr-Latn-CS" altLang="en-US" dirty="0"/>
              <a:t>P</a:t>
            </a:r>
            <a:r>
              <a:rPr lang="en-US" altLang="en-US" dirty="0" err="1"/>
              <a:t>rimeri</a:t>
            </a:r>
            <a:r>
              <a:rPr lang="en-US" altLang="en-US" dirty="0"/>
              <a:t> </a:t>
            </a:r>
            <a:r>
              <a:rPr lang="en-US" altLang="en-US" dirty="0" err="1"/>
              <a:t>softver</a:t>
            </a:r>
            <a:r>
              <a:rPr lang="sr-Latn-CS" altLang="en-US" dirty="0" err="1"/>
              <a:t>skih</a:t>
            </a:r>
            <a:r>
              <a:rPr lang="en-US" altLang="en-US" dirty="0"/>
              <a:t> problem</a:t>
            </a:r>
            <a:r>
              <a:rPr lang="sr-Latn-CS" altLang="en-US" dirty="0"/>
              <a:t>a</a:t>
            </a:r>
            <a:endParaRPr lang="en-US" altLang="en-US" dirty="0"/>
          </a:p>
        </p:txBody>
      </p:sp>
      <p:sp>
        <p:nvSpPr>
          <p:cNvPr id="425987" name="Rectangle 3"/>
          <p:cNvSpPr>
            <a:spLocks noGrp="1" noChangeArrowheads="1"/>
          </p:cNvSpPr>
          <p:nvPr>
            <p:ph idx="1"/>
          </p:nvPr>
        </p:nvSpPr>
        <p:spPr>
          <a:xfrm>
            <a:off x="1914144" y="1368552"/>
            <a:ext cx="8458200" cy="48859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Latn-CS" altLang="en-US" sz="2000" b="1" dirty="0">
                <a:solidFill>
                  <a:schemeClr val="accent2"/>
                </a:solidFill>
              </a:rPr>
              <a:t>Aerodrom u </a:t>
            </a:r>
            <a:r>
              <a:rPr lang="en-US" altLang="en-US" sz="2000" b="1" dirty="0">
                <a:solidFill>
                  <a:schemeClr val="accent2"/>
                </a:solidFill>
              </a:rPr>
              <a:t>Denver</a:t>
            </a:r>
            <a:r>
              <a:rPr lang="sr-Latn-CS" altLang="en-US" sz="2000" b="1" dirty="0">
                <a:solidFill>
                  <a:schemeClr val="accent2"/>
                </a:solidFill>
              </a:rPr>
              <a:t>u</a:t>
            </a:r>
            <a:r>
              <a:rPr lang="en-US" altLang="en-US" sz="2000" dirty="0"/>
              <a:t>: </a:t>
            </a:r>
            <a:r>
              <a:rPr lang="sr-Latn-CS" altLang="en-US" sz="2000" dirty="0"/>
              <a:t>nije mogao biti pušten u rad (nije otvoren) </a:t>
            </a:r>
            <a:r>
              <a:rPr lang="en-US" altLang="en-US" sz="2000" dirty="0"/>
              <a:t>1994 –</a:t>
            </a:r>
            <a:r>
              <a:rPr lang="sr-Latn-CS" altLang="en-US" sz="2000" dirty="0"/>
              <a:t> s</a:t>
            </a:r>
            <a:r>
              <a:rPr lang="en-US" altLang="en-US" sz="2000" dirty="0" err="1"/>
              <a:t>oftver</a:t>
            </a:r>
            <a:r>
              <a:rPr lang="en-US" altLang="en-US" sz="2000" dirty="0"/>
              <a:t> </a:t>
            </a:r>
            <a:r>
              <a:rPr lang="sr-Latn-CS" altLang="en-US" sz="2000" dirty="0"/>
              <a:t>za sistem za </a:t>
            </a:r>
            <a:r>
              <a:rPr lang="en-US" altLang="en-US" sz="2000" dirty="0"/>
              <a:t>transport </a:t>
            </a:r>
            <a:r>
              <a:rPr lang="sr-Latn-CS" altLang="en-US" sz="2000" dirty="0"/>
              <a:t>prtljaga nije radio</a:t>
            </a: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000" b="1" dirty="0">
                <a:solidFill>
                  <a:schemeClr val="accent2"/>
                </a:solidFill>
              </a:rPr>
              <a:t>Siemens</a:t>
            </a:r>
            <a:r>
              <a:rPr lang="en-US" altLang="en-US" sz="2000" dirty="0"/>
              <a:t>: </a:t>
            </a:r>
            <a:r>
              <a:rPr lang="sr-Latn-CS" altLang="en-US" sz="2000" dirty="0"/>
              <a:t>računovodstveni </a:t>
            </a:r>
            <a:r>
              <a:rPr lang="en-US" altLang="en-US" sz="2000" dirty="0"/>
              <a:t>soft</a:t>
            </a:r>
            <a:r>
              <a:rPr lang="sr-Latn-CS" altLang="en-US" sz="2000" dirty="0" err="1"/>
              <a:t>ver</a:t>
            </a:r>
            <a:r>
              <a:rPr lang="sr-Latn-CS" altLang="en-US" sz="2000" dirty="0"/>
              <a:t> za lekove razvijen za fondove zdravstvenog osiguranja nije bio gotov na vreme </a:t>
            </a:r>
            <a:r>
              <a:rPr lang="en-US" altLang="en-US" sz="2000" dirty="0"/>
              <a:t>(</a:t>
            </a:r>
            <a:r>
              <a:rPr lang="sr-Latn-CS" altLang="en-US" sz="2000" dirty="0"/>
              <a:t>sledstveni t</a:t>
            </a:r>
            <a:r>
              <a:rPr lang="en-US" altLang="en-US" sz="2000" dirty="0" err="1"/>
              <a:t>roškovi</a:t>
            </a:r>
            <a:r>
              <a:rPr lang="en-US" altLang="en-US" sz="2000" dirty="0"/>
              <a:t> o</a:t>
            </a:r>
            <a:r>
              <a:rPr lang="sr-Latn-CS" altLang="en-US" sz="2000" dirty="0"/>
              <a:t>d</a:t>
            </a:r>
            <a:r>
              <a:rPr lang="en-US" altLang="en-US" sz="2000" dirty="0"/>
              <a:t> 1 </a:t>
            </a:r>
            <a:r>
              <a:rPr lang="sr-Latn-CS" altLang="en-US" sz="2000" dirty="0"/>
              <a:t>milijarde</a:t>
            </a:r>
            <a:r>
              <a:rPr lang="en-US" altLang="en-US" sz="2000" dirty="0"/>
              <a:t> D</a:t>
            </a:r>
            <a:r>
              <a:rPr lang="sr-Latn-CS" altLang="en-US" sz="2000" dirty="0"/>
              <a:t>E</a:t>
            </a:r>
            <a:r>
              <a:rPr lang="en-US" altLang="en-US" sz="2000" dirty="0"/>
              <a:t>M - Berliner </a:t>
            </a:r>
            <a:r>
              <a:rPr lang="en-US" altLang="en-US" sz="2000" dirty="0" err="1"/>
              <a:t>Zeitung</a:t>
            </a:r>
            <a:r>
              <a:rPr lang="en-US" altLang="en-US" sz="2000" dirty="0"/>
              <a:t> 22.05.96)</a:t>
            </a:r>
          </a:p>
          <a:p>
            <a:pPr>
              <a:lnSpc>
                <a:spcPct val="90000"/>
              </a:lnSpc>
            </a:pPr>
            <a:r>
              <a:rPr lang="en-US" altLang="en-US" sz="2000" b="1" dirty="0">
                <a:solidFill>
                  <a:schemeClr val="accent2"/>
                </a:solidFill>
              </a:rPr>
              <a:t>Deutsche Telekom</a:t>
            </a:r>
            <a:r>
              <a:rPr lang="en-US" altLang="en-US" sz="2000" dirty="0"/>
              <a:t>: </a:t>
            </a:r>
            <a:r>
              <a:rPr lang="sr-Latn-CS" altLang="en-US" sz="2000" dirty="0"/>
              <a:t>pogrešan </a:t>
            </a:r>
            <a:r>
              <a:rPr lang="en-US" altLang="en-US" sz="2000" dirty="0" err="1"/>
              <a:t>proračun</a:t>
            </a:r>
            <a:r>
              <a:rPr lang="en-US" altLang="en-US" sz="2000" dirty="0"/>
              <a:t> </a:t>
            </a:r>
            <a:r>
              <a:rPr lang="sr-Latn-CS" altLang="en-US" sz="2000" dirty="0"/>
              <a:t>cene telefonskih impulsa za </a:t>
            </a:r>
            <a:r>
              <a:rPr lang="en-US" altLang="en-US" sz="2000" dirty="0"/>
              <a:t>1.1.96</a:t>
            </a:r>
            <a:r>
              <a:rPr lang="sr-Latn-CS" altLang="en-US" sz="2000" dirty="0"/>
              <a:t> </a:t>
            </a:r>
            <a:r>
              <a:rPr lang="en-US" altLang="en-US" sz="2000" dirty="0"/>
              <a:t>(soft</a:t>
            </a:r>
            <a:r>
              <a:rPr lang="sr-Latn-CS" altLang="en-US" sz="2000" dirty="0"/>
              <a:t>verska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greška</a:t>
            </a:r>
            <a:r>
              <a:rPr lang="en-US" altLang="en-US" sz="2000" dirty="0"/>
              <a:t>: </a:t>
            </a:r>
            <a:r>
              <a:rPr lang="sr-Latn-CS" altLang="en-US" sz="2000" dirty="0"/>
              <a:t>bez praznične tarife</a:t>
            </a:r>
            <a:r>
              <a:rPr lang="en-US" altLang="en-US" sz="2000" dirty="0"/>
              <a:t> – </a:t>
            </a:r>
            <a:r>
              <a:rPr lang="sr-Latn-CS" altLang="en-US" sz="2000" dirty="0"/>
              <a:t>šteta</a:t>
            </a:r>
            <a:r>
              <a:rPr lang="en-US" altLang="en-US" sz="2000" dirty="0"/>
              <a:t>: </a:t>
            </a:r>
            <a:r>
              <a:rPr lang="sr-Latn-CS" altLang="en-US" sz="2000" dirty="0"/>
              <a:t>stotine </a:t>
            </a:r>
            <a:r>
              <a:rPr lang="en-US" altLang="en-US" sz="2000" dirty="0" err="1"/>
              <a:t>milion</a:t>
            </a:r>
            <a:r>
              <a:rPr lang="sr-Latn-CS" altLang="en-US" sz="2000" dirty="0"/>
              <a:t>a</a:t>
            </a:r>
            <a:r>
              <a:rPr lang="en-US" altLang="en-US" sz="2000" dirty="0"/>
              <a:t> D</a:t>
            </a:r>
            <a:r>
              <a:rPr lang="sr-Latn-CS" altLang="en-US" sz="2000" dirty="0"/>
              <a:t>E</a:t>
            </a:r>
            <a:r>
              <a:rPr lang="en-US" altLang="en-US" sz="2000" dirty="0"/>
              <a:t>M)</a:t>
            </a:r>
          </a:p>
          <a:p>
            <a:pPr>
              <a:lnSpc>
                <a:spcPct val="90000"/>
              </a:lnSpc>
            </a:pPr>
            <a:r>
              <a:rPr lang="en-US" altLang="en-US" sz="2000" b="1" dirty="0">
                <a:solidFill>
                  <a:schemeClr val="accent2"/>
                </a:solidFill>
              </a:rPr>
              <a:t>F18 </a:t>
            </a:r>
            <a:r>
              <a:rPr lang="sr-Latn-CS" altLang="en-US" sz="2000" b="1" dirty="0">
                <a:solidFill>
                  <a:schemeClr val="accent2"/>
                </a:solidFill>
              </a:rPr>
              <a:t>ratni avion</a:t>
            </a:r>
            <a:r>
              <a:rPr lang="en-US" altLang="en-US" sz="2000" dirty="0"/>
              <a:t>: </a:t>
            </a:r>
            <a:r>
              <a:rPr lang="sr-Latn-CS" altLang="en-US" sz="2000" dirty="0"/>
              <a:t>tokom vežbe </a:t>
            </a:r>
            <a:r>
              <a:rPr lang="en-US" altLang="en-US" sz="2000" dirty="0"/>
              <a:t>1983 </a:t>
            </a:r>
            <a:r>
              <a:rPr lang="sr-Latn-CS" altLang="en-US" sz="2000" dirty="0"/>
              <a:t>sa </a:t>
            </a:r>
            <a:r>
              <a:rPr lang="sr-Latn-CS" altLang="en-US" sz="2000" dirty="0" err="1"/>
              <a:t>novorazvijenim</a:t>
            </a:r>
            <a:r>
              <a:rPr lang="sr-Latn-CS" altLang="en-US" sz="2000" dirty="0"/>
              <a:t> softverom </a:t>
            </a:r>
            <a:r>
              <a:rPr lang="en-US" altLang="en-US" sz="2000" dirty="0"/>
              <a:t>–</a:t>
            </a:r>
            <a:r>
              <a:rPr lang="sr-Latn-CS" altLang="en-US" sz="2000" dirty="0"/>
              <a:t> nakon prelaska </a:t>
            </a:r>
            <a:r>
              <a:rPr lang="en-US" altLang="en-US" sz="2000" dirty="0"/>
              <a:t>e</a:t>
            </a:r>
            <a:r>
              <a:rPr lang="sr-Latn-CS" altLang="en-US" sz="2000" dirty="0" err="1"/>
              <a:t>kv</a:t>
            </a:r>
            <a:r>
              <a:rPr lang="en-US" altLang="en-US" sz="2000" dirty="0" err="1"/>
              <a:t>ator</a:t>
            </a:r>
            <a:r>
              <a:rPr lang="sr-Latn-CS" altLang="en-US" sz="2000" dirty="0"/>
              <a:t>a, avion se okrenuo naglavačke</a:t>
            </a:r>
            <a:r>
              <a:rPr lang="en-US" altLang="en-US" sz="2000" dirty="0"/>
              <a:t>. </a:t>
            </a:r>
            <a:br>
              <a:rPr lang="en-US" altLang="en-US" sz="2000" dirty="0"/>
            </a:br>
            <a:r>
              <a:rPr lang="sr-Latn-CS" altLang="en-US" sz="2000" dirty="0"/>
              <a:t>Razlog je bila greška u znaku operacije (+ - )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Wallmüller</a:t>
            </a:r>
            <a:r>
              <a:rPr lang="en-US" altLang="en-US" sz="2000" dirty="0"/>
              <a:t> 1990, </a:t>
            </a:r>
            <a:r>
              <a:rPr lang="sr-Latn-CS" altLang="en-US" sz="2000" dirty="0"/>
              <a:t>s</a:t>
            </a:r>
            <a:r>
              <a:rPr lang="en-US" altLang="en-US" sz="2000" dirty="0"/>
              <a:t>. 1). </a:t>
            </a:r>
          </a:p>
        </p:txBody>
      </p:sp>
    </p:spTree>
    <p:extLst>
      <p:ext uri="{BB962C8B-B14F-4D97-AF65-F5344CB8AC3E}">
        <p14:creationId xmlns:p14="http://schemas.microsoft.com/office/powerpoint/2010/main" val="114267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/>
              <a:t>P</a:t>
            </a:r>
            <a:r>
              <a:rPr lang="en-US" altLang="en-US"/>
              <a:t>rimeri softver</a:t>
            </a:r>
            <a:r>
              <a:rPr lang="sr-Latn-CS" altLang="en-US"/>
              <a:t>skih</a:t>
            </a:r>
            <a:r>
              <a:rPr lang="en-US" altLang="en-US"/>
              <a:t> problem</a:t>
            </a:r>
            <a:r>
              <a:rPr lang="sr-Latn-CS" altLang="en-US"/>
              <a:t>a</a:t>
            </a:r>
            <a:r>
              <a:rPr lang="en-US" altLang="en-US"/>
              <a:t> - nastavak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idx="1"/>
          </p:nvPr>
        </p:nvSpPr>
        <p:spPr>
          <a:xfrm>
            <a:off x="838201" y="1825625"/>
            <a:ext cx="10121720" cy="4351338"/>
          </a:xfrm>
        </p:spPr>
        <p:txBody>
          <a:bodyPr>
            <a:normAutofit/>
          </a:bodyPr>
          <a:lstStyle/>
          <a:p>
            <a:r>
              <a:rPr lang="sr-Latn-CS" altLang="en-US" sz="2000" b="1" dirty="0">
                <a:solidFill>
                  <a:schemeClr val="accent2"/>
                </a:solidFill>
              </a:rPr>
              <a:t>Prva svemirska raketa za </a:t>
            </a:r>
            <a:r>
              <a:rPr lang="en-US" altLang="en-US" sz="2000" b="1" dirty="0" err="1">
                <a:solidFill>
                  <a:schemeClr val="accent2"/>
                </a:solidFill>
              </a:rPr>
              <a:t>Ven</a:t>
            </a:r>
            <a:r>
              <a:rPr lang="sr-Latn-CS" altLang="en-US" sz="2000" b="1" dirty="0">
                <a:solidFill>
                  <a:schemeClr val="accent2"/>
                </a:solidFill>
              </a:rPr>
              <a:t>eru</a:t>
            </a:r>
            <a:r>
              <a:rPr lang="en-US" altLang="en-US" sz="2000" b="1" dirty="0">
                <a:solidFill>
                  <a:schemeClr val="accent2"/>
                </a:solidFill>
              </a:rPr>
              <a:t>:</a:t>
            </a:r>
            <a:r>
              <a:rPr lang="en-US" altLang="en-US" sz="2000" dirty="0"/>
              <a:t>  1979 </a:t>
            </a:r>
            <a:r>
              <a:rPr lang="sr-Latn-CS" altLang="en-US" sz="2000" dirty="0"/>
              <a:t>nije pronašla metu</a:t>
            </a:r>
            <a:r>
              <a:rPr lang="en-US" altLang="en-US" sz="2000" dirty="0"/>
              <a:t>:</a:t>
            </a:r>
            <a:br>
              <a:rPr lang="en-US" altLang="en-US" sz="2000" dirty="0"/>
            </a:br>
            <a:r>
              <a:rPr lang="sr-Latn-CS" altLang="en-US" sz="2000" dirty="0"/>
              <a:t>U </a:t>
            </a:r>
            <a:r>
              <a:rPr lang="en-US" altLang="en-US" sz="2000" dirty="0"/>
              <a:t>Fortran program</a:t>
            </a:r>
            <a:r>
              <a:rPr lang="sr-Latn-CS" altLang="en-US" sz="2000" dirty="0"/>
              <a:t>u, upotrebljena je decimalna tačka, umesto zareza.</a:t>
            </a:r>
            <a:r>
              <a:rPr lang="en-US" altLang="en-US" sz="2000" dirty="0"/>
              <a:t> </a:t>
            </a:r>
            <a:r>
              <a:rPr lang="sr-Latn-CS" altLang="en-US" sz="2000" dirty="0"/>
              <a:t>Gubitak</a:t>
            </a:r>
            <a:r>
              <a:rPr lang="en-US" altLang="en-US" sz="2000" dirty="0"/>
              <a:t>: </a:t>
            </a:r>
            <a:r>
              <a:rPr lang="sr-Latn-CS" altLang="en-US" sz="2000" dirty="0"/>
              <a:t>više stotina </a:t>
            </a:r>
            <a:r>
              <a:rPr lang="en-US" altLang="en-US" sz="2000" dirty="0" err="1"/>
              <a:t>milion</a:t>
            </a:r>
            <a:r>
              <a:rPr lang="sr-Latn-CS" altLang="en-US" sz="2000" dirty="0"/>
              <a:t>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dolar</a:t>
            </a:r>
            <a:r>
              <a:rPr lang="sr-Latn-CS" altLang="en-US" sz="2000" dirty="0"/>
              <a:t>a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Wallmüller</a:t>
            </a:r>
            <a:r>
              <a:rPr lang="en-US" altLang="en-US" sz="2000" dirty="0"/>
              <a:t> 1990, </a:t>
            </a:r>
            <a:r>
              <a:rPr lang="sr-Latn-CS" altLang="en-US" sz="2000" dirty="0"/>
              <a:t>s</a:t>
            </a:r>
            <a:r>
              <a:rPr lang="en-US" altLang="en-US" sz="2000" dirty="0"/>
              <a:t>. 1).</a:t>
            </a:r>
          </a:p>
          <a:p>
            <a:r>
              <a:rPr lang="en-US" altLang="en-US" sz="2000" b="1" dirty="0" err="1">
                <a:solidFill>
                  <a:schemeClr val="accent2"/>
                </a:solidFill>
              </a:rPr>
              <a:t>Therac</a:t>
            </a:r>
            <a:r>
              <a:rPr lang="en-US" altLang="en-US" sz="2000" b="1" dirty="0">
                <a:solidFill>
                  <a:schemeClr val="accent2"/>
                </a:solidFill>
              </a:rPr>
              <a:t> 25 – </a:t>
            </a:r>
            <a:r>
              <a:rPr lang="en-US" altLang="en-US" sz="2000" b="1" dirty="0" err="1">
                <a:solidFill>
                  <a:schemeClr val="accent2"/>
                </a:solidFill>
              </a:rPr>
              <a:t>ra</a:t>
            </a:r>
            <a:r>
              <a:rPr lang="sr-Latn-CS" altLang="en-US" sz="2000" b="1" dirty="0" err="1">
                <a:solidFill>
                  <a:schemeClr val="accent2"/>
                </a:solidFill>
              </a:rPr>
              <a:t>čunarski</a:t>
            </a:r>
            <a:r>
              <a:rPr lang="sr-Latn-CS" altLang="en-US" sz="2000" b="1" dirty="0">
                <a:solidFill>
                  <a:schemeClr val="accent2"/>
                </a:solidFill>
              </a:rPr>
              <a:t> kontrolisani </a:t>
            </a:r>
            <a:r>
              <a:rPr lang="sr-Latn-CS" altLang="en-US" sz="2000" b="1" dirty="0" err="1">
                <a:solidFill>
                  <a:schemeClr val="accent2"/>
                </a:solidFill>
              </a:rPr>
              <a:t>uredjaj</a:t>
            </a:r>
            <a:r>
              <a:rPr lang="sr-Latn-CS" altLang="en-US" sz="2000" b="1" dirty="0">
                <a:solidFill>
                  <a:schemeClr val="accent2"/>
                </a:solidFill>
              </a:rPr>
              <a:t> za terapijsku radijaciju</a:t>
            </a:r>
            <a:r>
              <a:rPr lang="en-US" altLang="en-US" sz="2000" b="1" dirty="0">
                <a:solidFill>
                  <a:schemeClr val="accent2"/>
                </a:solidFill>
              </a:rPr>
              <a:t>: </a:t>
            </a:r>
            <a:r>
              <a:rPr lang="sr-Latn-CS" altLang="en-US" sz="2000" dirty="0" err="1"/>
              <a:t>izmedju</a:t>
            </a:r>
            <a:r>
              <a:rPr lang="sr-Latn-CS" altLang="en-US" sz="2000" dirty="0"/>
              <a:t> juna 1985. i januara </a:t>
            </a:r>
            <a:r>
              <a:rPr lang="en-US" altLang="en-US" sz="2000" dirty="0"/>
              <a:t>1987</a:t>
            </a:r>
            <a:r>
              <a:rPr lang="sr-Latn-CS" altLang="en-US" sz="2000" dirty="0"/>
              <a:t>.</a:t>
            </a:r>
            <a:r>
              <a:rPr lang="en-US" altLang="en-US" sz="2000" dirty="0"/>
              <a:t> </a:t>
            </a:r>
            <a:r>
              <a:rPr lang="sr-Latn-CS" altLang="en-US" sz="2000" dirty="0"/>
              <a:t>6 ljudi je </a:t>
            </a:r>
            <a:r>
              <a:rPr lang="sr-Latn-CS" altLang="en-US" sz="2000" dirty="0" err="1"/>
              <a:t>predozirano</a:t>
            </a:r>
            <a:r>
              <a:rPr lang="sr-Latn-CS" altLang="en-US" sz="2000" dirty="0"/>
              <a:t> </a:t>
            </a:r>
            <a:r>
              <a:rPr lang="en-US" altLang="en-US" sz="2000" dirty="0"/>
              <a:t>(5 </a:t>
            </a:r>
            <a:r>
              <a:rPr lang="sr-Latn-CS" altLang="en-US" sz="2000" dirty="0"/>
              <a:t>od njih je kasnije umrlo</a:t>
            </a:r>
            <a:r>
              <a:rPr lang="en-US" altLang="en-US" sz="2000" dirty="0"/>
              <a:t>) </a:t>
            </a:r>
            <a:r>
              <a:rPr lang="sr-Latn-CS" altLang="en-US" sz="2000" dirty="0"/>
              <a:t>kao posledica nedostajuće softverske sigurnosne brave koja bi trebala da spreči </a:t>
            </a:r>
            <a:r>
              <a:rPr lang="sr-Latn-CS" altLang="en-US" sz="2000" dirty="0" err="1"/>
              <a:t>predoziranje</a:t>
            </a:r>
            <a:r>
              <a:rPr lang="en-US" altLang="en-US" sz="2000" dirty="0"/>
              <a:t> (Berry, D.M., “Myths and realities of software development”).  </a:t>
            </a:r>
          </a:p>
          <a:p>
            <a:pPr>
              <a:buFont typeface="Webdings" panose="05030102010509060703" pitchFamily="18" charset="2"/>
              <a:buNone/>
            </a:pPr>
            <a:endParaRPr lang="en-US" altLang="en-US" sz="2000" dirty="0"/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57656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 sz="2800"/>
              <a:t>Veličina </a:t>
            </a:r>
            <a:r>
              <a:rPr lang="en-US" altLang="en-US" sz="2800"/>
              <a:t>softver</a:t>
            </a:r>
            <a:r>
              <a:rPr lang="sr-Latn-RS" altLang="en-US" sz="2800"/>
              <a:t>a</a:t>
            </a:r>
            <a:endParaRPr lang="en-US" altLang="en-US" sz="2800"/>
          </a:p>
        </p:txBody>
      </p:sp>
      <p:sp>
        <p:nvSpPr>
          <p:cNvPr id="429059" name="Rectangle 3"/>
          <p:cNvSpPr>
            <a:spLocks noGrp="1" noChangeArrowheads="1"/>
          </p:cNvSpPr>
          <p:nvPr>
            <p:ph idx="1"/>
          </p:nvPr>
        </p:nvSpPr>
        <p:spPr>
          <a:xfrm>
            <a:off x="2031642" y="1452093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Latn-CS" altLang="en-US" sz="2400" dirty="0">
                <a:solidFill>
                  <a:schemeClr val="accent2"/>
                </a:solidFill>
              </a:rPr>
              <a:t>K</a:t>
            </a:r>
            <a:r>
              <a:rPr lang="en-US" altLang="en-US" sz="2400" dirty="0" err="1">
                <a:solidFill>
                  <a:schemeClr val="accent2"/>
                </a:solidFill>
              </a:rPr>
              <a:t>lasifikacija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en-US" altLang="en-US" sz="2400" dirty="0" err="1">
                <a:solidFill>
                  <a:schemeClr val="accent2"/>
                </a:solidFill>
              </a:rPr>
              <a:t>softver</a:t>
            </a:r>
            <a:r>
              <a:rPr lang="sr-Latn-CS" altLang="en-US" sz="2400" dirty="0">
                <a:solidFill>
                  <a:schemeClr val="accent2"/>
                </a:solidFill>
              </a:rPr>
              <a:t>a u zavisnosti od njegove veličine</a:t>
            </a:r>
            <a:r>
              <a:rPr lang="en-US" altLang="en-US" sz="2400" dirty="0"/>
              <a:t>:</a:t>
            </a:r>
            <a:br>
              <a:rPr lang="en-US" altLang="en-US" sz="2400" dirty="0"/>
            </a:br>
            <a:r>
              <a:rPr lang="en-US" altLang="en-US" sz="2400" dirty="0"/>
              <a:t>mal</a:t>
            </a:r>
            <a:r>
              <a:rPr lang="sr-Latn-CS" altLang="en-US" sz="2400" dirty="0"/>
              <a:t>i</a:t>
            </a:r>
            <a:r>
              <a:rPr lang="en-US" altLang="en-US" sz="2400" dirty="0"/>
              <a:t>: </a:t>
            </a:r>
            <a:r>
              <a:rPr lang="sr-Latn-CS" altLang="en-US" sz="2400" dirty="0"/>
              <a:t>do</a:t>
            </a:r>
            <a:r>
              <a:rPr lang="en-US" altLang="en-US" sz="2400" dirty="0"/>
              <a:t> 2000 </a:t>
            </a:r>
            <a:r>
              <a:rPr lang="en-US" altLang="en-US" sz="2400" dirty="0" err="1"/>
              <a:t>linij</a:t>
            </a:r>
            <a:r>
              <a:rPr lang="sr-Latn-CS" altLang="en-US" sz="2400" dirty="0"/>
              <a:t>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kod</a:t>
            </a:r>
            <a:r>
              <a:rPr lang="sr-Latn-CS" altLang="en-US" sz="2400" dirty="0"/>
              <a:t>a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sr-Latn-CS" altLang="en-US" sz="2400" dirty="0"/>
              <a:t>srednji</a:t>
            </a:r>
            <a:r>
              <a:rPr lang="en-US" altLang="en-US" sz="2400" dirty="0"/>
              <a:t>: 2000 – 100.000</a:t>
            </a:r>
            <a:br>
              <a:rPr lang="en-US" altLang="en-US" sz="2400" dirty="0"/>
            </a:br>
            <a:r>
              <a:rPr lang="sr-Latn-CS" altLang="en-US" sz="2400" dirty="0"/>
              <a:t>veliki:</a:t>
            </a:r>
            <a:r>
              <a:rPr lang="en-US" altLang="en-US" sz="2400" dirty="0"/>
              <a:t> 100 000 – 1.000.000</a:t>
            </a:r>
            <a:br>
              <a:rPr lang="en-US" altLang="en-US" sz="2400" dirty="0"/>
            </a:br>
            <a:r>
              <a:rPr lang="en-US" altLang="en-US" sz="2400" dirty="0" err="1"/>
              <a:t>ve</a:t>
            </a:r>
            <a:r>
              <a:rPr lang="sr-Latn-CS" altLang="en-US" sz="2400" dirty="0"/>
              <a:t>oma veliki</a:t>
            </a:r>
            <a:r>
              <a:rPr lang="en-US" altLang="en-US" sz="2400" dirty="0"/>
              <a:t>: &gt; 1 </a:t>
            </a:r>
            <a:r>
              <a:rPr lang="en-US" altLang="en-US" sz="2400" dirty="0" err="1"/>
              <a:t>Mi</a:t>
            </a:r>
            <a:r>
              <a:rPr lang="sr-Latn-CS" altLang="en-US" sz="2400" dirty="0"/>
              <a:t>l</a:t>
            </a:r>
            <a:r>
              <a:rPr lang="en-US" altLang="en-US" sz="2400" dirty="0"/>
              <a:t>.</a:t>
            </a:r>
            <a:br>
              <a:rPr lang="en-US" altLang="en-US" sz="2400" dirty="0"/>
            </a:br>
            <a:r>
              <a:rPr lang="en-US" altLang="en-US" sz="1800" dirty="0"/>
              <a:t>(A. Macro, </a:t>
            </a:r>
            <a:r>
              <a:rPr lang="sr-Latn-CS" altLang="en-US" sz="1800" dirty="0"/>
              <a:t>s</a:t>
            </a:r>
            <a:r>
              <a:rPr lang="en-US" altLang="en-US" sz="1800" dirty="0"/>
              <a:t>. 70)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err="1">
                <a:solidFill>
                  <a:schemeClr val="accent2"/>
                </a:solidFill>
              </a:rPr>
              <a:t>prosečna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sr-Latn-CS" altLang="en-US" sz="2400" dirty="0">
                <a:solidFill>
                  <a:schemeClr val="accent2"/>
                </a:solidFill>
              </a:rPr>
              <a:t>veličina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en-US" altLang="en-US" sz="2400" dirty="0" err="1">
                <a:solidFill>
                  <a:schemeClr val="accent2"/>
                </a:solidFill>
              </a:rPr>
              <a:t>softvera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sr-Latn-CS" altLang="en-US" sz="2400" dirty="0">
                <a:solidFill>
                  <a:schemeClr val="accent2"/>
                </a:solidFill>
              </a:rPr>
              <a:t>u svakoj od </a:t>
            </a:r>
            <a:r>
              <a:rPr lang="en-US" altLang="en-US" sz="2400" dirty="0">
                <a:solidFill>
                  <a:schemeClr val="accent2"/>
                </a:solidFill>
              </a:rPr>
              <a:t>100 </a:t>
            </a:r>
            <a:r>
              <a:rPr lang="sr-Latn-CS" altLang="en-US" sz="2400" dirty="0">
                <a:solidFill>
                  <a:schemeClr val="accent2"/>
                </a:solidFill>
              </a:rPr>
              <a:t>najvećih kompanija u</a:t>
            </a:r>
            <a:r>
              <a:rPr lang="en-US" altLang="en-US" sz="2400" dirty="0">
                <a:solidFill>
                  <a:schemeClr val="accent2"/>
                </a:solidFill>
              </a:rPr>
              <a:t> S</a:t>
            </a:r>
            <a:r>
              <a:rPr lang="sr-Latn-CS" altLang="en-US" sz="2400" dirty="0">
                <a:solidFill>
                  <a:schemeClr val="accent2"/>
                </a:solidFill>
              </a:rPr>
              <a:t>A</a:t>
            </a:r>
            <a:r>
              <a:rPr lang="en-US" altLang="en-US" sz="2400" dirty="0">
                <a:solidFill>
                  <a:schemeClr val="accent2"/>
                </a:solidFill>
              </a:rPr>
              <a:t>D</a:t>
            </a:r>
            <a:r>
              <a:rPr lang="en-US" altLang="en-US" sz="2400" dirty="0"/>
              <a:t>:</a:t>
            </a:r>
            <a:br>
              <a:rPr lang="en-US" altLang="en-US" sz="2400" dirty="0"/>
            </a:br>
            <a:r>
              <a:rPr lang="en-US" altLang="en-US" sz="2400" dirty="0"/>
              <a:t>35 </a:t>
            </a:r>
            <a:r>
              <a:rPr lang="en-US" altLang="en-US" sz="2400" dirty="0" err="1"/>
              <a:t>Mi</a:t>
            </a:r>
            <a:r>
              <a:rPr lang="sr-Latn-CS" altLang="en-US" sz="2400" dirty="0"/>
              <a:t>l</a:t>
            </a:r>
            <a:r>
              <a:rPr lang="en-US" altLang="en-US" sz="2400" dirty="0"/>
              <a:t>. </a:t>
            </a:r>
            <a:r>
              <a:rPr lang="en-US" altLang="en-US" sz="2400" dirty="0" err="1"/>
              <a:t>lin</a:t>
            </a:r>
            <a:r>
              <a:rPr lang="sr-Latn-CS" altLang="en-US" sz="2400" dirty="0" err="1"/>
              <a:t>ija</a:t>
            </a:r>
            <a:r>
              <a:rPr lang="en-US" altLang="en-US" sz="2400" dirty="0"/>
              <a:t> </a:t>
            </a:r>
            <a:r>
              <a:rPr lang="sr-Latn-CS" altLang="en-US" sz="2400" dirty="0"/>
              <a:t>koda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1800" dirty="0"/>
              <a:t>(</a:t>
            </a:r>
            <a:r>
              <a:rPr lang="en-US" altLang="en-US" sz="1800" dirty="0" err="1"/>
              <a:t>Hausi</a:t>
            </a:r>
            <a:r>
              <a:rPr lang="en-US" altLang="en-US" sz="1800" dirty="0"/>
              <a:t> Müller, </a:t>
            </a:r>
            <a:r>
              <a:rPr lang="sr-Latn-CS" altLang="en-US" sz="1800" dirty="0"/>
              <a:t>s</a:t>
            </a:r>
            <a:r>
              <a:rPr lang="en-US" altLang="en-US" sz="1800" dirty="0"/>
              <a:t>. 3-12)</a:t>
            </a:r>
            <a:r>
              <a:rPr lang="en-US" altLang="en-US" sz="2400" dirty="0"/>
              <a:t> </a:t>
            </a:r>
          </a:p>
          <a:p>
            <a:pPr>
              <a:lnSpc>
                <a:spcPct val="90000"/>
              </a:lnSpc>
            </a:pPr>
            <a:r>
              <a:rPr lang="sr-Latn-CS" altLang="en-US" sz="2400" dirty="0">
                <a:solidFill>
                  <a:schemeClr val="accent2"/>
                </a:solidFill>
              </a:rPr>
              <a:t>recimo,</a:t>
            </a:r>
            <a:r>
              <a:rPr lang="en-US" altLang="en-US" sz="2400" dirty="0">
                <a:solidFill>
                  <a:schemeClr val="accent2"/>
                </a:solidFill>
              </a:rPr>
              <a:t> SAD, </a:t>
            </a:r>
            <a:r>
              <a:rPr lang="en-US" altLang="en-US" sz="2400" dirty="0" err="1">
                <a:solidFill>
                  <a:schemeClr val="accent2"/>
                </a:solidFill>
              </a:rPr>
              <a:t>Ministarstvo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en-US" altLang="en-US" sz="2400" dirty="0" err="1">
                <a:solidFill>
                  <a:schemeClr val="accent2"/>
                </a:solidFill>
              </a:rPr>
              <a:t>odbrane</a:t>
            </a:r>
            <a:r>
              <a:rPr lang="en-US" altLang="en-US" sz="2400" dirty="0">
                <a:solidFill>
                  <a:schemeClr val="accent2"/>
                </a:solidFill>
              </a:rPr>
              <a:t>: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2400" dirty="0"/>
              <a:t>1,4 </a:t>
            </a:r>
            <a:r>
              <a:rPr lang="en-US" altLang="en-US" sz="2400" dirty="0" err="1"/>
              <a:t>milijarda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lin</a:t>
            </a:r>
            <a:r>
              <a:rPr lang="sr-Latn-CS" altLang="en-US" sz="2400" dirty="0" err="1"/>
              <a:t>ija</a:t>
            </a:r>
            <a:r>
              <a:rPr lang="en-US" altLang="en-US" sz="2400" dirty="0"/>
              <a:t> </a:t>
            </a:r>
            <a:r>
              <a:rPr lang="sr-Latn-CS" altLang="en-US" sz="2400" dirty="0"/>
              <a:t>k</a:t>
            </a:r>
            <a:r>
              <a:rPr lang="en-US" altLang="en-US" sz="2400" dirty="0"/>
              <a:t>od</a:t>
            </a:r>
            <a:r>
              <a:rPr lang="sr-Latn-CS" altLang="en-US" sz="2400" dirty="0"/>
              <a:t>a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2400" dirty="0"/>
              <a:t>(</a:t>
            </a:r>
            <a:r>
              <a:rPr lang="sr-Latn-CS" altLang="en-US" sz="2400" dirty="0"/>
              <a:t>raspoređeni u </a:t>
            </a:r>
            <a:r>
              <a:rPr lang="en-US" altLang="en-US" sz="2400" dirty="0"/>
              <a:t>1.700 cent</a:t>
            </a:r>
            <a:r>
              <a:rPr lang="sr-Latn-CS" altLang="en-US" sz="2400" dirty="0"/>
              <a:t>a</a:t>
            </a:r>
            <a:r>
              <a:rPr lang="en-US" altLang="en-US" sz="2400" dirty="0"/>
              <a:t>r</a:t>
            </a:r>
            <a:r>
              <a:rPr lang="sr-Latn-CS" altLang="en-US" sz="2400" dirty="0"/>
              <a:t>a podataka</a:t>
            </a:r>
            <a:r>
              <a:rPr lang="en-US" altLang="en-US" sz="2400" dirty="0"/>
              <a:t>)</a:t>
            </a:r>
            <a:br>
              <a:rPr lang="en-US" altLang="en-US" sz="2400" dirty="0"/>
            </a:br>
            <a:r>
              <a:rPr lang="sr-Latn-CS" altLang="en-US" sz="2400" dirty="0"/>
              <a:t>t</a:t>
            </a:r>
            <a:r>
              <a:rPr lang="en-US" altLang="en-US" sz="2400" dirty="0" err="1"/>
              <a:t>roškovi</a:t>
            </a:r>
            <a:r>
              <a:rPr lang="en-US" altLang="en-US" sz="2400" dirty="0"/>
              <a:t> </a:t>
            </a:r>
            <a:r>
              <a:rPr lang="sr-Latn-CS" altLang="en-US" sz="2400" dirty="0"/>
              <a:t>rukovanja ovim sistemima</a:t>
            </a:r>
            <a:r>
              <a:rPr lang="en-US" altLang="en-US" sz="2400" dirty="0"/>
              <a:t>:</a:t>
            </a:r>
            <a:br>
              <a:rPr lang="en-US" altLang="en-US" sz="2400" dirty="0"/>
            </a:br>
            <a:r>
              <a:rPr lang="en-US" altLang="en-US" sz="2400" dirty="0"/>
              <a:t>9 </a:t>
            </a:r>
            <a:r>
              <a:rPr lang="sr-Latn-CS" altLang="en-US" sz="2400" dirty="0"/>
              <a:t>milijardi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dol</a:t>
            </a:r>
            <a:r>
              <a:rPr lang="sr-Latn-CS" altLang="en-US" sz="2400" dirty="0"/>
              <a:t>a</a:t>
            </a:r>
            <a:r>
              <a:rPr lang="en-US" altLang="en-US" sz="2400" dirty="0"/>
              <a:t>r</a:t>
            </a:r>
            <a:r>
              <a:rPr lang="sr-Latn-CS" altLang="en-US" sz="2400" dirty="0"/>
              <a:t>a</a:t>
            </a:r>
            <a:r>
              <a:rPr lang="en-US" altLang="en-US" sz="2400" dirty="0"/>
              <a:t> </a:t>
            </a:r>
            <a:r>
              <a:rPr lang="sr-Latn-CS" altLang="en-US" sz="2400" dirty="0"/>
              <a:t>godišnje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1800" dirty="0"/>
              <a:t>(CACM, 5, 1994, </a:t>
            </a:r>
            <a:r>
              <a:rPr lang="sr-Latn-CS" altLang="en-US" sz="1800" dirty="0"/>
              <a:t>s</a:t>
            </a:r>
            <a:r>
              <a:rPr lang="en-US" altLang="en-US" sz="1800" dirty="0"/>
              <a:t>. 26)</a:t>
            </a:r>
            <a:r>
              <a:rPr lang="en-US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785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9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29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425" y="386366"/>
            <a:ext cx="6589199" cy="873338"/>
          </a:xfrm>
        </p:spPr>
        <p:txBody>
          <a:bodyPr/>
          <a:lstStyle/>
          <a:p>
            <a:r>
              <a:rPr lang="en-US" altLang="en-US" dirty="0" err="1"/>
              <a:t>Istorija</a:t>
            </a:r>
            <a:r>
              <a:rPr lang="sr-Latn-CS" altLang="en-US" dirty="0"/>
              <a:t>t SE</a:t>
            </a:r>
            <a:endParaRPr lang="en-US" altLang="en-US" dirty="0"/>
          </a:p>
        </p:txBody>
      </p:sp>
      <p:sp>
        <p:nvSpPr>
          <p:cNvPr id="430083" name="Rectangle 3"/>
          <p:cNvSpPr>
            <a:spLocks noGrp="1" noChangeArrowheads="1"/>
          </p:cNvSpPr>
          <p:nvPr>
            <p:ph idx="1"/>
          </p:nvPr>
        </p:nvSpPr>
        <p:spPr>
          <a:xfrm>
            <a:off x="2368339" y="1600200"/>
            <a:ext cx="7534656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000" i="1" dirty="0" err="1">
                <a:solidFill>
                  <a:schemeClr val="accent2"/>
                </a:solidFill>
              </a:rPr>
              <a:t>softverska</a:t>
            </a:r>
            <a:r>
              <a:rPr lang="en-US" altLang="en-US" sz="2000" i="1" dirty="0">
                <a:solidFill>
                  <a:schemeClr val="accent2"/>
                </a:solidFill>
              </a:rPr>
              <a:t> </a:t>
            </a:r>
            <a:r>
              <a:rPr lang="en-US" altLang="en-US" sz="2000" i="1" dirty="0" err="1">
                <a:solidFill>
                  <a:schemeClr val="accent2"/>
                </a:solidFill>
              </a:rPr>
              <a:t>kriza</a:t>
            </a:r>
            <a:r>
              <a:rPr lang="en-US" altLang="en-US" sz="2000" i="1" dirty="0">
                <a:solidFill>
                  <a:schemeClr val="accent2"/>
                </a:solidFill>
              </a:rPr>
              <a:t>: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sr-Latn-CS" altLang="en-US" sz="2000" dirty="0"/>
              <a:t>pojam od sredine </a:t>
            </a:r>
            <a:r>
              <a:rPr lang="en-US" altLang="en-US" sz="2000" dirty="0"/>
              <a:t>60</a:t>
            </a:r>
            <a:r>
              <a:rPr lang="sr-Latn-CS" altLang="en-US" sz="2000" dirty="0"/>
              <a:t>-ih</a:t>
            </a: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sr-Latn-CS" altLang="en-US" sz="2000" i="1" dirty="0">
                <a:solidFill>
                  <a:schemeClr val="accent2"/>
                </a:solidFill>
              </a:rPr>
              <a:t>sredinom </a:t>
            </a:r>
            <a:r>
              <a:rPr lang="en-US" altLang="en-US" sz="2000" i="1" dirty="0">
                <a:solidFill>
                  <a:schemeClr val="accent2"/>
                </a:solidFill>
              </a:rPr>
              <a:t>60</a:t>
            </a:r>
            <a:r>
              <a:rPr lang="sr-Latn-CS" altLang="en-US" sz="2000" i="1" dirty="0">
                <a:solidFill>
                  <a:schemeClr val="accent2"/>
                </a:solidFill>
              </a:rPr>
              <a:t>-i</a:t>
            </a:r>
            <a:r>
              <a:rPr lang="en-US" altLang="en-US" sz="2000" i="1" dirty="0">
                <a:solidFill>
                  <a:schemeClr val="accent2"/>
                </a:solidFill>
              </a:rPr>
              <a:t>h</a:t>
            </a:r>
            <a:r>
              <a:rPr lang="en-US" altLang="en-US" sz="2000" b="1" dirty="0"/>
              <a:t> </a:t>
            </a:r>
            <a:br>
              <a:rPr lang="en-US" altLang="en-US" sz="2000" b="1" dirty="0"/>
            </a:br>
            <a:r>
              <a:rPr lang="sr-Latn-CS" altLang="en-US" sz="2000" dirty="0"/>
              <a:t>cene so</a:t>
            </a:r>
            <a:r>
              <a:rPr lang="en-US" altLang="en-US" sz="2000" dirty="0" err="1"/>
              <a:t>ft</a:t>
            </a:r>
            <a:r>
              <a:rPr lang="sr-Latn-CS" altLang="en-US" sz="2000" dirty="0" err="1"/>
              <a:t>ve</a:t>
            </a:r>
            <a:r>
              <a:rPr lang="en-US" altLang="en-US" sz="2000" dirty="0"/>
              <a:t>r</a:t>
            </a:r>
            <a:r>
              <a:rPr lang="sr-Latn-CS" altLang="en-US" sz="2000" dirty="0"/>
              <a:t>a</a:t>
            </a:r>
            <a:r>
              <a:rPr lang="en-US" altLang="en-US" sz="2000" dirty="0"/>
              <a:t> </a:t>
            </a:r>
            <a:r>
              <a:rPr lang="sr-Latn-CS" altLang="en-US" sz="2000" dirty="0"/>
              <a:t>postaju veće nego cene hardvera</a:t>
            </a:r>
            <a:r>
              <a:rPr lang="en-US" altLang="en-US" sz="2000" dirty="0"/>
              <a:t> </a:t>
            </a:r>
            <a:r>
              <a:rPr lang="en-US" altLang="en-US" sz="2800" dirty="0"/>
              <a:t>(</a:t>
            </a:r>
            <a:r>
              <a:rPr lang="sr-Latn-CS" altLang="en-US" sz="2800" dirty="0"/>
              <a:t>slika</a:t>
            </a:r>
            <a:r>
              <a:rPr lang="en-US" altLang="en-US" sz="2800" dirty="0"/>
              <a:t>)</a:t>
            </a:r>
          </a:p>
          <a:p>
            <a:pPr>
              <a:lnSpc>
                <a:spcPct val="90000"/>
              </a:lnSpc>
            </a:pPr>
            <a:r>
              <a:rPr lang="en-US" altLang="en-US" sz="2000" i="1" dirty="0">
                <a:solidFill>
                  <a:schemeClr val="accent2"/>
                </a:solidFill>
              </a:rPr>
              <a:t>NATO </a:t>
            </a:r>
            <a:r>
              <a:rPr lang="sr-Latn-CS" altLang="en-US" sz="2000" i="1" dirty="0">
                <a:solidFill>
                  <a:schemeClr val="accent2"/>
                </a:solidFill>
              </a:rPr>
              <a:t>ko</a:t>
            </a:r>
            <a:r>
              <a:rPr lang="en-US" altLang="en-US" sz="2000" i="1" dirty="0" err="1">
                <a:solidFill>
                  <a:schemeClr val="accent2"/>
                </a:solidFill>
              </a:rPr>
              <a:t>nferenc</a:t>
            </a:r>
            <a:r>
              <a:rPr lang="sr-Latn-CS" altLang="en-US" sz="2000" i="1" dirty="0" err="1">
                <a:solidFill>
                  <a:schemeClr val="accent2"/>
                </a:solidFill>
              </a:rPr>
              <a:t>ije</a:t>
            </a:r>
            <a:r>
              <a:rPr lang="en-US" altLang="en-US" sz="2000" dirty="0"/>
              <a:t> 1968, 69:</a:t>
            </a:r>
            <a:br>
              <a:rPr lang="en-US" altLang="en-US" sz="2000" dirty="0"/>
            </a:br>
            <a:r>
              <a:rPr lang="en-US" altLang="en-US" sz="2000" dirty="0" err="1"/>
              <a:t>defini</a:t>
            </a:r>
            <a:r>
              <a:rPr lang="sr-Latn-CS" altLang="en-US" sz="2000" dirty="0" err="1"/>
              <a:t>cija</a:t>
            </a:r>
            <a:r>
              <a:rPr lang="sr-Latn-CS" altLang="en-US" sz="2000" dirty="0"/>
              <a:t> pojma </a:t>
            </a:r>
            <a:r>
              <a:rPr lang="en-US" altLang="en-US" sz="2000" dirty="0"/>
              <a:t>soft</a:t>
            </a:r>
            <a:r>
              <a:rPr lang="sr-Latn-CS" altLang="en-US" sz="2000" dirty="0" err="1"/>
              <a:t>ve</a:t>
            </a:r>
            <a:r>
              <a:rPr lang="en-US" altLang="en-US" sz="2000" dirty="0"/>
              <a:t>r</a:t>
            </a:r>
            <a:r>
              <a:rPr lang="sr-Latn-CS" altLang="en-US" sz="2000" dirty="0" err="1"/>
              <a:t>skog</a:t>
            </a:r>
            <a:r>
              <a:rPr lang="en-US" altLang="en-US" sz="2000" dirty="0"/>
              <a:t> </a:t>
            </a:r>
            <a:r>
              <a:rPr lang="sr-Latn-CS" altLang="en-US" sz="2000" dirty="0"/>
              <a:t>inženjerstva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>
                <a:sym typeface="Wingdings" panose="05000000000000000000" pitchFamily="2" charset="2"/>
              </a:rPr>
              <a:t> </a:t>
            </a:r>
            <a:r>
              <a:rPr lang="sr-Latn-CS" altLang="en-US" sz="2000" dirty="0">
                <a:sym typeface="Wingdings" panose="05000000000000000000" pitchFamily="2" charset="2"/>
              </a:rPr>
              <a:t>velike prednosti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sr-Latn-CS" altLang="en-US" sz="2000" dirty="0"/>
              <a:t>ali</a:t>
            </a:r>
            <a:r>
              <a:rPr lang="en-US" altLang="en-US" sz="2000" dirty="0"/>
              <a:t>: </a:t>
            </a:r>
            <a:r>
              <a:rPr lang="sr-Latn-CS" altLang="en-US" sz="2000" dirty="0"/>
              <a:t>i danas imamo </a:t>
            </a:r>
            <a:r>
              <a:rPr lang="sr-Latn-CS" altLang="en-US" sz="2000" dirty="0" smtClean="0"/>
              <a:t>kriz</a:t>
            </a:r>
            <a:r>
              <a:rPr lang="en-US" altLang="en-US" sz="2000" dirty="0" smtClean="0"/>
              <a:t>u</a:t>
            </a:r>
            <a:r>
              <a:rPr lang="sr-Latn-CS" altLang="en-US" sz="2000" dirty="0" smtClean="0"/>
              <a:t> </a:t>
            </a:r>
            <a:r>
              <a:rPr lang="sr-Latn-CS" altLang="en-US" sz="2000" dirty="0"/>
              <a:t>softvera</a:t>
            </a: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sr-Latn-CS" altLang="en-US" sz="2000" i="1" dirty="0">
                <a:solidFill>
                  <a:schemeClr val="accent2"/>
                </a:solidFill>
              </a:rPr>
              <a:t>cene s</a:t>
            </a:r>
            <a:r>
              <a:rPr lang="en-US" altLang="en-US" sz="2000" i="1" dirty="0">
                <a:solidFill>
                  <a:schemeClr val="accent2"/>
                </a:solidFill>
              </a:rPr>
              <a:t>oft</a:t>
            </a:r>
            <a:r>
              <a:rPr lang="sr-Latn-CS" altLang="en-US" sz="2000" i="1" dirty="0" err="1">
                <a:solidFill>
                  <a:schemeClr val="accent2"/>
                </a:solidFill>
              </a:rPr>
              <a:t>ve</a:t>
            </a:r>
            <a:r>
              <a:rPr lang="en-US" altLang="en-US" sz="2000" i="1" dirty="0">
                <a:solidFill>
                  <a:schemeClr val="accent2"/>
                </a:solidFill>
              </a:rPr>
              <a:t>r</a:t>
            </a:r>
            <a:r>
              <a:rPr lang="sr-Latn-CS" altLang="en-US" sz="2000" i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/>
              <a:t> (</a:t>
            </a:r>
            <a:r>
              <a:rPr lang="sr-Latn-CS" altLang="en-US" sz="2000" dirty="0"/>
              <a:t>širom sveta</a:t>
            </a:r>
            <a:r>
              <a:rPr lang="en-US" altLang="en-US" sz="2000" dirty="0"/>
              <a:t>)</a:t>
            </a:r>
            <a:br>
              <a:rPr lang="en-US" altLang="en-US" sz="2000" dirty="0"/>
            </a:br>
            <a:r>
              <a:rPr lang="en-US" altLang="en-US" sz="2000" dirty="0"/>
              <a:t>1985: 140 </a:t>
            </a:r>
            <a:r>
              <a:rPr lang="sr-Latn-CS" altLang="en-US" sz="2000" dirty="0"/>
              <a:t>milijardi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dolar</a:t>
            </a:r>
            <a:r>
              <a:rPr lang="sr-Latn-CS" altLang="en-US" sz="2000" dirty="0"/>
              <a:t>a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>1995: 435</a:t>
            </a:r>
            <a:br>
              <a:rPr lang="en-US" altLang="en-US" sz="2000" dirty="0"/>
            </a:br>
            <a:r>
              <a:rPr lang="en-US" altLang="en-US" sz="3200" dirty="0"/>
              <a:t>(Yourdon)</a:t>
            </a:r>
          </a:p>
        </p:txBody>
      </p:sp>
    </p:spTree>
    <p:extLst>
      <p:ext uri="{BB962C8B-B14F-4D97-AF65-F5344CB8AC3E}">
        <p14:creationId xmlns:p14="http://schemas.microsoft.com/office/powerpoint/2010/main" val="338949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Troškovi hardvera i </a:t>
            </a:r>
            <a:r>
              <a:rPr lang="sr-Latn-RS" altLang="en-US"/>
              <a:t>razvoj </a:t>
            </a:r>
            <a:r>
              <a:rPr lang="en-US" altLang="en-US"/>
              <a:t>softvera</a:t>
            </a:r>
          </a:p>
        </p:txBody>
      </p:sp>
      <p:pic>
        <p:nvPicPr>
          <p:cNvPr id="432160" name="Picture 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259" y="1386929"/>
            <a:ext cx="2819267" cy="2459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2161" name="Picture 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320" y="1386929"/>
            <a:ext cx="2503667" cy="164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2162" name="Text Box 34"/>
          <p:cNvSpPr txBox="1">
            <a:spLocks noChangeArrowheads="1"/>
          </p:cNvSpPr>
          <p:nvPr/>
        </p:nvSpPr>
        <p:spPr bwMode="auto">
          <a:xfrm>
            <a:off x="2182814" y="5386389"/>
            <a:ext cx="7781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sr-Latn-RS" altLang="en-US" sz="2000"/>
              <a:t>Cena hardvera dramatično padala s vremenom, tako da je i fiksan trošak razvoja softvera opao. Broj softverskih naslova povećavao se stopom jednakom stopi pojeftinjenja hardvera</a:t>
            </a:r>
            <a:endParaRPr lang="en-US" altLang="en-US" sz="2000"/>
          </a:p>
        </p:txBody>
      </p:sp>
      <p:sp>
        <p:nvSpPr>
          <p:cNvPr id="432163" name="Text Box 35"/>
          <p:cNvSpPr txBox="1">
            <a:spLocks noChangeArrowheads="1"/>
          </p:cNvSpPr>
          <p:nvPr/>
        </p:nvSpPr>
        <p:spPr bwMode="auto">
          <a:xfrm>
            <a:off x="1927226" y="3975101"/>
            <a:ext cx="33178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200" dirty="0"/>
              <a:t>Jorgenson, Dale W. and Kevin </a:t>
            </a:r>
            <a:r>
              <a:rPr lang="en-US" altLang="en-US" sz="1200" dirty="0" err="1"/>
              <a:t>Stiroh</a:t>
            </a:r>
            <a:r>
              <a:rPr lang="en-US" altLang="en-US" sz="1200" dirty="0"/>
              <a:t>, "Raising the Speed Limit: US Economic Growth in the Information Age." Measuring and Sustaining The New Economy: National Academy Press 2001. </a:t>
            </a:r>
          </a:p>
        </p:txBody>
      </p:sp>
      <p:sp>
        <p:nvSpPr>
          <p:cNvPr id="432164" name="Text Box 36"/>
          <p:cNvSpPr txBox="1">
            <a:spLocks noChangeArrowheads="1"/>
          </p:cNvSpPr>
          <p:nvPr/>
        </p:nvSpPr>
        <p:spPr bwMode="auto">
          <a:xfrm>
            <a:off x="5819775" y="3268663"/>
            <a:ext cx="2597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200"/>
              <a:t>The Software Encyclopedia 1980 - 2003, R.R. Bowker </a:t>
            </a:r>
          </a:p>
        </p:txBody>
      </p:sp>
    </p:spTree>
    <p:extLst>
      <p:ext uri="{BB962C8B-B14F-4D97-AF65-F5344CB8AC3E}">
        <p14:creationId xmlns:p14="http://schemas.microsoft.com/office/powerpoint/2010/main" val="3463182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9192" y="334851"/>
            <a:ext cx="8042075" cy="691804"/>
          </a:xfrm>
        </p:spPr>
        <p:txBody>
          <a:bodyPr/>
          <a:lstStyle/>
          <a:p>
            <a:r>
              <a:rPr lang="sr-Latn-RS" altLang="en-US" dirty="0"/>
              <a:t>Perspektive posla u softverskog industriji</a:t>
            </a:r>
            <a:endParaRPr lang="en-US" altLang="en-US" dirty="0"/>
          </a:p>
        </p:txBody>
      </p:sp>
      <p:sp>
        <p:nvSpPr>
          <p:cNvPr id="576515" name="Rectangle 3"/>
          <p:cNvSpPr>
            <a:spLocks noGrp="1" noChangeArrowheads="1"/>
          </p:cNvSpPr>
          <p:nvPr>
            <p:ph idx="1"/>
          </p:nvPr>
        </p:nvSpPr>
        <p:spPr>
          <a:xfrm>
            <a:off x="1865376" y="5666550"/>
            <a:ext cx="8458200" cy="1020762"/>
          </a:xfrm>
        </p:spPr>
        <p:txBody>
          <a:bodyPr>
            <a:normAutofit fontScale="85000" lnSpcReduction="20000"/>
          </a:bodyPr>
          <a:lstStyle/>
          <a:p>
            <a:r>
              <a:rPr lang="sr-Latn-RS" altLang="en-US" sz="2000" dirty="0"/>
              <a:t>STEM: </a:t>
            </a:r>
            <a:r>
              <a:rPr lang="sr-Latn-RS" altLang="en-US" sz="2000" dirty="0" err="1"/>
              <a:t>Science</a:t>
            </a:r>
            <a:r>
              <a:rPr lang="sr-Latn-RS" altLang="en-US" sz="2000" dirty="0"/>
              <a:t>, </a:t>
            </a:r>
            <a:r>
              <a:rPr lang="sr-Latn-RS" altLang="en-US" sz="2000" dirty="0" err="1"/>
              <a:t>Technology</a:t>
            </a:r>
            <a:r>
              <a:rPr lang="sr-Latn-RS" altLang="en-US" sz="2000" dirty="0"/>
              <a:t>, </a:t>
            </a:r>
            <a:r>
              <a:rPr lang="sr-Latn-RS" altLang="en-US" sz="2000" dirty="0" err="1"/>
              <a:t>Engineering</a:t>
            </a:r>
            <a:r>
              <a:rPr lang="sr-Latn-RS" altLang="en-US" sz="2000" dirty="0"/>
              <a:t>, </a:t>
            </a:r>
            <a:r>
              <a:rPr lang="sr-Latn-RS" altLang="en-US" sz="2000" dirty="0" err="1"/>
              <a:t>Matematics</a:t>
            </a:r>
            <a:endParaRPr lang="sr-Latn-RS" altLang="en-US" sz="2000" dirty="0"/>
          </a:p>
          <a:p>
            <a:r>
              <a:rPr lang="sr-Latn-RS" altLang="en-US" sz="2000" dirty="0"/>
              <a:t>Procene američkog biroa za statistiku rada (US-BLS) za 2008-18.</a:t>
            </a:r>
            <a:endParaRPr lang="en-US" altLang="en-US" sz="2000" dirty="0"/>
          </a:p>
        </p:txBody>
      </p:sp>
      <p:pic>
        <p:nvPicPr>
          <p:cNvPr id="5765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66" y="1383646"/>
            <a:ext cx="6532024" cy="436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895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Student</a:t>
            </a:r>
            <a:r>
              <a:rPr lang="sr-Latn-CS" altLang="en-US"/>
              <a:t>ski razvoj</a:t>
            </a:r>
            <a:r>
              <a:rPr lang="en-US" altLang="en-US"/>
              <a:t> soft</a:t>
            </a:r>
            <a:r>
              <a:rPr lang="sr-Latn-CS" altLang="en-US"/>
              <a:t>ve</a:t>
            </a:r>
            <a:r>
              <a:rPr lang="en-US" altLang="en-US"/>
              <a:t>r</a:t>
            </a:r>
            <a:r>
              <a:rPr lang="sr-Latn-CS" altLang="en-US"/>
              <a:t>a</a:t>
            </a:r>
            <a:endParaRPr lang="en-US" altLang="en-US"/>
          </a:p>
        </p:txBody>
      </p:sp>
      <p:sp>
        <p:nvSpPr>
          <p:cNvPr id="440323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4800600"/>
            <a:ext cx="8458200" cy="17526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Webdings" panose="05030102010509060703" pitchFamily="18" charset="2"/>
              <a:buNone/>
            </a:pPr>
            <a:r>
              <a:rPr lang="de-DE" altLang="en-US" sz="2400"/>
              <a:t>„</a:t>
            </a:r>
            <a:r>
              <a:rPr lang="sr-Latn-CS" altLang="en-US" sz="2400"/>
              <a:t>Uobičajeni</a:t>
            </a:r>
            <a:r>
              <a:rPr lang="en-US" altLang="en-US" sz="2400"/>
              <a:t>“ student</a:t>
            </a:r>
            <a:r>
              <a:rPr lang="sr-Latn-CS" altLang="en-US" sz="2400"/>
              <a:t>ski</a:t>
            </a:r>
            <a:r>
              <a:rPr lang="en-US" altLang="en-US" sz="2400"/>
              <a:t> </a:t>
            </a:r>
            <a:r>
              <a:rPr lang="sr-Latn-CS" altLang="en-US" sz="2400"/>
              <a:t>pogled na životni vek </a:t>
            </a:r>
            <a:r>
              <a:rPr lang="en-US" altLang="en-US" sz="2400"/>
              <a:t>soft</a:t>
            </a:r>
            <a:r>
              <a:rPr lang="sr-Latn-CS" altLang="en-US" sz="2400"/>
              <a:t>ve</a:t>
            </a:r>
            <a:r>
              <a:rPr lang="en-US" altLang="en-US" sz="2400"/>
              <a:t>r</a:t>
            </a:r>
            <a:r>
              <a:rPr lang="sr-Latn-CS" altLang="en-US" sz="2400"/>
              <a:t>a</a:t>
            </a:r>
            <a:r>
              <a:rPr lang="en-US" altLang="en-US" sz="2400"/>
              <a:t/>
            </a:r>
            <a:br>
              <a:rPr lang="en-US" altLang="en-US" sz="2400"/>
            </a:br>
            <a:endParaRPr lang="en-US" altLang="en-US" sz="2400"/>
          </a:p>
          <a:p>
            <a:pPr>
              <a:lnSpc>
                <a:spcPct val="90000"/>
              </a:lnSpc>
              <a:buFont typeface="Webdings" panose="05030102010509060703" pitchFamily="18" charset="2"/>
              <a:buNone/>
            </a:pPr>
            <a:endParaRPr lang="de-DE" altLang="en-US" sz="2400"/>
          </a:p>
          <a:p>
            <a:pPr algn="r">
              <a:lnSpc>
                <a:spcPct val="90000"/>
              </a:lnSpc>
              <a:buFont typeface="Webdings" panose="05030102010509060703" pitchFamily="18" charset="2"/>
              <a:buNone/>
            </a:pPr>
            <a:r>
              <a:rPr lang="de-DE" altLang="en-US"/>
              <a:t>Modesitt, LNCS 750, p 42</a:t>
            </a:r>
          </a:p>
        </p:txBody>
      </p:sp>
      <p:grpSp>
        <p:nvGrpSpPr>
          <p:cNvPr id="440346" name="Group 26"/>
          <p:cNvGrpSpPr>
            <a:grpSpLocks/>
          </p:cNvGrpSpPr>
          <p:nvPr/>
        </p:nvGrpSpPr>
        <p:grpSpPr bwMode="auto">
          <a:xfrm>
            <a:off x="2101850" y="2362200"/>
            <a:ext cx="1189038" cy="1092200"/>
            <a:chOff x="364" y="1487"/>
            <a:chExt cx="749" cy="688"/>
          </a:xfrm>
        </p:grpSpPr>
        <p:sp>
          <p:nvSpPr>
            <p:cNvPr id="440324" name="Text Box 4"/>
            <p:cNvSpPr txBox="1">
              <a:spLocks noChangeArrowheads="1"/>
            </p:cNvSpPr>
            <p:nvPr/>
          </p:nvSpPr>
          <p:spPr bwMode="auto">
            <a:xfrm>
              <a:off x="364" y="1487"/>
              <a:ext cx="749" cy="46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4000" tIns="0" rIns="54000" bIns="0">
              <a:spAutoFit/>
            </a:bodyPr>
            <a:lstStyle/>
            <a:p>
              <a:r>
                <a:rPr lang="sr-Latn-CS" altLang="en-US" sz="2400"/>
                <a:t>Čitanje</a:t>
              </a:r>
              <a:br>
                <a:rPr lang="sr-Latn-CS" altLang="en-US" sz="2400"/>
              </a:br>
              <a:r>
                <a:rPr lang="en-US" altLang="en-US" sz="2400"/>
                <a:t>zadatka</a:t>
              </a:r>
            </a:p>
          </p:txBody>
        </p:sp>
        <p:sp>
          <p:nvSpPr>
            <p:cNvPr id="440334" name="Text Box 14"/>
            <p:cNvSpPr txBox="1">
              <a:spLocks noChangeArrowheads="1"/>
            </p:cNvSpPr>
            <p:nvPr/>
          </p:nvSpPr>
          <p:spPr bwMode="auto">
            <a:xfrm>
              <a:off x="486" y="2002"/>
              <a:ext cx="50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0" rIns="36000" bIns="0">
              <a:spAutoFit/>
            </a:bodyPr>
            <a:lstStyle/>
            <a:p>
              <a:r>
                <a:rPr lang="de-DE" altLang="en-US"/>
                <a:t>(dan 1)</a:t>
              </a:r>
            </a:p>
          </p:txBody>
        </p:sp>
      </p:grpSp>
      <p:sp>
        <p:nvSpPr>
          <p:cNvPr id="440325" name="Text Box 5"/>
          <p:cNvSpPr txBox="1">
            <a:spLocks noChangeArrowheads="1"/>
          </p:cNvSpPr>
          <p:nvPr/>
        </p:nvSpPr>
        <p:spPr bwMode="auto">
          <a:xfrm>
            <a:off x="3949701" y="2338388"/>
            <a:ext cx="843999" cy="738664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4000" tIns="0" rIns="54000" bIns="0">
            <a:spAutoFit/>
          </a:bodyPr>
          <a:lstStyle/>
          <a:p>
            <a:r>
              <a:rPr lang="sr-Latn-CS" altLang="en-US" sz="2400"/>
              <a:t>Kod</a:t>
            </a:r>
            <a:r>
              <a:rPr lang="en-US" altLang="en-US" sz="2400"/>
              <a:t>i-</a:t>
            </a:r>
            <a:br>
              <a:rPr lang="en-US" altLang="en-US" sz="2400"/>
            </a:br>
            <a:r>
              <a:rPr lang="en-US" altLang="en-US" sz="2400"/>
              <a:t>ranje</a:t>
            </a:r>
            <a:endParaRPr lang="de-DE" altLang="en-US" sz="2400"/>
          </a:p>
        </p:txBody>
      </p:sp>
      <p:cxnSp>
        <p:nvCxnSpPr>
          <p:cNvPr id="440330" name="AutoShape 10"/>
          <p:cNvCxnSpPr>
            <a:cxnSpLocks noChangeShapeType="1"/>
          </p:cNvCxnSpPr>
          <p:nvPr/>
        </p:nvCxnSpPr>
        <p:spPr bwMode="auto">
          <a:xfrm flipV="1">
            <a:off x="3290888" y="2552701"/>
            <a:ext cx="658812" cy="238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0335" name="Text Box 15"/>
          <p:cNvSpPr txBox="1">
            <a:spLocks noChangeArrowheads="1"/>
          </p:cNvSpPr>
          <p:nvPr/>
        </p:nvSpPr>
        <p:spPr bwMode="auto">
          <a:xfrm>
            <a:off x="3576639" y="3221039"/>
            <a:ext cx="1571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r>
              <a:rPr lang="de-DE" altLang="en-US"/>
              <a:t>(dan 1 ... n - 2)</a:t>
            </a:r>
          </a:p>
        </p:txBody>
      </p:sp>
      <p:sp>
        <p:nvSpPr>
          <p:cNvPr id="440326" name="Text Box 6"/>
          <p:cNvSpPr txBox="1">
            <a:spLocks noChangeArrowheads="1"/>
          </p:cNvSpPr>
          <p:nvPr/>
        </p:nvSpPr>
        <p:spPr bwMode="auto">
          <a:xfrm>
            <a:off x="5186363" y="2338388"/>
            <a:ext cx="1218846" cy="738664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4000" tIns="0" rIns="54000" bIns="0">
            <a:spAutoFit/>
          </a:bodyPr>
          <a:lstStyle/>
          <a:p>
            <a:r>
              <a:rPr lang="en-US" altLang="en-US" sz="2400"/>
              <a:t>Tra</a:t>
            </a:r>
            <a:r>
              <a:rPr lang="sr-Latn-CS" altLang="en-US" sz="2400"/>
              <a:t>ženje</a:t>
            </a:r>
            <a:br>
              <a:rPr lang="sr-Latn-CS" altLang="en-US" sz="2400"/>
            </a:br>
            <a:r>
              <a:rPr lang="sr-Latn-CS" altLang="en-US" sz="2400"/>
              <a:t>grešaka</a:t>
            </a:r>
            <a:endParaRPr lang="en-US" altLang="en-US" sz="2400"/>
          </a:p>
        </p:txBody>
      </p:sp>
      <p:cxnSp>
        <p:nvCxnSpPr>
          <p:cNvPr id="440329" name="AutoShape 9"/>
          <p:cNvCxnSpPr>
            <a:cxnSpLocks noChangeShapeType="1"/>
            <a:stCxn id="440325" idx="3"/>
            <a:endCxn id="440326" idx="1"/>
          </p:cNvCxnSpPr>
          <p:nvPr/>
        </p:nvCxnSpPr>
        <p:spPr bwMode="auto">
          <a:xfrm>
            <a:off x="4793699" y="2707720"/>
            <a:ext cx="392664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0336" name="Text Box 16"/>
          <p:cNvSpPr txBox="1">
            <a:spLocks noChangeArrowheads="1"/>
          </p:cNvSpPr>
          <p:nvPr/>
        </p:nvSpPr>
        <p:spPr bwMode="auto">
          <a:xfrm>
            <a:off x="5275264" y="3221039"/>
            <a:ext cx="1127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r>
              <a:rPr lang="de-DE" altLang="en-US"/>
              <a:t>(dan n - </a:t>
            </a:r>
            <a:r>
              <a:rPr lang="de-DE" altLang="en-US">
                <a:sym typeface="Symbol" panose="05050102010706020507" pitchFamily="18" charset="2"/>
              </a:rPr>
              <a:t>1</a:t>
            </a:r>
            <a:r>
              <a:rPr lang="de-DE" altLang="en-US"/>
              <a:t>)</a:t>
            </a:r>
          </a:p>
        </p:txBody>
      </p:sp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6896101" y="2338388"/>
            <a:ext cx="1556567" cy="738664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4000" tIns="0" rIns="54000" bIns="0">
            <a:spAutoFit/>
          </a:bodyPr>
          <a:lstStyle/>
          <a:p>
            <a:r>
              <a:rPr lang="en-US" altLang="en-US" sz="2400"/>
              <a:t>Do</a:t>
            </a:r>
            <a:r>
              <a:rPr lang="sr-Latn-CS" altLang="en-US" sz="2400"/>
              <a:t>k</a:t>
            </a:r>
            <a:r>
              <a:rPr lang="en-US" altLang="en-US" sz="2400"/>
              <a:t>umen-</a:t>
            </a:r>
            <a:br>
              <a:rPr lang="en-US" altLang="en-US" sz="2400"/>
            </a:br>
            <a:r>
              <a:rPr lang="en-US" altLang="en-US" sz="2400"/>
              <a:t>tovanje</a:t>
            </a:r>
          </a:p>
        </p:txBody>
      </p:sp>
      <p:cxnSp>
        <p:nvCxnSpPr>
          <p:cNvPr id="440332" name="AutoShape 12"/>
          <p:cNvCxnSpPr>
            <a:cxnSpLocks noChangeShapeType="1"/>
            <a:stCxn id="440326" idx="3"/>
            <a:endCxn id="440327" idx="1"/>
          </p:cNvCxnSpPr>
          <p:nvPr/>
        </p:nvCxnSpPr>
        <p:spPr bwMode="auto">
          <a:xfrm>
            <a:off x="6405210" y="2707720"/>
            <a:ext cx="490891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0337" name="Text Box 17"/>
          <p:cNvSpPr txBox="1">
            <a:spLocks noChangeArrowheads="1"/>
          </p:cNvSpPr>
          <p:nvPr/>
        </p:nvSpPr>
        <p:spPr bwMode="auto">
          <a:xfrm>
            <a:off x="7088189" y="3128963"/>
            <a:ext cx="11387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r>
              <a:rPr lang="de-DE" altLang="en-US"/>
              <a:t>(dan n - </a:t>
            </a:r>
            <a:r>
              <a:rPr lang="de-DE" altLang="en-US" sz="2400">
                <a:sym typeface="Symbol" panose="05050102010706020507" pitchFamily="18" charset="2"/>
              </a:rPr>
              <a:t></a:t>
            </a:r>
            <a:r>
              <a:rPr lang="de-DE" altLang="en-US"/>
              <a:t>)</a:t>
            </a:r>
          </a:p>
        </p:txBody>
      </p:sp>
      <p:sp>
        <p:nvSpPr>
          <p:cNvPr id="440328" name="Text Box 8"/>
          <p:cNvSpPr txBox="1">
            <a:spLocks noChangeArrowheads="1"/>
          </p:cNvSpPr>
          <p:nvPr/>
        </p:nvSpPr>
        <p:spPr bwMode="auto">
          <a:xfrm>
            <a:off x="8943559" y="2503660"/>
            <a:ext cx="1748665" cy="369332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000" tIns="0" rIns="54000" bIns="0">
            <a:spAutoFit/>
          </a:bodyPr>
          <a:lstStyle/>
          <a:p>
            <a:r>
              <a:rPr lang="en-US" altLang="en-US" sz="2400" dirty="0" err="1" smtClean="0"/>
              <a:t>Predavanje</a:t>
            </a:r>
            <a:endParaRPr lang="de-DE" altLang="en-US" sz="2400" dirty="0"/>
          </a:p>
        </p:txBody>
      </p:sp>
      <p:cxnSp>
        <p:nvCxnSpPr>
          <p:cNvPr id="440333" name="AutoShape 13"/>
          <p:cNvCxnSpPr>
            <a:cxnSpLocks noChangeShapeType="1"/>
            <a:stCxn id="440327" idx="3"/>
            <a:endCxn id="440328" idx="1"/>
          </p:cNvCxnSpPr>
          <p:nvPr/>
        </p:nvCxnSpPr>
        <p:spPr bwMode="auto">
          <a:xfrm flipV="1">
            <a:off x="8452668" y="2688326"/>
            <a:ext cx="490891" cy="1939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0338" name="Text Box 18"/>
          <p:cNvSpPr txBox="1">
            <a:spLocks noChangeArrowheads="1"/>
          </p:cNvSpPr>
          <p:nvPr/>
        </p:nvSpPr>
        <p:spPr bwMode="auto">
          <a:xfrm>
            <a:off x="9053514" y="3206750"/>
            <a:ext cx="796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r>
              <a:rPr lang="de-DE" altLang="en-US"/>
              <a:t>(dan n)</a:t>
            </a:r>
          </a:p>
        </p:txBody>
      </p:sp>
    </p:spTree>
    <p:extLst>
      <p:ext uri="{BB962C8B-B14F-4D97-AF65-F5344CB8AC3E}">
        <p14:creationId xmlns:p14="http://schemas.microsoft.com/office/powerpoint/2010/main" val="41652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Distribu</a:t>
            </a:r>
            <a:r>
              <a:rPr lang="sr-Latn-CS" altLang="en-US" sz="2800"/>
              <a:t>cija aktivnosti</a:t>
            </a:r>
            <a:r>
              <a:rPr lang="en-US" altLang="en-US" sz="2800"/>
              <a:t> proje</a:t>
            </a:r>
            <a:r>
              <a:rPr lang="sr-Latn-CS" altLang="en-US" sz="2800"/>
              <a:t>k</a:t>
            </a:r>
            <a:r>
              <a:rPr lang="en-US" altLang="en-US" sz="2800"/>
              <a:t>t</a:t>
            </a:r>
            <a:r>
              <a:rPr lang="sr-Latn-CS" altLang="en-US" sz="2800"/>
              <a:t>a</a:t>
            </a:r>
            <a:r>
              <a:rPr lang="en-US" altLang="en-US" sz="2800"/>
              <a:t/>
            </a:r>
            <a:br>
              <a:rPr lang="en-US" altLang="en-US" sz="2800"/>
            </a:br>
            <a:r>
              <a:rPr lang="sr-Latn-CS" altLang="en-US" sz="2800"/>
              <a:t>u funkciji veličine </a:t>
            </a:r>
            <a:r>
              <a:rPr lang="en-US" altLang="en-US" sz="2800"/>
              <a:t>proje</a:t>
            </a:r>
            <a:r>
              <a:rPr lang="sr-Latn-CS" altLang="en-US" sz="2800"/>
              <a:t>kta</a:t>
            </a:r>
            <a:endParaRPr lang="en-US" altLang="en-US" sz="2800"/>
          </a:p>
        </p:txBody>
      </p:sp>
      <p:sp>
        <p:nvSpPr>
          <p:cNvPr id="442371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6324600"/>
            <a:ext cx="8458200" cy="304800"/>
          </a:xfrm>
        </p:spPr>
        <p:txBody>
          <a:bodyPr>
            <a:normAutofit fontScale="70000" lnSpcReduction="20000"/>
          </a:bodyPr>
          <a:lstStyle/>
          <a:p>
            <a:pPr algn="r">
              <a:buFont typeface="Webdings" panose="05030102010509060703" pitchFamily="18" charset="2"/>
              <a:buNone/>
            </a:pPr>
            <a:r>
              <a:rPr lang="de-DE" altLang="en-US" sz="1400"/>
              <a:t>Yourdon, 1993, p. 151</a:t>
            </a:r>
          </a:p>
        </p:txBody>
      </p:sp>
      <p:graphicFrame>
        <p:nvGraphicFramePr>
          <p:cNvPr id="442373" name="Object 5"/>
          <p:cNvGraphicFramePr>
            <a:graphicFrameLocks noChangeAspect="1"/>
          </p:cNvGraphicFramePr>
          <p:nvPr/>
        </p:nvGraphicFramePr>
        <p:xfrm>
          <a:off x="1354138" y="1066801"/>
          <a:ext cx="9313863" cy="548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hart" r:id="rId4" imgW="8305871" imgH="5019741" progId="MSGraph.Chart.8">
                  <p:embed followColorScheme="full"/>
                </p:oleObj>
              </mc:Choice>
              <mc:Fallback>
                <p:oleObj name="Chart" r:id="rId4" imgW="8305871" imgH="5019741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1066801"/>
                        <a:ext cx="9313863" cy="5484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479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10600" cy="914400"/>
          </a:xfrm>
        </p:spPr>
        <p:txBody>
          <a:bodyPr/>
          <a:lstStyle/>
          <a:p>
            <a:r>
              <a:rPr lang="en-US" altLang="en-US"/>
              <a:t>Razvoj </a:t>
            </a:r>
            <a:r>
              <a:rPr lang="sr-Latn-CS" altLang="en-US"/>
              <a:t>s</a:t>
            </a:r>
            <a:r>
              <a:rPr lang="en-US" altLang="en-US"/>
              <a:t>oft</a:t>
            </a:r>
            <a:r>
              <a:rPr lang="sr-Latn-CS" altLang="en-US"/>
              <a:t>ve</a:t>
            </a:r>
            <a:r>
              <a:rPr lang="en-US" altLang="en-US"/>
              <a:t>r</a:t>
            </a:r>
            <a:r>
              <a:rPr lang="sr-Latn-CS" altLang="en-US"/>
              <a:t>a u praksi</a:t>
            </a:r>
            <a:endParaRPr lang="en-US" altLang="en-US"/>
          </a:p>
        </p:txBody>
      </p:sp>
      <p:sp>
        <p:nvSpPr>
          <p:cNvPr id="44441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375568"/>
            <a:ext cx="8458200" cy="1600200"/>
          </a:xfrm>
          <a:noFill/>
          <a:ln/>
        </p:spPr>
        <p:txBody>
          <a:bodyPr anchor="t"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sr-Latn-CS" altLang="en-US" sz="2000" dirty="0"/>
              <a:t>pravi kupac</a:t>
            </a: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sr-Latn-CS" altLang="en-US" sz="2000" dirty="0"/>
              <a:t>pre </a:t>
            </a:r>
            <a:r>
              <a:rPr lang="en-US" altLang="en-US" sz="2000" dirty="0" err="1"/>
              <a:t>programi</a:t>
            </a:r>
            <a:r>
              <a:rPr lang="sr-Latn-CS" altLang="en-US" sz="2000" dirty="0" err="1"/>
              <a:t>ranja</a:t>
            </a:r>
            <a:r>
              <a:rPr lang="en-US" altLang="en-US" sz="2000" dirty="0"/>
              <a:t>: </a:t>
            </a:r>
            <a:r>
              <a:rPr lang="sr-Latn-CS" altLang="en-US" sz="2000" dirty="0"/>
              <a:t>pregovori sa kupcem </a:t>
            </a:r>
            <a:br>
              <a:rPr lang="sr-Latn-CS" altLang="en-US" sz="2000" dirty="0"/>
            </a:br>
            <a:r>
              <a:rPr lang="sr-Latn-CS" altLang="en-US" sz="2000" dirty="0"/>
              <a:t>u cilju raščišćavanja zahteva</a:t>
            </a: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sr-Latn-CS" altLang="en-US" sz="2000" dirty="0"/>
              <a:t>česte promene želja kupaca</a:t>
            </a:r>
          </a:p>
          <a:p>
            <a:pPr>
              <a:lnSpc>
                <a:spcPct val="90000"/>
              </a:lnSpc>
            </a:pPr>
            <a:r>
              <a:rPr lang="sr-Latn-CS" altLang="en-US" sz="2000" dirty="0"/>
              <a:t>nesporazumi</a:t>
            </a:r>
            <a:endParaRPr lang="en-US" altLang="en-US" sz="2000" dirty="0"/>
          </a:p>
        </p:txBody>
      </p:sp>
      <p:sp>
        <p:nvSpPr>
          <p:cNvPr id="444420" name="Rectangle 4"/>
          <p:cNvSpPr>
            <a:spLocks noChangeArrowheads="1"/>
          </p:cNvSpPr>
          <p:nvPr/>
        </p:nvSpPr>
        <p:spPr bwMode="auto">
          <a:xfrm>
            <a:off x="1619250" y="3114675"/>
            <a:ext cx="8458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sr-Latn-CS" altLang="en-US" sz="2000">
                <a:latin typeface="Arial" panose="020B0604020202020204" pitchFamily="34" charset="0"/>
              </a:rPr>
              <a:t>složeni zadaci</a:t>
            </a:r>
            <a:r>
              <a:rPr lang="en-US" altLang="en-US" sz="2000">
                <a:latin typeface="Arial" panose="020B0604020202020204" pitchFamily="34" charset="0"/>
              </a:rPr>
              <a:t>–</a:t>
            </a:r>
            <a:r>
              <a:rPr lang="sr-Latn-CS" altLang="en-US" sz="2000">
                <a:latin typeface="Arial" panose="020B0604020202020204" pitchFamily="34" charset="0"/>
              </a:rPr>
              <a:t>složen </a:t>
            </a:r>
            <a:r>
              <a:rPr lang="en-US" altLang="en-US" sz="2000">
                <a:latin typeface="Arial" panose="020B0604020202020204" pitchFamily="34" charset="0"/>
              </a:rPr>
              <a:t>program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sr-Latn-CS" altLang="en-US" sz="2000">
                <a:latin typeface="Arial" panose="020B0604020202020204" pitchFamily="34" charset="0"/>
              </a:rPr>
              <a:t>softver </a:t>
            </a:r>
            <a:r>
              <a:rPr lang="en-US" altLang="en-US" sz="2000">
                <a:latin typeface="Arial" panose="020B0604020202020204" pitchFamily="34" charset="0"/>
              </a:rPr>
              <a:t>podlo</a:t>
            </a:r>
            <a:r>
              <a:rPr lang="sr-Latn-CS" altLang="en-US" sz="2000">
                <a:latin typeface="Arial" panose="020B0604020202020204" pitchFamily="34" charset="0"/>
              </a:rPr>
              <a:t>žan greškama</a:t>
            </a:r>
            <a:endParaRPr lang="en-US" altLang="en-US" sz="200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sr-Latn-CS" altLang="en-US" sz="2000">
                <a:latin typeface="Arial" panose="020B0604020202020204" pitchFamily="34" charset="0"/>
              </a:rPr>
              <a:t>strogi rokovi</a:t>
            </a:r>
            <a:endParaRPr lang="en-US" altLang="en-US" sz="200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en-US" altLang="en-US" sz="2000">
                <a:latin typeface="Arial" panose="020B0604020202020204" pitchFamily="34" charset="0"/>
              </a:rPr>
              <a:t>t</a:t>
            </a:r>
            <a:r>
              <a:rPr lang="sr-Latn-CS" altLang="en-US" sz="2000">
                <a:latin typeface="Arial" panose="020B0604020202020204" pitchFamily="34" charset="0"/>
              </a:rPr>
              <a:t>i</a:t>
            </a:r>
            <a:r>
              <a:rPr lang="en-US" altLang="en-US" sz="2000">
                <a:latin typeface="Arial" panose="020B0604020202020204" pitchFamily="34" charset="0"/>
              </a:rPr>
              <a:t>m</a:t>
            </a:r>
            <a:r>
              <a:rPr lang="sr-Latn-CS" altLang="en-US" sz="2000">
                <a:latin typeface="Arial" panose="020B0604020202020204" pitchFamily="34" charset="0"/>
              </a:rPr>
              <a:t>ski rad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444421" name="Rectangle 5"/>
          <p:cNvSpPr>
            <a:spLocks noChangeArrowheads="1"/>
          </p:cNvSpPr>
          <p:nvPr/>
        </p:nvSpPr>
        <p:spPr bwMode="auto">
          <a:xfrm>
            <a:off x="1771650" y="4687889"/>
            <a:ext cx="8458200" cy="204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sr-Latn-CS" altLang="en-US" sz="2000">
                <a:latin typeface="Arial" panose="020B0604020202020204" pitchFamily="34" charset="0"/>
              </a:rPr>
              <a:t>velika količina </a:t>
            </a:r>
            <a:r>
              <a:rPr lang="en-US" altLang="en-US" sz="2000">
                <a:latin typeface="Arial" panose="020B0604020202020204" pitchFamily="34" charset="0"/>
              </a:rPr>
              <a:t>do</a:t>
            </a:r>
            <a:r>
              <a:rPr lang="sr-Latn-CS" altLang="en-US" sz="2000">
                <a:latin typeface="Arial" panose="020B0604020202020204" pitchFamily="34" charset="0"/>
              </a:rPr>
              <a:t>k</a:t>
            </a:r>
            <a:r>
              <a:rPr lang="en-US" altLang="en-US" sz="2000">
                <a:latin typeface="Arial" panose="020B0604020202020204" pitchFamily="34" charset="0"/>
              </a:rPr>
              <a:t>umen</a:t>
            </a:r>
            <a:r>
              <a:rPr lang="sr-Latn-CS" altLang="en-US" sz="2000">
                <a:latin typeface="Arial" panose="020B0604020202020204" pitchFamily="34" charset="0"/>
              </a:rPr>
              <a:t>a</a:t>
            </a:r>
            <a:r>
              <a:rPr lang="en-US" altLang="en-US" sz="2000">
                <a:latin typeface="Arial" panose="020B0604020202020204" pitchFamily="34" charset="0"/>
              </a:rPr>
              <a:t>t</a:t>
            </a:r>
            <a:r>
              <a:rPr lang="sr-Latn-CS" altLang="en-US" sz="2000">
                <a:latin typeface="Arial" panose="020B0604020202020204" pitchFamily="34" charset="0"/>
              </a:rPr>
              <a:t>a</a:t>
            </a:r>
            <a:r>
              <a:rPr lang="en-US" altLang="en-US" sz="2000">
                <a:latin typeface="Arial" panose="020B0604020202020204" pitchFamily="34" charset="0"/>
              </a:rPr>
              <a:t>:</a:t>
            </a:r>
            <a:br>
              <a:rPr lang="en-US" altLang="en-US" sz="2000">
                <a:latin typeface="Arial" panose="020B0604020202020204" pitchFamily="34" charset="0"/>
              </a:rPr>
            </a:br>
            <a:r>
              <a:rPr lang="sr-Latn-CS" altLang="en-US" sz="2000">
                <a:latin typeface="Arial" panose="020B0604020202020204" pitchFamily="34" charset="0"/>
              </a:rPr>
              <a:t>videti sledeće slajdove</a:t>
            </a:r>
            <a:endParaRPr lang="en-US" altLang="en-US" sz="180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en-US" altLang="en-US" sz="2000">
                <a:latin typeface="Arial" panose="020B0604020202020204" pitchFamily="34" charset="0"/>
              </a:rPr>
              <a:t>programi</a:t>
            </a:r>
            <a:r>
              <a:rPr lang="sr-Latn-CS" altLang="en-US" sz="2000">
                <a:latin typeface="Arial" panose="020B0604020202020204" pitchFamily="34" charset="0"/>
              </a:rPr>
              <a:t>ranje čini samo</a:t>
            </a:r>
            <a:r>
              <a:rPr lang="en-US" altLang="en-US" sz="2000">
                <a:latin typeface="Arial" panose="020B0604020202020204" pitchFamily="34" charset="0"/>
              </a:rPr>
              <a:t> 20 % </a:t>
            </a:r>
            <a:r>
              <a:rPr lang="sr-Latn-CS" altLang="en-US" sz="2000">
                <a:latin typeface="Arial" panose="020B0604020202020204" pitchFamily="34" charset="0"/>
              </a:rPr>
              <a:t>svih</a:t>
            </a:r>
            <a:r>
              <a:rPr lang="en-US" altLang="en-US" sz="2000">
                <a:latin typeface="Arial" panose="020B0604020202020204" pitchFamily="34" charset="0"/>
              </a:rPr>
              <a:t> a</a:t>
            </a:r>
            <a:r>
              <a:rPr lang="sr-Latn-CS" altLang="en-US" sz="2000">
                <a:latin typeface="Arial" panose="020B0604020202020204" pitchFamily="34" charset="0"/>
              </a:rPr>
              <a:t>k</a:t>
            </a:r>
            <a:r>
              <a:rPr lang="en-US" altLang="en-US" sz="2000">
                <a:latin typeface="Arial" panose="020B0604020202020204" pitchFamily="34" charset="0"/>
              </a:rPr>
              <a:t>tiv</a:t>
            </a:r>
            <a:r>
              <a:rPr lang="sr-Latn-CS" altLang="en-US" sz="2000">
                <a:latin typeface="Arial" panose="020B0604020202020204" pitchFamily="34" charset="0"/>
              </a:rPr>
              <a:t>nosti </a:t>
            </a:r>
            <a:r>
              <a:rPr lang="en-US" altLang="en-US" sz="2000">
                <a:latin typeface="Arial" panose="020B0604020202020204" pitchFamily="34" charset="0"/>
              </a:rPr>
              <a:t>proje</a:t>
            </a:r>
            <a:r>
              <a:rPr lang="sr-Latn-CS" altLang="en-US" sz="2000">
                <a:latin typeface="Arial" panose="020B0604020202020204" pitchFamily="34" charset="0"/>
              </a:rPr>
              <a:t>kta</a:t>
            </a:r>
            <a:endParaRPr lang="en-US" altLang="en-US" sz="200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sr-Latn-CS" altLang="en-US" sz="2000">
                <a:latin typeface="Arial" panose="020B0604020202020204" pitchFamily="34" charset="0"/>
              </a:rPr>
              <a:t>dugogodišnje korišćenje</a:t>
            </a:r>
            <a:r>
              <a:rPr lang="en-US" altLang="en-US" sz="2000">
                <a:latin typeface="Arial" panose="020B0604020202020204" pitchFamily="34" charset="0"/>
              </a:rPr>
              <a:t> (10 ... 25 </a:t>
            </a:r>
            <a:r>
              <a:rPr lang="sr-Latn-CS" altLang="en-US" sz="2000">
                <a:latin typeface="Arial" panose="020B0604020202020204" pitchFamily="34" charset="0"/>
              </a:rPr>
              <a:t>godina</a:t>
            </a:r>
            <a:r>
              <a:rPr lang="en-US" altLang="en-US" sz="2000">
                <a:latin typeface="Arial" panose="020B0604020202020204" pitchFamily="34" charset="0"/>
              </a:rPr>
              <a:t>)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ebdings" panose="05030102010509060703" pitchFamily="18" charset="2"/>
              <a:buChar char="4"/>
            </a:pPr>
            <a:r>
              <a:rPr lang="sr-Latn-CS" altLang="en-US" sz="2000">
                <a:latin typeface="Arial" panose="020B0604020202020204" pitchFamily="34" charset="0"/>
              </a:rPr>
              <a:t>izmene </a:t>
            </a:r>
            <a:r>
              <a:rPr lang="en-US" altLang="en-US" sz="2000">
                <a:latin typeface="Arial" panose="020B0604020202020204" pitchFamily="34" charset="0"/>
              </a:rPr>
              <a:t>soft</a:t>
            </a:r>
            <a:r>
              <a:rPr lang="sr-Latn-CS" altLang="en-US" sz="2000">
                <a:latin typeface="Arial" panose="020B0604020202020204" pitchFamily="34" charset="0"/>
              </a:rPr>
              <a:t>ve</a:t>
            </a:r>
            <a:r>
              <a:rPr lang="en-US" altLang="en-US" sz="2000">
                <a:latin typeface="Arial" panose="020B0604020202020204" pitchFamily="34" charset="0"/>
              </a:rPr>
              <a:t>r</a:t>
            </a:r>
            <a:r>
              <a:rPr lang="sr-Latn-CS" altLang="en-US" sz="2000">
                <a:latin typeface="Arial" panose="020B0604020202020204" pitchFamily="34" charset="0"/>
              </a:rPr>
              <a:t>a nakon isporuke</a:t>
            </a:r>
            <a:r>
              <a:rPr lang="en-US" altLang="en-US" sz="2000">
                <a:latin typeface="Arial" panose="020B0604020202020204" pitchFamily="34" charset="0"/>
              </a:rPr>
              <a:t> </a:t>
            </a:r>
            <a:br>
              <a:rPr lang="en-US" altLang="en-US" sz="2000">
                <a:latin typeface="Arial" panose="020B0604020202020204" pitchFamily="34" charset="0"/>
              </a:rPr>
            </a:br>
            <a:r>
              <a:rPr lang="en-US" altLang="en-US" sz="2000">
                <a:latin typeface="Arial" panose="020B0604020202020204" pitchFamily="34" charset="0"/>
              </a:rPr>
              <a:t>(</a:t>
            </a:r>
            <a:r>
              <a:rPr lang="sr-Latn-CS" altLang="en-US" sz="2000">
                <a:latin typeface="Arial" panose="020B0604020202020204" pitchFamily="34" charset="0"/>
              </a:rPr>
              <a:t>nove želje, novi hardver</a:t>
            </a:r>
            <a:r>
              <a:rPr lang="en-US" altLang="en-US" sz="2000">
                <a:latin typeface="Arial" panose="020B0604020202020204" pitchFamily="34" charset="0"/>
              </a:rPr>
              <a:t> ...) </a:t>
            </a:r>
            <a:br>
              <a:rPr lang="en-US" altLang="en-US" sz="2000">
                <a:latin typeface="Arial" panose="020B0604020202020204" pitchFamily="34" charset="0"/>
              </a:rPr>
            </a:b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444422" name="Picture 8" descr="Slid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76" y="1973319"/>
            <a:ext cx="4840224" cy="308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52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4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4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4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19" grpId="0" animBg="1" autoUpdateAnimBg="0"/>
      <p:bldP spid="444420" grpId="0" autoUpdateAnimBg="0"/>
      <p:bldP spid="44442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39659" y="450761"/>
            <a:ext cx="7778496" cy="720894"/>
          </a:xfrm>
        </p:spPr>
        <p:txBody>
          <a:bodyPr/>
          <a:lstStyle/>
          <a:p>
            <a:r>
              <a:rPr lang="sr-Latn-RS" altLang="en-US" dirty="0"/>
              <a:t>Razvoj softvera je timska aktivnost</a:t>
            </a:r>
            <a:endParaRPr lang="en-US" altLang="en-US" dirty="0"/>
          </a:p>
        </p:txBody>
      </p:sp>
      <p:pic>
        <p:nvPicPr>
          <p:cNvPr id="575492" name="Picture 8" descr="Slide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8500" y="1395697"/>
            <a:ext cx="7788499" cy="48034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5493" name="Text Box 5"/>
          <p:cNvSpPr txBox="1">
            <a:spLocks noChangeArrowheads="1"/>
          </p:cNvSpPr>
          <p:nvPr/>
        </p:nvSpPr>
        <p:spPr bwMode="auto">
          <a:xfrm>
            <a:off x="2928938" y="6329363"/>
            <a:ext cx="58482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r-Latn-RS" altLang="en-US"/>
              <a:t>Svaki član tima ima svoju ulogu (ne mora biti 1:1 odnos)</a:t>
            </a:r>
            <a:endParaRPr lang="en-US" altLang="en-US"/>
          </a:p>
        </p:txBody>
      </p:sp>
      <p:sp>
        <p:nvSpPr>
          <p:cNvPr id="575494" name="Text Box 6"/>
          <p:cNvSpPr txBox="1">
            <a:spLocks noChangeArrowheads="1"/>
          </p:cNvSpPr>
          <p:nvPr/>
        </p:nvSpPr>
        <p:spPr bwMode="auto">
          <a:xfrm>
            <a:off x="9045575" y="4457701"/>
            <a:ext cx="10516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r-Latn-RS" altLang="en-US"/>
              <a:t>Pfleeger,</a:t>
            </a:r>
          </a:p>
          <a:p>
            <a:r>
              <a:rPr lang="sr-Latn-RS" altLang="en-US"/>
              <a:t>Atlee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8574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5122"/>
          <p:cNvSpPr>
            <a:spLocks noGrp="1" noChangeArrowheads="1"/>
          </p:cNvSpPr>
          <p:nvPr>
            <p:ph type="title"/>
          </p:nvPr>
        </p:nvSpPr>
        <p:spPr>
          <a:xfrm>
            <a:off x="194256" y="321973"/>
            <a:ext cx="8610600" cy="923925"/>
          </a:xfrm>
        </p:spPr>
        <p:txBody>
          <a:bodyPr/>
          <a:lstStyle/>
          <a:p>
            <a:r>
              <a:rPr lang="en-US" altLang="en-US" sz="2800" dirty="0" err="1"/>
              <a:t>Softverski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dokumenti</a:t>
            </a:r>
            <a:r>
              <a:rPr lang="de-DE" altLang="en-US" sz="2800" dirty="0"/>
              <a:t/>
            </a:r>
            <a:br>
              <a:rPr lang="de-DE" altLang="en-US" sz="2800" dirty="0"/>
            </a:br>
            <a:r>
              <a:rPr lang="de-DE" altLang="en-US" sz="1800" dirty="0"/>
              <a:t>(Sommerville, Softversko in</a:t>
            </a:r>
            <a:r>
              <a:rPr lang="sr-Latn-CS" altLang="en-US" sz="1800" dirty="0"/>
              <a:t>ž</a:t>
            </a:r>
            <a:r>
              <a:rPr lang="de-DE" altLang="en-US" sz="1800" dirty="0"/>
              <a:t>enjerstvo, 5</a:t>
            </a:r>
            <a:r>
              <a:rPr lang="sr-Latn-CS" altLang="en-US" sz="1800" dirty="0"/>
              <a:t>-to</a:t>
            </a:r>
            <a:r>
              <a:rPr lang="de-DE" altLang="en-US" sz="1800" dirty="0"/>
              <a:t> </a:t>
            </a:r>
            <a:r>
              <a:rPr lang="sr-Latn-CS" altLang="en-US" sz="1800" dirty="0" err="1"/>
              <a:t>izd</a:t>
            </a:r>
            <a:r>
              <a:rPr lang="de-DE" altLang="en-US" sz="1800" dirty="0"/>
              <a:t>., </a:t>
            </a:r>
            <a:r>
              <a:rPr lang="sr-Latn-CS" altLang="en-US" sz="1800" dirty="0"/>
              <a:t>s</a:t>
            </a:r>
            <a:r>
              <a:rPr lang="de-DE" altLang="en-US" sz="1800" dirty="0"/>
              <a:t>. 17)</a:t>
            </a:r>
          </a:p>
        </p:txBody>
      </p:sp>
      <p:graphicFrame>
        <p:nvGraphicFramePr>
          <p:cNvPr id="445779" name="Group 54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88133"/>
              </p:ext>
            </p:extLst>
          </p:nvPr>
        </p:nvGraphicFramePr>
        <p:xfrm>
          <a:off x="2386884" y="1442613"/>
          <a:ext cx="7010400" cy="5206746"/>
        </p:xfrm>
        <a:graphic>
          <a:graphicData uri="http://schemas.openxmlformats.org/drawingml/2006/table">
            <a:tbl>
              <a:tblPr/>
              <a:tblGrid>
                <a:gridCol w="2951163"/>
                <a:gridCol w="4059237"/>
              </a:tblGrid>
              <a:tr h="1508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kumimoji="0" lang="hu-HU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tiv</a:t>
                      </a:r>
                      <a:r>
                        <a:rPr kumimoji="0" lang="sr-Latn-CS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nost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Izlazni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do</a:t>
                      </a:r>
                      <a:r>
                        <a:rPr kumimoji="0" lang="sr-Latn-C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ument</a:t>
                      </a:r>
                      <a:r>
                        <a:rPr kumimoji="0" lang="sr-Latn-C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Analiza zahteva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Studija izvodljivosti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Skica zahteva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efini</a:t>
                      </a:r>
                      <a:r>
                        <a:rPr kumimoji="0" lang="sr-Latn-C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sanje</a:t>
                      </a: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zahteva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Dokumenat zahteva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pecifi</a:t>
                      </a: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kumimoji="0" lang="sr-Latn-C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cija</a:t>
                      </a: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zahteva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Fun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kc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ional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specifi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Plan prijemnog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test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iranja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Skica uputstva za upotrebu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Dizajn a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rhite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tur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Specifikacija a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rhite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tur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Plan prijemnog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test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iranja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Dizajn 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nterf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ejsa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Specifikacija 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nterf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ejs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Plan 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ntegra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ion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og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test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iranja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Deta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ljni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izajn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Specifikacija dizajna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Plan testiranja elemenata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odi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ranje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Program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ski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od</a:t>
                      </a: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esti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ranje elemenata 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Izveštaj o 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test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iranju elemenata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Testiranje m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odul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Izveštaj o 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test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iranju modula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Integra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ion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testi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ranje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Izveštaj o testiranju 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ntegra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je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Konačno uputstvo za upotrebu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Testiranje si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stem</a:t>
                      </a: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Izveštaj o testiranju sistema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Prijemni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test</a:t>
                      </a:r>
                    </a:p>
                  </a:txBody>
                  <a:tcPr marL="76200" marR="76200" marT="19050" marB="19050"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ebdings" panose="05030102010509060703" pitchFamily="18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Završni 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stem </a:t>
                      </a: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do</a:t>
                      </a:r>
                      <a:r>
                        <a:rPr kumimoji="0" lang="sr-Latn-C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umenta</a:t>
                      </a:r>
                      <a:r>
                        <a:rPr kumimoji="0" lang="sr-Latn-C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cija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9050" marB="19050"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68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Hvala na pažnji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1530</TotalTime>
  <Words>1072</Words>
  <Application>Microsoft Office PowerPoint</Application>
  <PresentationFormat>Widescreen</PresentationFormat>
  <Paragraphs>210</Paragraphs>
  <Slides>23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Segoe UI</vt:lpstr>
      <vt:lpstr>Segoe UI Light</vt:lpstr>
      <vt:lpstr>Symbol</vt:lpstr>
      <vt:lpstr>Webdings</vt:lpstr>
      <vt:lpstr>Wingdings</vt:lpstr>
      <vt:lpstr>WelcomeDoc</vt:lpstr>
      <vt:lpstr>Chart</vt:lpstr>
      <vt:lpstr>Softversko inženjerstvo</vt:lpstr>
      <vt:lpstr>Softversko inženjerstvo</vt:lpstr>
      <vt:lpstr>1. Sadržaj uvodnog predavanja</vt:lpstr>
      <vt:lpstr>Oblasti softverskog inženjerstva: podoblasti</vt:lpstr>
      <vt:lpstr>Softversko inženjerstvo uvodne definicije</vt:lpstr>
      <vt:lpstr>Definicije softverskog inženjerstva (2)</vt:lpstr>
      <vt:lpstr>Veza softverskog inženjerstva i računarske nauke</vt:lpstr>
      <vt:lpstr>Softver</vt:lpstr>
      <vt:lpstr>Složenost softvera     </vt:lpstr>
      <vt:lpstr>Povećana složenost softvera     </vt:lpstr>
      <vt:lpstr>Posledice složenosti</vt:lpstr>
      <vt:lpstr>Primeri softverskih problema</vt:lpstr>
      <vt:lpstr>Primeri softverskih problema - nastavak</vt:lpstr>
      <vt:lpstr>Veličina softvera</vt:lpstr>
      <vt:lpstr>Istorijat SE</vt:lpstr>
      <vt:lpstr>Troškovi hardvera i razvoj softvera</vt:lpstr>
      <vt:lpstr>Perspektive posla u softverskog industriji</vt:lpstr>
      <vt:lpstr>Studentski razvoj softvera</vt:lpstr>
      <vt:lpstr>Distribucija aktivnosti projekta u funkciji veličine projekta</vt:lpstr>
      <vt:lpstr>Razvoj softvera u praksi</vt:lpstr>
      <vt:lpstr>Razvoj softvera je timska aktivnost</vt:lpstr>
      <vt:lpstr>Softverski dokumenti (Sommerville, Softversko inženjerstvo, 5-to izd., s. 17)</vt:lpstr>
      <vt:lpstr>Hvala na pažnji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Szoftvertevezés</dc:title>
  <dc:creator>lenovo</dc:creator>
  <cp:keywords/>
  <cp:lastModifiedBy>Compaq</cp:lastModifiedBy>
  <cp:revision>34</cp:revision>
  <dcterms:created xsi:type="dcterms:W3CDTF">2020-08-25T11:54:18Z</dcterms:created>
  <dcterms:modified xsi:type="dcterms:W3CDTF">2020-10-12T07:40:35Z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