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0"/>
  </p:notesMasterIdLst>
  <p:sldIdLst>
    <p:sldId id="256" r:id="rId3"/>
    <p:sldId id="268" r:id="rId4"/>
    <p:sldId id="269" r:id="rId5"/>
    <p:sldId id="267" r:id="rId6"/>
    <p:sldId id="262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Intro" id="{B9B51309-D148-4332-87C2-07BE32FBCA3B}">
          <p14:sldIdLst>
            <p14:sldId id="268"/>
            <p14:sldId id="269"/>
            <p14:sldId id="267"/>
            <p14:sldId id="262"/>
            <p14:sldId id="265"/>
          </p14:sldIdLst>
        </p14:section>
        <p14:section name="Learn More" id="{2CC34DB2-6590-42C0-AD4B-A04C6060184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 smtClean="0"/>
              <a:t>Szoftverte</a:t>
            </a:r>
            <a:r>
              <a:rPr lang="hu-HU" dirty="0" err="1" smtClean="0"/>
              <a:t>vezés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905024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Simon </a:t>
            </a:r>
            <a:r>
              <a:rPr lang="sr-Latn-RS" dirty="0" err="1" smtClean="0">
                <a:solidFill>
                  <a:schemeClr val="bg1"/>
                </a:solidFill>
              </a:rPr>
              <a:t>János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SZABADKAI MŰSZAKI SZAKFŐISKOLA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Szoftvertevezés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Autofit/>
          </a:bodyPr>
          <a:lstStyle/>
          <a:p>
            <a:pPr algn="just"/>
            <a:r>
              <a:rPr lang="hu-HU" sz="2000" b="1" dirty="0"/>
              <a:t>A tantárgy célja:</a:t>
            </a:r>
            <a:r>
              <a:rPr lang="hu-HU" sz="2000" dirty="0"/>
              <a:t>							</a:t>
            </a:r>
          </a:p>
          <a:p>
            <a:pPr algn="just"/>
            <a:r>
              <a:rPr lang="hu-HU" sz="2000" dirty="0"/>
              <a:t>Szoftvertervezés és információs rendszer tervezés alapjainak </a:t>
            </a:r>
            <a:r>
              <a:rPr lang="hu-HU" sz="2000" dirty="0" smtClean="0"/>
              <a:t>elsajátítása. A </a:t>
            </a:r>
            <a:r>
              <a:rPr lang="hu-HU" sz="2000" dirty="0"/>
              <a:t>hallgató megismertetése a szoftvertervezés és fejlesztés különböző módszertani megközelítéseivel. </a:t>
            </a:r>
            <a:r>
              <a:rPr lang="hu-HU" sz="2000" dirty="0" smtClean="0"/>
              <a:t>3D </a:t>
            </a:r>
            <a:r>
              <a:rPr lang="hu-HU" sz="2000" dirty="0"/>
              <a:t>grafikus alkalmazások </a:t>
            </a:r>
            <a:r>
              <a:rPr lang="hu-HU" sz="2000" dirty="0" smtClean="0"/>
              <a:t>megvalósítása.</a:t>
            </a:r>
            <a:r>
              <a:rPr lang="hu-HU" sz="2000" dirty="0"/>
              <a:t>						</a:t>
            </a:r>
          </a:p>
          <a:p>
            <a:pPr algn="just"/>
            <a:r>
              <a:rPr lang="hu-HU" sz="2000" b="1" dirty="0"/>
              <a:t>Tantárgy kimenetele:</a:t>
            </a:r>
            <a:r>
              <a:rPr lang="hu-HU" sz="2000" dirty="0"/>
              <a:t>							</a:t>
            </a:r>
          </a:p>
          <a:p>
            <a:pPr algn="just"/>
            <a:r>
              <a:rPr lang="hu-HU" sz="2000" dirty="0"/>
              <a:t>A hallgató alkalmassá válik az összetett alkalmazások önálló megvalósítására. </a:t>
            </a:r>
            <a:r>
              <a:rPr lang="hu-HU" sz="2000" dirty="0" smtClean="0"/>
              <a:t>A </a:t>
            </a:r>
            <a:r>
              <a:rPr lang="hu-HU" sz="2000" dirty="0"/>
              <a:t>hallgató a szoftvertervezés és információs rendszer fejlesztés professzionális módszereit tudja alkalmazni.  							</a:t>
            </a:r>
          </a:p>
          <a:p>
            <a:pPr algn="just"/>
            <a:endParaRPr lang="en-US" sz="2000" dirty="0" smtClean="0"/>
          </a:p>
          <a:p>
            <a:pPr algn="just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36970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Tematika – elméleti alapok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4" y="1400620"/>
            <a:ext cx="10971727" cy="444776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/>
              <a:t>Szoftverfejlesztés </a:t>
            </a:r>
            <a:r>
              <a:rPr lang="hu-HU" sz="1900" dirty="0" smtClean="0"/>
              <a:t>alapjai</a:t>
            </a:r>
            <a:r>
              <a:rPr lang="hu-HU" sz="1900" dirty="0"/>
              <a:t>,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Szoftvertervezés </a:t>
            </a:r>
            <a:r>
              <a:rPr lang="hu-HU" sz="1900" dirty="0"/>
              <a:t>történelmi </a:t>
            </a:r>
            <a:r>
              <a:rPr lang="hu-HU" sz="1900" dirty="0" smtClean="0"/>
              <a:t>áttekintése</a:t>
            </a:r>
            <a:r>
              <a:rPr lang="hu-HU" sz="1900" dirty="0"/>
              <a:t>,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Szoftver </a:t>
            </a:r>
            <a:r>
              <a:rPr lang="hu-HU" sz="1900" dirty="0"/>
              <a:t>mint termék, szoftver minőségellenőrzése, szoftvertermék tervezése és metódusa, a CASE eszközök </a:t>
            </a:r>
            <a:r>
              <a:rPr lang="hu-HU" sz="1900" dirty="0" smtClean="0"/>
              <a:t>struktúrája</a:t>
            </a:r>
            <a:r>
              <a:rPr lang="hu-HU" sz="1900" dirty="0"/>
              <a:t>,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Szoftvertervezési </a:t>
            </a:r>
            <a:r>
              <a:rPr lang="hu-HU" sz="1900" dirty="0"/>
              <a:t>modellek </a:t>
            </a:r>
            <a:r>
              <a:rPr lang="hu-HU" sz="1900" dirty="0" smtClean="0"/>
              <a:t>áttekintése</a:t>
            </a:r>
            <a:r>
              <a:rPr lang="hu-HU" sz="1900" dirty="0"/>
              <a:t>,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Vízesés </a:t>
            </a:r>
            <a:r>
              <a:rPr lang="hu-HU" sz="1900" dirty="0"/>
              <a:t>modell, 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V </a:t>
            </a:r>
            <a:r>
              <a:rPr lang="hu-HU" sz="1900" dirty="0"/>
              <a:t>modell, 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Iteratív </a:t>
            </a:r>
            <a:r>
              <a:rPr lang="hu-HU" sz="1900" dirty="0"/>
              <a:t>- </a:t>
            </a:r>
            <a:r>
              <a:rPr lang="hu-HU" sz="1900" dirty="0" err="1"/>
              <a:t>inkrementációs</a:t>
            </a:r>
            <a:r>
              <a:rPr lang="hu-HU" sz="1900" dirty="0"/>
              <a:t> modell, 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Evolutív</a:t>
            </a:r>
            <a:r>
              <a:rPr lang="hu-HU" sz="1900" dirty="0" smtClean="0"/>
              <a:t> </a:t>
            </a:r>
            <a:r>
              <a:rPr lang="hu-HU" sz="1900" dirty="0"/>
              <a:t>modell, 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Agilis </a:t>
            </a:r>
            <a:r>
              <a:rPr lang="hu-HU" sz="1900" dirty="0"/>
              <a:t>módszer, </a:t>
            </a:r>
            <a:endParaRPr lang="hu-HU" sz="1900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SCRUM </a:t>
            </a:r>
            <a:r>
              <a:rPr lang="hu-HU" sz="1900" dirty="0"/>
              <a:t>módszer. 							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Tematika - gyakorlat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4" y="1580925"/>
            <a:ext cx="10971727" cy="444776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C</a:t>
            </a:r>
            <a:r>
              <a:rPr lang="en-US" sz="1900" dirty="0" smtClean="0"/>
              <a:t>#</a:t>
            </a:r>
            <a:r>
              <a:rPr lang="hu-HU" sz="1900" dirty="0" smtClean="0"/>
              <a:t> alapok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Visual </a:t>
            </a:r>
            <a:r>
              <a:rPr lang="hu-HU" sz="1900" dirty="0" err="1" smtClean="0"/>
              <a:t>Studio</a:t>
            </a:r>
            <a:r>
              <a:rPr lang="hu-HU" sz="1900" dirty="0" smtClean="0"/>
              <a:t> környezet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Console</a:t>
            </a:r>
            <a:r>
              <a:rPr lang="hu-HU" sz="1900" dirty="0" smtClean="0"/>
              <a:t> és </a:t>
            </a:r>
            <a:r>
              <a:rPr lang="hu-HU" sz="1900" dirty="0" err="1" smtClean="0"/>
              <a:t>Desktop</a:t>
            </a:r>
            <a:r>
              <a:rPr lang="hu-HU" sz="1900" dirty="0" smtClean="0"/>
              <a:t> alkalmazások megvalósítása relációs adatbázis támogatással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Jelentések generálása </a:t>
            </a:r>
            <a:r>
              <a:rPr lang="hu-HU" sz="1900" dirty="0" err="1" smtClean="0"/>
              <a:t>pdf</a:t>
            </a:r>
            <a:r>
              <a:rPr lang="hu-HU" sz="1900" dirty="0" smtClean="0"/>
              <a:t> formátumban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Barcode</a:t>
            </a:r>
            <a:r>
              <a:rPr lang="hu-HU" sz="1900" dirty="0" smtClean="0"/>
              <a:t> és </a:t>
            </a:r>
            <a:r>
              <a:rPr lang="hu-HU" sz="1900" dirty="0" err="1" smtClean="0"/>
              <a:t>QRcode</a:t>
            </a:r>
            <a:r>
              <a:rPr lang="hu-HU" sz="1900" dirty="0" smtClean="0"/>
              <a:t> alkalmazása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2D játékok – </a:t>
            </a:r>
            <a:r>
              <a:rPr lang="hu-HU" sz="1900" dirty="0" err="1" smtClean="0"/>
              <a:t>edukatív</a:t>
            </a:r>
            <a:r>
              <a:rPr lang="hu-HU" sz="1900" dirty="0" smtClean="0"/>
              <a:t> jellegű alkalmazások </a:t>
            </a:r>
            <a:r>
              <a:rPr lang="hu-HU" sz="1900" dirty="0" err="1" smtClean="0"/>
              <a:t>OpenGL</a:t>
            </a:r>
            <a:r>
              <a:rPr lang="hu-HU" sz="1900" dirty="0" smtClean="0"/>
              <a:t> megvalósítással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smtClean="0"/>
              <a:t>3D játékok </a:t>
            </a:r>
            <a:r>
              <a:rPr lang="hu-HU" sz="1900" dirty="0" err="1" smtClean="0"/>
              <a:t>OpenGL</a:t>
            </a:r>
            <a:r>
              <a:rPr lang="hu-HU" sz="1900" dirty="0" smtClean="0"/>
              <a:t> megvalósítással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Arduino</a:t>
            </a:r>
            <a:r>
              <a:rPr lang="hu-HU" sz="1900" dirty="0" smtClean="0"/>
              <a:t> + ESP32 </a:t>
            </a:r>
            <a:r>
              <a:rPr lang="hu-HU" sz="1900" dirty="0" err="1" smtClean="0"/>
              <a:t>IoT</a:t>
            </a:r>
            <a:r>
              <a:rPr lang="hu-HU" sz="1900" dirty="0" smtClean="0"/>
              <a:t> környezet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ThreeJS</a:t>
            </a:r>
            <a:r>
              <a:rPr lang="hu-HU" sz="1900" dirty="0" smtClean="0"/>
              <a:t> környezet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900" dirty="0" err="1" smtClean="0"/>
              <a:t>Unity</a:t>
            </a:r>
            <a:r>
              <a:rPr lang="hu-HU" sz="1900" dirty="0" smtClean="0"/>
              <a:t> + </a:t>
            </a:r>
            <a:r>
              <a:rPr lang="hu-HU" sz="1900" dirty="0" err="1" smtClean="0"/>
              <a:t>Vuforia</a:t>
            </a:r>
            <a:r>
              <a:rPr lang="hu-HU" sz="1900" dirty="0" smtClean="0"/>
              <a:t> kiterjesztett valóság (</a:t>
            </a:r>
            <a:r>
              <a:rPr lang="hu-HU" sz="1900" dirty="0" err="1" smtClean="0"/>
              <a:t>Augmented</a:t>
            </a:r>
            <a:r>
              <a:rPr lang="hu-HU" sz="1900" dirty="0" smtClean="0"/>
              <a:t> </a:t>
            </a:r>
            <a:r>
              <a:rPr lang="hu-HU" sz="1900" dirty="0" err="1" smtClean="0"/>
              <a:t>reality</a:t>
            </a:r>
            <a:r>
              <a:rPr lang="hu-HU" sz="1900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0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Követelményrendszer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047" y="1516531"/>
            <a:ext cx="10971727" cy="4447761"/>
          </a:xfrm>
        </p:spPr>
        <p:txBody>
          <a:bodyPr>
            <a:noAutofit/>
          </a:bodyPr>
          <a:lstStyle/>
          <a:p>
            <a:r>
              <a:rPr lang="hu-HU" b="1" dirty="0"/>
              <a:t>Vizsgázási </a:t>
            </a:r>
            <a:r>
              <a:rPr lang="hu-HU" b="1" dirty="0" smtClean="0"/>
              <a:t>előfeltételek, pontszám</a:t>
            </a:r>
            <a:r>
              <a:rPr lang="hu-HU" b="1" dirty="0"/>
              <a:t>: 30 - 50</a:t>
            </a:r>
            <a:r>
              <a:rPr lang="hu-HU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Első zárthelyi:  </a:t>
            </a:r>
            <a:r>
              <a:rPr lang="hu-HU" dirty="0"/>
              <a:t>11 </a:t>
            </a:r>
            <a:r>
              <a:rPr lang="hu-HU" dirty="0" smtClean="0"/>
              <a:t>– 15 </a:t>
            </a:r>
            <a:r>
              <a:rPr lang="en-US" dirty="0" err="1" smtClean="0"/>
              <a:t>pont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Szemináriumi munka: </a:t>
            </a:r>
            <a:r>
              <a:rPr lang="pl-PL" dirty="0"/>
              <a:t>12 </a:t>
            </a:r>
            <a:r>
              <a:rPr lang="pl-PL" dirty="0" smtClean="0"/>
              <a:t>– 30 pont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R</a:t>
            </a:r>
            <a:r>
              <a:rPr lang="en-US" dirty="0" err="1" smtClean="0"/>
              <a:t>endszeres</a:t>
            </a:r>
            <a:r>
              <a:rPr lang="en-US" dirty="0" smtClean="0"/>
              <a:t> </a:t>
            </a:r>
            <a:r>
              <a:rPr lang="en-US" dirty="0" err="1" smtClean="0"/>
              <a:t>óralátogatás</a:t>
            </a:r>
            <a:r>
              <a:rPr lang="en-US" dirty="0" smtClean="0"/>
              <a:t>: </a:t>
            </a:r>
            <a:r>
              <a:rPr lang="en-US" dirty="0"/>
              <a:t>0 </a:t>
            </a:r>
            <a:r>
              <a:rPr lang="en-US" dirty="0" smtClean="0"/>
              <a:t>– 5</a:t>
            </a:r>
            <a:r>
              <a:rPr lang="hu-HU" dirty="0" smtClean="0"/>
              <a:t> pont</a:t>
            </a:r>
            <a:endParaRPr lang="en-US" dirty="0"/>
          </a:p>
          <a:p>
            <a:r>
              <a:rPr lang="en-US" b="1" dirty="0" err="1" smtClean="0"/>
              <a:t>Vizsga</a:t>
            </a:r>
            <a:r>
              <a:rPr lang="hu-HU" b="1" dirty="0" smtClean="0"/>
              <a:t> </a:t>
            </a:r>
            <a:r>
              <a:rPr lang="en-US" b="1" dirty="0" err="1" smtClean="0"/>
              <a:t>pontszám</a:t>
            </a:r>
            <a:r>
              <a:rPr lang="en-US" b="1" dirty="0"/>
              <a:t>: 25 - 50</a:t>
            </a:r>
            <a:r>
              <a:rPr lang="en-US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szóbeli</a:t>
            </a:r>
            <a:r>
              <a:rPr lang="en-US" dirty="0"/>
              <a:t> </a:t>
            </a:r>
            <a:r>
              <a:rPr lang="en-US" dirty="0" err="1" smtClean="0"/>
              <a:t>vizsga</a:t>
            </a:r>
            <a:r>
              <a:rPr lang="hu-HU" dirty="0" smtClean="0"/>
              <a:t> (projekt védés)</a:t>
            </a:r>
            <a:r>
              <a:rPr lang="en-US" dirty="0" smtClean="0"/>
              <a:t>: </a:t>
            </a:r>
            <a:r>
              <a:rPr lang="en-US" dirty="0"/>
              <a:t>13 - 25	</a:t>
            </a:r>
            <a:r>
              <a:rPr lang="hu-HU" dirty="0" smtClean="0"/>
              <a:t> pont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írásbeli</a:t>
            </a:r>
            <a:r>
              <a:rPr lang="en-US" dirty="0"/>
              <a:t> </a:t>
            </a:r>
            <a:r>
              <a:rPr lang="en-US" dirty="0" err="1" smtClean="0"/>
              <a:t>vizsga</a:t>
            </a:r>
            <a:r>
              <a:rPr lang="en-US" dirty="0" smtClean="0"/>
              <a:t>: </a:t>
            </a:r>
            <a:r>
              <a:rPr lang="en-US" dirty="0"/>
              <a:t>13 </a:t>
            </a:r>
            <a:r>
              <a:rPr lang="en-US" dirty="0" smtClean="0"/>
              <a:t>– 25</a:t>
            </a:r>
            <a:r>
              <a:rPr lang="hu-HU" dirty="0" smtClean="0"/>
              <a:t> pont</a:t>
            </a:r>
          </a:p>
          <a:p>
            <a:endParaRPr lang="en-US" dirty="0"/>
          </a:p>
          <a:p>
            <a:r>
              <a:rPr lang="hu-HU" dirty="0" smtClean="0"/>
              <a:t>Megajánlott</a:t>
            </a:r>
            <a:r>
              <a:rPr lang="en-US" dirty="0" smtClean="0"/>
              <a:t> </a:t>
            </a:r>
            <a:r>
              <a:rPr lang="en-US" dirty="0" err="1"/>
              <a:t>vizsgajegy</a:t>
            </a:r>
            <a:r>
              <a:rPr lang="en-US" dirty="0"/>
              <a:t>: 51 </a:t>
            </a:r>
            <a:r>
              <a:rPr lang="en-US" dirty="0" err="1"/>
              <a:t>ponttól</a:t>
            </a:r>
            <a:endParaRPr lang="en-US" dirty="0"/>
          </a:p>
          <a:p>
            <a:endParaRPr lang="en-US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073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Kötelező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ajánlott</a:t>
            </a:r>
            <a:r>
              <a:rPr lang="en-US" dirty="0"/>
              <a:t> </a:t>
            </a:r>
            <a:r>
              <a:rPr lang="en-US" dirty="0" err="1"/>
              <a:t>irodalom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198" y="1825623"/>
            <a:ext cx="106111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Illés Zoltán </a:t>
            </a:r>
            <a:r>
              <a:rPr lang="hu-HU" dirty="0"/>
              <a:t>- </a:t>
            </a:r>
            <a:r>
              <a:rPr lang="hu-HU" b="1" i="1" dirty="0"/>
              <a:t>Programozás C# nyelven</a:t>
            </a:r>
            <a:r>
              <a:rPr lang="hu-HU" dirty="0"/>
              <a:t>, </a:t>
            </a:r>
            <a:r>
              <a:rPr lang="hu-HU" dirty="0" smtClean="0"/>
              <a:t>Jedlik Oktatási Stúdió, 2005.</a:t>
            </a:r>
            <a:endParaRPr lang="hu-H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Reiter </a:t>
            </a:r>
            <a:r>
              <a:rPr lang="en-US" dirty="0" err="1" smtClean="0"/>
              <a:t>Istv</a:t>
            </a:r>
            <a:r>
              <a:rPr lang="hu-HU" dirty="0" err="1" smtClean="0"/>
              <a:t>án</a:t>
            </a:r>
            <a:r>
              <a:rPr lang="hu-HU" dirty="0" smtClean="0"/>
              <a:t> – </a:t>
            </a:r>
            <a:r>
              <a:rPr lang="hu-HU" b="1" i="1" dirty="0" smtClean="0"/>
              <a:t>C</a:t>
            </a:r>
            <a:r>
              <a:rPr lang="en-US" b="1" i="1" dirty="0" smtClean="0"/>
              <a:t># </a:t>
            </a:r>
            <a:r>
              <a:rPr lang="hu-HU" b="1" i="1" dirty="0" smtClean="0"/>
              <a:t>jegyzet</a:t>
            </a:r>
            <a:r>
              <a:rPr lang="hu-HU" dirty="0" smtClean="0"/>
              <a:t>, </a:t>
            </a:r>
            <a:r>
              <a:rPr lang="hu-HU" dirty="0" err="1" smtClean="0"/>
              <a:t>devPortal</a:t>
            </a:r>
            <a:r>
              <a:rPr lang="hu-HU" dirty="0" smtClean="0"/>
              <a:t>, 2010.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Ian Griffiths, Matthew Adams, Jesse Liberty</a:t>
            </a:r>
            <a:r>
              <a:rPr lang="hu-HU" dirty="0"/>
              <a:t> - </a:t>
            </a:r>
            <a:r>
              <a:rPr lang="hu-HU" b="1" i="1" dirty="0" err="1"/>
              <a:t>Programming</a:t>
            </a:r>
            <a:r>
              <a:rPr lang="hu-HU" b="1" i="1" dirty="0"/>
              <a:t> C# 4.0</a:t>
            </a:r>
            <a:r>
              <a:rPr lang="hu-HU" dirty="0"/>
              <a:t>, 6th </a:t>
            </a:r>
            <a:r>
              <a:rPr lang="hu-HU" dirty="0" err="1"/>
              <a:t>edition</a:t>
            </a:r>
            <a:r>
              <a:rPr lang="hu-HU" dirty="0"/>
              <a:t>, </a:t>
            </a:r>
            <a:r>
              <a:rPr lang="hu-HU" dirty="0" err="1"/>
              <a:t>O’Reilly</a:t>
            </a:r>
            <a:r>
              <a:rPr lang="hu-HU" dirty="0"/>
              <a:t>, 2010</a:t>
            </a:r>
            <a:r>
              <a:rPr lang="hu-HU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Mileff</a:t>
            </a:r>
            <a:r>
              <a:rPr lang="en-US" dirty="0" smtClean="0"/>
              <a:t> </a:t>
            </a:r>
            <a:r>
              <a:rPr lang="en-US" dirty="0" err="1" smtClean="0"/>
              <a:t>Péter</a:t>
            </a:r>
            <a:r>
              <a:rPr lang="hu-HU" dirty="0"/>
              <a:t> – </a:t>
            </a:r>
            <a:r>
              <a:rPr lang="hu-HU" b="1" i="1" dirty="0"/>
              <a:t>Szoftverfejlesztés</a:t>
            </a:r>
            <a:r>
              <a:rPr lang="hu-HU" dirty="0"/>
              <a:t>, Miskolci </a:t>
            </a:r>
            <a:r>
              <a:rPr lang="hu-HU" dirty="0" smtClean="0"/>
              <a:t>Egyetem, 2017.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Szenteleki</a:t>
            </a:r>
            <a:r>
              <a:rPr lang="en-US" dirty="0"/>
              <a:t> </a:t>
            </a:r>
            <a:r>
              <a:rPr lang="en-US" dirty="0" err="1" smtClean="0"/>
              <a:t>Károly</a:t>
            </a:r>
            <a:r>
              <a:rPr lang="hu-HU" dirty="0"/>
              <a:t>, Rózsa Tünde - </a:t>
            </a:r>
            <a:r>
              <a:rPr lang="hu-HU" b="1" i="1" dirty="0" smtClean="0"/>
              <a:t>Információs Rendszerek</a:t>
            </a:r>
            <a:r>
              <a:rPr lang="hu-HU" dirty="0" smtClean="0"/>
              <a:t>, </a:t>
            </a:r>
            <a:r>
              <a:rPr lang="hu-HU" dirty="0"/>
              <a:t>Debreceni </a:t>
            </a:r>
            <a:r>
              <a:rPr lang="hu-HU" dirty="0" smtClean="0"/>
              <a:t>Egyetem, 2007.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Komló</a:t>
            </a:r>
            <a:r>
              <a:rPr lang="en-US" dirty="0"/>
              <a:t> </a:t>
            </a:r>
            <a:r>
              <a:rPr lang="en-US" dirty="0" err="1" smtClean="0"/>
              <a:t>Csaba</a:t>
            </a:r>
            <a:r>
              <a:rPr lang="hu-HU" dirty="0"/>
              <a:t> - </a:t>
            </a:r>
            <a:r>
              <a:rPr lang="hu-HU" b="1" i="1" dirty="0"/>
              <a:t>Információs rendszerek tervezésének módszertana</a:t>
            </a:r>
            <a:r>
              <a:rPr lang="hu-HU" dirty="0"/>
              <a:t>, Eszterházy Károly </a:t>
            </a:r>
            <a:r>
              <a:rPr lang="hu-HU" dirty="0" smtClean="0"/>
              <a:t>Főiskola, 2013.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Ian </a:t>
            </a:r>
            <a:r>
              <a:rPr lang="en-US" dirty="0" err="1" smtClean="0"/>
              <a:t>Sommerville</a:t>
            </a:r>
            <a:r>
              <a:rPr lang="en-US" dirty="0" smtClean="0"/>
              <a:t> - </a:t>
            </a:r>
            <a:r>
              <a:rPr lang="en-US" b="1" i="1" dirty="0"/>
              <a:t>Software </a:t>
            </a:r>
            <a:r>
              <a:rPr lang="en-US" b="1" i="1" dirty="0" smtClean="0"/>
              <a:t>Engineering</a:t>
            </a:r>
            <a:r>
              <a:rPr lang="en-US" dirty="0" smtClean="0"/>
              <a:t>, 10</a:t>
            </a:r>
            <a:r>
              <a:rPr lang="en-US" baseline="30000" dirty="0" smtClean="0"/>
              <a:t>th</a:t>
            </a:r>
            <a:r>
              <a:rPr lang="en-US" dirty="0" smtClean="0"/>
              <a:t> edition, </a:t>
            </a:r>
            <a:r>
              <a:rPr lang="en-US" dirty="0"/>
              <a:t>Pearson Education, </a:t>
            </a:r>
            <a:r>
              <a:rPr lang="en-US" dirty="0" smtClean="0"/>
              <a:t>2016.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R. </a:t>
            </a:r>
            <a:r>
              <a:rPr lang="en-US" dirty="0" smtClean="0"/>
              <a:t>Pressman - </a:t>
            </a:r>
            <a:r>
              <a:rPr lang="en-US" b="1" i="1" dirty="0"/>
              <a:t>Software Engineering, A Practitioner‘s Approach</a:t>
            </a:r>
            <a:r>
              <a:rPr lang="en-US" dirty="0"/>
              <a:t>, European </a:t>
            </a:r>
            <a:r>
              <a:rPr lang="en-US" dirty="0" smtClean="0"/>
              <a:t>Adaptation, </a:t>
            </a:r>
            <a:r>
              <a:rPr lang="en-US" dirty="0"/>
              <a:t>McGraw-Hill,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 edition, 2010.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Shari Lawrence </a:t>
            </a:r>
            <a:r>
              <a:rPr lang="en-US" dirty="0" err="1" smtClean="0"/>
              <a:t>Pfleeger</a:t>
            </a:r>
            <a:r>
              <a:rPr lang="en-US" dirty="0" smtClean="0"/>
              <a:t>, Joanne </a:t>
            </a:r>
            <a:r>
              <a:rPr lang="en-US" dirty="0"/>
              <a:t>M. </a:t>
            </a:r>
            <a:r>
              <a:rPr lang="en-US" dirty="0" smtClean="0"/>
              <a:t>Atlee - </a:t>
            </a:r>
            <a:r>
              <a:rPr lang="en-US" b="1" i="1" dirty="0"/>
              <a:t>Software Engineering: Theory and Practice</a:t>
            </a:r>
            <a:r>
              <a:rPr lang="en-US" dirty="0"/>
              <a:t>, 4th </a:t>
            </a:r>
            <a:r>
              <a:rPr lang="en-US" dirty="0" smtClean="0"/>
              <a:t>Edition</a:t>
            </a:r>
            <a:r>
              <a:rPr lang="en-US" dirty="0"/>
              <a:t>, </a:t>
            </a:r>
            <a:r>
              <a:rPr lang="en-US" dirty="0" smtClean="0"/>
              <a:t>Pearson, 2010.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00032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Kö</a:t>
            </a:r>
            <a:r>
              <a:rPr lang="hu-HU" dirty="0" err="1" smtClean="0"/>
              <a:t>szönöm</a:t>
            </a:r>
            <a:r>
              <a:rPr lang="hu-HU" dirty="0" smtClean="0"/>
              <a:t> a figyelmet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1410</TotalTime>
  <Words>306</Words>
  <Application>Microsoft Office PowerPoint</Application>
  <PresentationFormat>Widescreen</PresentationFormat>
  <Paragraphs>59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Segoe UI</vt:lpstr>
      <vt:lpstr>Segoe UI Light</vt:lpstr>
      <vt:lpstr>WelcomeDoc</vt:lpstr>
      <vt:lpstr>Szoftvertevezés</vt:lpstr>
      <vt:lpstr>Szoftvertevezés</vt:lpstr>
      <vt:lpstr>Tematika – elméleti alapok</vt:lpstr>
      <vt:lpstr>Tematika - gyakorlat</vt:lpstr>
      <vt:lpstr>Követelményrendszer</vt:lpstr>
      <vt:lpstr>Kötelező és ajánlott irodalom</vt:lpstr>
      <vt:lpstr>Köszönöm a figyelmet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lenovo</cp:lastModifiedBy>
  <cp:revision>21</cp:revision>
  <dcterms:created xsi:type="dcterms:W3CDTF">2020-08-25T11:54:18Z</dcterms:created>
  <dcterms:modified xsi:type="dcterms:W3CDTF">2020-08-26T14:38:38Z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