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3" r:id="rId13"/>
    <p:sldId id="274" r:id="rId14"/>
    <p:sldId id="272" r:id="rId15"/>
    <p:sldId id="271" r:id="rId16"/>
    <p:sldId id="269" r:id="rId17"/>
    <p:sldId id="27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2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29/12/2020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3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29/12/2020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7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29/12/2020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6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29/12/2020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6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29/12/2020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9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29/12/2020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29/12/2020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42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29/12/2020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8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29/12/2020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6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29/12/2020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26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29/12/2020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27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29/12/2020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98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47" r:id="rId3"/>
    <p:sldLayoutId id="2147483743" r:id="rId4"/>
    <p:sldLayoutId id="2147483738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9286AD2-18A9-4868-A4E3-7A2097A2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10129" y="1853864"/>
            <a:ext cx="8028594" cy="2471248"/>
          </a:xfrm>
        </p:spPr>
        <p:txBody>
          <a:bodyPr>
            <a:normAutofit/>
          </a:bodyPr>
          <a:lstStyle/>
          <a:p>
            <a:pPr algn="ctr"/>
            <a:r>
              <a:rPr lang="en-US" sz="6600" dirty="0"/>
              <a:t>MODELIRANJE SOFTVERA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E9CFF2-3777-4FF4-A759-8491175B0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89753" y="4672739"/>
            <a:ext cx="6269347" cy="102149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Jovan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daki</a:t>
            </a:r>
            <a:r>
              <a:rPr lang="sr-Latn-R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ć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Picture 4" descr="A picture containing building, sitting, bench, side&#10;&#10;Description automatically generated">
            <a:extLst>
              <a:ext uri="{FF2B5EF4-FFF2-40B4-BE49-F238E27FC236}">
                <a16:creationId xmlns:a16="http://schemas.microsoft.com/office/drawing/2014/main" id="{282CF6DD-7FE8-4063-9551-1B7BBCE92A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4635315" cy="6857999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7A7CD63-7EC3-44F3-95D0-595C4019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27754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85014-DB49-4501-B4FC-E43256A18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UVOD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35DCE-E582-4960-BBB1-7C8336DAD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100" dirty="0" err="1"/>
              <a:t>Modelovanje</a:t>
            </a:r>
            <a:r>
              <a:rPr lang="en-US" sz="2100" dirty="0"/>
              <a:t> </a:t>
            </a:r>
            <a:r>
              <a:rPr lang="en-US" sz="2100" dirty="0" err="1"/>
              <a:t>sistema</a:t>
            </a:r>
            <a:r>
              <a:rPr lang="en-US" sz="2100" dirty="0"/>
              <a:t> je </a:t>
            </a:r>
            <a:r>
              <a:rPr lang="en-US" sz="2100" dirty="0" err="1"/>
              <a:t>pravljenje</a:t>
            </a:r>
            <a:r>
              <a:rPr lang="en-US" sz="2100" dirty="0"/>
              <a:t> </a:t>
            </a:r>
            <a:r>
              <a:rPr lang="en-US" sz="2100" dirty="0" err="1"/>
              <a:t>apstraktne</a:t>
            </a:r>
            <a:r>
              <a:rPr lang="en-US" sz="2100" dirty="0"/>
              <a:t> </a:t>
            </a:r>
            <a:r>
              <a:rPr lang="en-US" sz="2100" dirty="0" err="1"/>
              <a:t>slike</a:t>
            </a:r>
            <a:r>
              <a:rPr lang="en-US" sz="2100" dirty="0"/>
              <a:t> </a:t>
            </a:r>
            <a:r>
              <a:rPr lang="en-US" sz="2100" dirty="0" err="1"/>
              <a:t>sistema</a:t>
            </a:r>
            <a:r>
              <a:rPr lang="en-US" sz="2100" dirty="0"/>
              <a:t> </a:t>
            </a:r>
            <a:r>
              <a:rPr lang="en-US" sz="2100" dirty="0" err="1"/>
              <a:t>grafičkim</a:t>
            </a:r>
            <a:r>
              <a:rPr lang="en-US" sz="2100" dirty="0"/>
              <a:t> </a:t>
            </a:r>
            <a:r>
              <a:rPr lang="en-US" sz="2100" dirty="0" err="1"/>
              <a:t>elementima</a:t>
            </a:r>
            <a:r>
              <a:rPr lang="en-US" sz="2100" dirty="0"/>
              <a:t> (UML </a:t>
            </a:r>
            <a:r>
              <a:rPr lang="en-US" sz="2100" dirty="0" err="1"/>
              <a:t>dijagramima</a:t>
            </a:r>
            <a:r>
              <a:rPr lang="en-US" sz="2100" dirty="0"/>
              <a:t>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100" dirty="0" err="1"/>
              <a:t>Postoje</a:t>
            </a:r>
            <a:r>
              <a:rPr lang="en-US" sz="2100" dirty="0"/>
              <a:t> </a:t>
            </a:r>
            <a:r>
              <a:rPr lang="en-US" sz="2100" dirty="0" err="1"/>
              <a:t>i</a:t>
            </a:r>
            <a:r>
              <a:rPr lang="en-US" sz="2100" dirty="0"/>
              <a:t> </a:t>
            </a:r>
            <a:r>
              <a:rPr lang="en-US" sz="2100" dirty="0" err="1"/>
              <a:t>formalne</a:t>
            </a:r>
            <a:r>
              <a:rPr lang="en-US" sz="2100" dirty="0"/>
              <a:t> </a:t>
            </a:r>
            <a:r>
              <a:rPr lang="en-US" sz="2100" dirty="0" err="1"/>
              <a:t>metode</a:t>
            </a:r>
            <a:r>
              <a:rPr lang="en-US" sz="2100" dirty="0"/>
              <a:t> </a:t>
            </a:r>
            <a:r>
              <a:rPr lang="en-US" sz="2100" dirty="0" err="1"/>
              <a:t>modelovanja</a:t>
            </a:r>
            <a:r>
              <a:rPr lang="en-US" sz="2100" dirty="0"/>
              <a:t> </a:t>
            </a:r>
            <a:r>
              <a:rPr lang="en-US" sz="2100" dirty="0" err="1"/>
              <a:t>sistema</a:t>
            </a:r>
            <a:r>
              <a:rPr lang="en-US" sz="21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100" dirty="0"/>
              <a:t>Mogu se modelovati postojeći sistemi i sistemi koji tek treba da se naprave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3512950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042D7-13FB-4E01-9164-F74DF3EE6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Za </a:t>
            </a:r>
            <a:r>
              <a:rPr lang="en-US" dirty="0" err="1"/>
              <a:t>šta</a:t>
            </a:r>
            <a:r>
              <a:rPr lang="en-US" dirty="0"/>
              <a:t> </a:t>
            </a:r>
            <a:r>
              <a:rPr lang="en-US" dirty="0" err="1"/>
              <a:t>služe</a:t>
            </a:r>
            <a:r>
              <a:rPr lang="en-US" dirty="0"/>
              <a:t> </a:t>
            </a:r>
            <a:r>
              <a:rPr lang="en-US" dirty="0" err="1"/>
              <a:t>modeli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5C8FC-4C0F-4B35-B3B1-03F523A695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pl-PL" sz="2100" dirty="0"/>
              <a:t>Za analizu i raspravu o novom ili postojećem sistemu</a:t>
            </a:r>
            <a:endParaRPr lang="en-US" sz="21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100" dirty="0"/>
              <a:t>Kao vid </a:t>
            </a:r>
            <a:r>
              <a:rPr lang="en-US" sz="2100" dirty="0" err="1"/>
              <a:t>dokumentacije</a:t>
            </a:r>
            <a:endParaRPr lang="en-US" sz="21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100" dirty="0"/>
              <a:t>Za </a:t>
            </a:r>
            <a:r>
              <a:rPr lang="en-US" sz="2100" dirty="0" err="1"/>
              <a:t>detaljno</a:t>
            </a:r>
            <a:r>
              <a:rPr lang="en-US" sz="2100" dirty="0"/>
              <a:t> </a:t>
            </a:r>
            <a:r>
              <a:rPr lang="en-US" sz="2100" dirty="0" err="1"/>
              <a:t>opisivanje</a:t>
            </a:r>
            <a:r>
              <a:rPr lang="en-US" sz="2100" dirty="0"/>
              <a:t> </a:t>
            </a:r>
            <a:r>
              <a:rPr lang="en-US" sz="2100" dirty="0" err="1"/>
              <a:t>sistema</a:t>
            </a:r>
            <a:r>
              <a:rPr lang="en-US" sz="2100" dirty="0"/>
              <a:t> </a:t>
            </a:r>
            <a:r>
              <a:rPr lang="en-US" sz="2100" dirty="0" err="1"/>
              <a:t>iz</a:t>
            </a:r>
            <a:r>
              <a:rPr lang="en-US" sz="2100" dirty="0"/>
              <a:t> </a:t>
            </a:r>
            <a:r>
              <a:rPr lang="en-US" sz="2100" dirty="0" err="1"/>
              <a:t>kog</a:t>
            </a:r>
            <a:r>
              <a:rPr lang="en-US" sz="2100" dirty="0"/>
              <a:t> se </a:t>
            </a:r>
            <a:r>
              <a:rPr lang="en-US" sz="2100" dirty="0" err="1"/>
              <a:t>može</a:t>
            </a:r>
            <a:r>
              <a:rPr lang="en-US" sz="2100" dirty="0"/>
              <a:t> </a:t>
            </a:r>
            <a:r>
              <a:rPr lang="en-US" sz="2100" dirty="0" err="1"/>
              <a:t>generisati</a:t>
            </a:r>
            <a:r>
              <a:rPr lang="en-US" sz="2100" dirty="0"/>
              <a:t> </a:t>
            </a:r>
            <a:r>
              <a:rPr lang="en-US" sz="2100" dirty="0" err="1"/>
              <a:t>kod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928112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424E8-5972-4314-BBAE-01F72B6A2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Pogledi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33D98E-1694-4B78-9688-B47FF3B704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3490623" cy="3760891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100" dirty="0" err="1"/>
              <a:t>Spoljašnji</a:t>
            </a:r>
            <a:endParaRPr lang="en-US" sz="21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100" dirty="0" err="1"/>
              <a:t>Strukturni</a:t>
            </a:r>
            <a:r>
              <a:rPr lang="en-US" sz="2100" dirty="0"/>
              <a:t> </a:t>
            </a:r>
            <a:r>
              <a:rPr lang="en-US" sz="2100" dirty="0" err="1"/>
              <a:t>pogled</a:t>
            </a:r>
            <a:r>
              <a:rPr lang="en-US" sz="2100" dirty="0"/>
              <a:t> Sistema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100" dirty="0" err="1"/>
              <a:t>Pogled</a:t>
            </a:r>
            <a:r>
              <a:rPr lang="en-US" sz="2100" dirty="0"/>
              <a:t> </a:t>
            </a:r>
            <a:r>
              <a:rPr lang="en-US" sz="2100" dirty="0" err="1"/>
              <a:t>na</a:t>
            </a:r>
            <a:r>
              <a:rPr lang="en-US" sz="2100" dirty="0"/>
              <a:t> </a:t>
            </a:r>
            <a:r>
              <a:rPr lang="en-US" sz="2100" dirty="0" err="1"/>
              <a:t>interakcije</a:t>
            </a:r>
            <a:r>
              <a:rPr lang="en-US" sz="2100" dirty="0"/>
              <a:t> </a:t>
            </a:r>
            <a:r>
              <a:rPr lang="en-US" sz="2100" dirty="0" err="1"/>
              <a:t>sistema</a:t>
            </a:r>
            <a:r>
              <a:rPr lang="en-US" sz="21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100" dirty="0" err="1"/>
              <a:t>Pogled</a:t>
            </a:r>
            <a:r>
              <a:rPr lang="en-US" sz="2100" dirty="0"/>
              <a:t> </a:t>
            </a:r>
            <a:r>
              <a:rPr lang="en-US" sz="2100" dirty="0" err="1"/>
              <a:t>na</a:t>
            </a:r>
            <a:r>
              <a:rPr lang="en-US" sz="2100" dirty="0"/>
              <a:t> </a:t>
            </a:r>
            <a:r>
              <a:rPr lang="en-US" sz="2100" dirty="0" err="1"/>
              <a:t>ponašanje</a:t>
            </a:r>
            <a:r>
              <a:rPr lang="en-US" sz="2100" dirty="0"/>
              <a:t> </a:t>
            </a:r>
            <a:r>
              <a:rPr lang="en-US" sz="2100" dirty="0" err="1"/>
              <a:t>sistema</a:t>
            </a:r>
            <a:endParaRPr lang="en-US" sz="21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60CDE15-A6A1-4761-9E85-80F79903C4C2}"/>
              </a:ext>
            </a:extLst>
          </p:cNvPr>
          <p:cNvSpPr txBox="1">
            <a:spLocks/>
          </p:cNvSpPr>
          <p:nvPr/>
        </p:nvSpPr>
        <p:spPr>
          <a:xfrm>
            <a:off x="5766021" y="1884459"/>
            <a:ext cx="5753786" cy="8242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700" i="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UML </a:t>
            </a:r>
            <a:r>
              <a:rPr lang="en-US" dirty="0" err="1"/>
              <a:t>dijagrami</a:t>
            </a:r>
            <a:r>
              <a:rPr lang="en-US" dirty="0"/>
              <a:t>: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8DC5220-5510-445E-9A2B-F863987CBDF8}"/>
              </a:ext>
            </a:extLst>
          </p:cNvPr>
          <p:cNvSpPr txBox="1">
            <a:spLocks/>
          </p:cNvSpPr>
          <p:nvPr/>
        </p:nvSpPr>
        <p:spPr>
          <a:xfrm>
            <a:off x="5766021" y="2874176"/>
            <a:ext cx="6089374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dirty="0"/>
              <a:t>Za </a:t>
            </a:r>
            <a:r>
              <a:rPr lang="en-US" sz="2100" dirty="0" err="1"/>
              <a:t>osnovno</a:t>
            </a:r>
            <a:r>
              <a:rPr lang="en-US" sz="2100" dirty="0"/>
              <a:t> </a:t>
            </a:r>
            <a:r>
              <a:rPr lang="en-US" sz="2100" dirty="0" err="1"/>
              <a:t>predstavljanje</a:t>
            </a:r>
            <a:r>
              <a:rPr lang="en-US" sz="2100" dirty="0"/>
              <a:t> </a:t>
            </a:r>
            <a:r>
              <a:rPr lang="en-US" sz="2100" dirty="0" err="1"/>
              <a:t>sistema</a:t>
            </a:r>
            <a:r>
              <a:rPr lang="en-US" sz="2100" dirty="0"/>
              <a:t> </a:t>
            </a:r>
            <a:r>
              <a:rPr lang="en-US" sz="2100" dirty="0" err="1"/>
              <a:t>dovoljno</a:t>
            </a:r>
            <a:r>
              <a:rPr lang="en-US" sz="2100" dirty="0"/>
              <a:t> je </a:t>
            </a:r>
            <a:r>
              <a:rPr lang="en-US" sz="2100" dirty="0" err="1"/>
              <a:t>korišćenje</a:t>
            </a:r>
            <a:r>
              <a:rPr lang="en-US" sz="2100" dirty="0"/>
              <a:t> 5 </a:t>
            </a:r>
            <a:r>
              <a:rPr lang="en-US" sz="2100" dirty="0" err="1"/>
              <a:t>osnovnih</a:t>
            </a:r>
            <a:r>
              <a:rPr lang="en-US" sz="2100" dirty="0"/>
              <a:t> UML </a:t>
            </a:r>
            <a:r>
              <a:rPr lang="en-US" sz="2100" dirty="0" err="1"/>
              <a:t>dijagrama</a:t>
            </a:r>
            <a:r>
              <a:rPr lang="en-US" sz="2100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100" dirty="0"/>
              <a:t>  </a:t>
            </a:r>
            <a:r>
              <a:rPr lang="en-US" sz="2100" dirty="0" err="1"/>
              <a:t>Slučajeva</a:t>
            </a:r>
            <a:r>
              <a:rPr lang="en-US" sz="2100" dirty="0"/>
              <a:t> </a:t>
            </a:r>
            <a:r>
              <a:rPr lang="en-US" sz="2100" dirty="0" err="1"/>
              <a:t>upotrebe</a:t>
            </a:r>
            <a:r>
              <a:rPr lang="en-US" sz="2100" dirty="0"/>
              <a:t> ( Use case diagrams)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100" dirty="0"/>
              <a:t> </a:t>
            </a:r>
            <a:r>
              <a:rPr lang="en-US" sz="2100" dirty="0" err="1"/>
              <a:t>Klasa</a:t>
            </a:r>
            <a:r>
              <a:rPr lang="en-US" sz="2100" dirty="0"/>
              <a:t> (Class diagrams)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100" dirty="0"/>
              <a:t> </a:t>
            </a:r>
            <a:r>
              <a:rPr lang="en-US" sz="2100" dirty="0" err="1"/>
              <a:t>Sekvence</a:t>
            </a:r>
            <a:r>
              <a:rPr lang="en-US" sz="2100" dirty="0"/>
              <a:t> (Sequence diagrams)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100" dirty="0"/>
              <a:t> </a:t>
            </a:r>
            <a:r>
              <a:rPr lang="en-US" sz="2100" dirty="0" err="1"/>
              <a:t>Aktivnosti</a:t>
            </a:r>
            <a:r>
              <a:rPr lang="en-US" sz="2100" dirty="0"/>
              <a:t> (Activity diagrams)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100" dirty="0"/>
              <a:t> </a:t>
            </a:r>
            <a:r>
              <a:rPr lang="en-US" sz="2100" dirty="0" err="1"/>
              <a:t>Stanja</a:t>
            </a:r>
            <a:r>
              <a:rPr lang="en-US" sz="2100" dirty="0"/>
              <a:t> (State diagrams)</a:t>
            </a:r>
          </a:p>
        </p:txBody>
      </p:sp>
    </p:spTree>
    <p:extLst>
      <p:ext uri="{BB962C8B-B14F-4D97-AF65-F5344CB8AC3E}">
        <p14:creationId xmlns:p14="http://schemas.microsoft.com/office/powerpoint/2010/main" val="1116903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B55C0-3CDC-4ABE-B014-CCC1702BA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Modelovanje</a:t>
            </a:r>
            <a:r>
              <a:rPr lang="en-US" dirty="0"/>
              <a:t> </a:t>
            </a:r>
            <a:r>
              <a:rPr lang="en-US" dirty="0" err="1"/>
              <a:t>konteksta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A08C5-AC27-4D07-A37D-A2D7BFE51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0059" y="2100250"/>
            <a:ext cx="5327374" cy="3760891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100" dirty="0" err="1"/>
              <a:t>Vrši</a:t>
            </a:r>
            <a:r>
              <a:rPr lang="en-US" sz="2100" dirty="0"/>
              <a:t> se </a:t>
            </a:r>
            <a:r>
              <a:rPr lang="en-US" sz="2100" dirty="0" err="1"/>
              <a:t>na</a:t>
            </a:r>
            <a:r>
              <a:rPr lang="en-US" sz="2100" dirty="0"/>
              <a:t> </a:t>
            </a:r>
            <a:r>
              <a:rPr lang="en-US" sz="2100" dirty="0" err="1"/>
              <a:t>samom</a:t>
            </a:r>
            <a:r>
              <a:rPr lang="en-US" sz="2100" dirty="0"/>
              <a:t> </a:t>
            </a:r>
            <a:r>
              <a:rPr lang="en-US" sz="2100" dirty="0" err="1"/>
              <a:t>početku</a:t>
            </a:r>
            <a:r>
              <a:rPr lang="en-US" sz="2100" dirty="0"/>
              <a:t> </a:t>
            </a:r>
            <a:r>
              <a:rPr lang="en-US" sz="2100" dirty="0" err="1"/>
              <a:t>radi</a:t>
            </a:r>
            <a:r>
              <a:rPr lang="en-US" sz="2100" dirty="0"/>
              <a:t> </a:t>
            </a:r>
            <a:r>
              <a:rPr lang="en-US" sz="2100" dirty="0" err="1"/>
              <a:t>postavljanja</a:t>
            </a:r>
            <a:r>
              <a:rPr lang="en-US" sz="2100" dirty="0"/>
              <a:t> </a:t>
            </a:r>
            <a:r>
              <a:rPr lang="en-US" sz="2100" dirty="0" err="1"/>
              <a:t>granica</a:t>
            </a:r>
            <a:r>
              <a:rPr lang="en-US" sz="2100" dirty="0"/>
              <a:t> Sistema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100" dirty="0" err="1"/>
              <a:t>Ulagač</a:t>
            </a:r>
            <a:r>
              <a:rPr lang="en-US" sz="2100" dirty="0"/>
              <a:t> </a:t>
            </a:r>
            <a:r>
              <a:rPr lang="en-US" sz="2100" dirty="0" err="1"/>
              <a:t>odlučuje</a:t>
            </a:r>
            <a:r>
              <a:rPr lang="en-US" sz="2100" dirty="0"/>
              <a:t> </a:t>
            </a:r>
            <a:r>
              <a:rPr lang="en-US" sz="2100" dirty="0" err="1"/>
              <a:t>koje</a:t>
            </a:r>
            <a:r>
              <a:rPr lang="en-US" sz="2100" dirty="0"/>
              <a:t> </a:t>
            </a:r>
            <a:r>
              <a:rPr lang="en-US" sz="2100" dirty="0" err="1"/>
              <a:t>funkcionalnosti</a:t>
            </a:r>
            <a:r>
              <a:rPr lang="en-US" sz="2100" dirty="0"/>
              <a:t> </a:t>
            </a:r>
            <a:r>
              <a:rPr lang="en-US" sz="2100" dirty="0" err="1"/>
              <a:t>će</a:t>
            </a:r>
            <a:r>
              <a:rPr lang="en-US" sz="2100" dirty="0"/>
              <a:t> </a:t>
            </a:r>
            <a:r>
              <a:rPr lang="en-US" sz="2100" dirty="0" err="1"/>
              <a:t>sistem</a:t>
            </a:r>
            <a:r>
              <a:rPr lang="en-US" sz="2100" dirty="0"/>
              <a:t> </a:t>
            </a:r>
            <a:r>
              <a:rPr lang="en-US" sz="2100" dirty="0" err="1"/>
              <a:t>imati</a:t>
            </a:r>
            <a:endParaRPr lang="en-US" sz="21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100" dirty="0" err="1"/>
              <a:t>Usklađivanje</a:t>
            </a:r>
            <a:r>
              <a:rPr lang="en-US" sz="2100" dirty="0"/>
              <a:t> </a:t>
            </a:r>
            <a:r>
              <a:rPr lang="en-US" sz="2100" dirty="0" err="1"/>
              <a:t>novog</a:t>
            </a:r>
            <a:r>
              <a:rPr lang="en-US" sz="2100" dirty="0"/>
              <a:t> </a:t>
            </a:r>
            <a:r>
              <a:rPr lang="en-US" sz="2100" dirty="0" err="1"/>
              <a:t>sistema</a:t>
            </a:r>
            <a:r>
              <a:rPr lang="en-US" sz="2100" dirty="0"/>
              <a:t> </a:t>
            </a:r>
            <a:r>
              <a:rPr lang="en-US" sz="2100" dirty="0" err="1"/>
              <a:t>sa</a:t>
            </a:r>
            <a:r>
              <a:rPr lang="en-US" sz="2100" dirty="0"/>
              <a:t> </a:t>
            </a:r>
            <a:r>
              <a:rPr lang="en-US" sz="2100" dirty="0" err="1"/>
              <a:t>već</a:t>
            </a:r>
            <a:r>
              <a:rPr lang="en-US" sz="2100" dirty="0"/>
              <a:t> </a:t>
            </a:r>
            <a:r>
              <a:rPr lang="en-US" sz="2100" dirty="0" err="1"/>
              <a:t>postojećim</a:t>
            </a:r>
            <a:endParaRPr lang="en-US" sz="21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100" dirty="0" err="1"/>
              <a:t>Smanjuje</a:t>
            </a:r>
            <a:r>
              <a:rPr lang="en-US" sz="2100" dirty="0"/>
              <a:t> </a:t>
            </a:r>
            <a:r>
              <a:rPr lang="en-US" sz="2100" dirty="0" err="1"/>
              <a:t>troškove</a:t>
            </a:r>
            <a:r>
              <a:rPr lang="en-US" sz="2100" dirty="0"/>
              <a:t> </a:t>
            </a:r>
            <a:r>
              <a:rPr lang="en-US" sz="2100" dirty="0" err="1"/>
              <a:t>i</a:t>
            </a:r>
            <a:r>
              <a:rPr lang="en-US" sz="2100" dirty="0"/>
              <a:t> </a:t>
            </a:r>
            <a:r>
              <a:rPr lang="en-US" sz="2100" dirty="0" err="1"/>
              <a:t>vreme</a:t>
            </a:r>
            <a:r>
              <a:rPr lang="en-US" sz="2100" dirty="0"/>
              <a:t> </a:t>
            </a:r>
            <a:r>
              <a:rPr lang="en-US" sz="2100" dirty="0" err="1"/>
              <a:t>izgradnje</a:t>
            </a:r>
            <a:r>
              <a:rPr lang="en-US" sz="2100" dirty="0"/>
              <a:t> </a:t>
            </a:r>
            <a:r>
              <a:rPr lang="en-US" sz="2100" dirty="0" err="1"/>
              <a:t>sistema</a:t>
            </a:r>
            <a:endParaRPr lang="en-US" sz="21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EAD73FF-8DC7-47C6-B35E-933F3F8567E7}"/>
              </a:ext>
            </a:extLst>
          </p:cNvPr>
          <p:cNvSpPr txBox="1">
            <a:spLocks/>
          </p:cNvSpPr>
          <p:nvPr/>
        </p:nvSpPr>
        <p:spPr>
          <a:xfrm>
            <a:off x="6798365" y="1876508"/>
            <a:ext cx="2417198" cy="7455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700" i="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Primer: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342B371-810B-4446-A8E6-3E21FE9B32D9}"/>
              </a:ext>
            </a:extLst>
          </p:cNvPr>
          <p:cNvSpPr txBox="1">
            <a:spLocks/>
          </p:cNvSpPr>
          <p:nvPr/>
        </p:nvSpPr>
        <p:spPr>
          <a:xfrm>
            <a:off x="6551876" y="2622011"/>
            <a:ext cx="5327374" cy="80698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2100" dirty="0" err="1"/>
              <a:t>Upravljanje</a:t>
            </a:r>
            <a:r>
              <a:rPr lang="en-US" sz="2100" dirty="0"/>
              <a:t> </a:t>
            </a:r>
            <a:r>
              <a:rPr lang="en-US" sz="2100" dirty="0" err="1"/>
              <a:t>informacijama</a:t>
            </a:r>
            <a:r>
              <a:rPr lang="en-US" sz="2100" dirty="0"/>
              <a:t> o </a:t>
            </a:r>
            <a:r>
              <a:rPr lang="en-US" sz="2100" dirty="0" err="1"/>
              <a:t>pacijentima</a:t>
            </a:r>
            <a:r>
              <a:rPr lang="en-US" sz="2100" dirty="0"/>
              <a:t> </a:t>
            </a:r>
            <a:r>
              <a:rPr lang="en-US" sz="2100" dirty="0" err="1"/>
              <a:t>klinike</a:t>
            </a:r>
            <a:r>
              <a:rPr lang="en-US" sz="2100" dirty="0"/>
              <a:t> </a:t>
            </a:r>
            <a:r>
              <a:rPr lang="en-US" sz="2100" dirty="0" err="1"/>
              <a:t>i</a:t>
            </a:r>
            <a:r>
              <a:rPr lang="en-US" sz="2100" dirty="0"/>
              <a:t> </a:t>
            </a:r>
            <a:r>
              <a:rPr lang="en-US" sz="2100" dirty="0" err="1"/>
              <a:t>njihvoim</a:t>
            </a:r>
            <a:r>
              <a:rPr lang="en-US" sz="2100" dirty="0"/>
              <a:t> </a:t>
            </a:r>
            <a:r>
              <a:rPr lang="en-US" sz="2100" dirty="0" err="1"/>
              <a:t>tretmanima</a:t>
            </a:r>
            <a:r>
              <a:rPr lang="en-US" sz="2100" dirty="0"/>
              <a:t>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308A5C-37B2-4714-9CD1-D6E75559B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1876" y="3336738"/>
            <a:ext cx="3948640" cy="2684096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FCC07BB-6583-4E41-A11D-0C48E93A3BA3}"/>
              </a:ext>
            </a:extLst>
          </p:cNvPr>
          <p:cNvSpPr txBox="1">
            <a:spLocks/>
          </p:cNvSpPr>
          <p:nvPr/>
        </p:nvSpPr>
        <p:spPr>
          <a:xfrm>
            <a:off x="6852193" y="5956556"/>
            <a:ext cx="3648323" cy="38063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1400" dirty="0" err="1"/>
              <a:t>Dijagram</a:t>
            </a:r>
            <a:r>
              <a:rPr lang="en-US" sz="1400" dirty="0"/>
              <a:t> </a:t>
            </a:r>
            <a:r>
              <a:rPr lang="en-US" sz="1400" dirty="0" err="1"/>
              <a:t>konteksta</a:t>
            </a:r>
            <a:r>
              <a:rPr lang="en-US" sz="1400" dirty="0"/>
              <a:t> </a:t>
            </a:r>
            <a:r>
              <a:rPr lang="en-US" sz="1400" dirty="0" err="1"/>
              <a:t>zdravstvene</a:t>
            </a:r>
            <a:r>
              <a:rPr lang="en-US" sz="1400" dirty="0"/>
              <a:t> </a:t>
            </a:r>
            <a:r>
              <a:rPr lang="en-US" sz="1400" dirty="0" err="1"/>
              <a:t>ustanove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998146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EC5DC-A982-4726-8CC4-CA1DD8869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Modelovanje</a:t>
            </a:r>
            <a:r>
              <a:rPr lang="en-US" dirty="0"/>
              <a:t> </a:t>
            </a:r>
            <a:r>
              <a:rPr lang="en-US" dirty="0" err="1"/>
              <a:t>konteksta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C9542-4B71-4BB3-B095-19475E040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100" dirty="0" err="1"/>
              <a:t>Kada</a:t>
            </a:r>
            <a:r>
              <a:rPr lang="en-US" sz="2100" dirty="0"/>
              <a:t> se </a:t>
            </a:r>
            <a:r>
              <a:rPr lang="en-US" sz="2100" dirty="0" err="1"/>
              <a:t>ispitaju</a:t>
            </a:r>
            <a:r>
              <a:rPr lang="en-US" sz="2100" dirty="0"/>
              <a:t> </a:t>
            </a:r>
            <a:r>
              <a:rPr lang="en-US" sz="2100" dirty="0" err="1"/>
              <a:t>granice</a:t>
            </a:r>
            <a:r>
              <a:rPr lang="en-US" sz="2100" dirty="0"/>
              <a:t> </a:t>
            </a:r>
            <a:r>
              <a:rPr lang="en-US" sz="2100" dirty="0" err="1"/>
              <a:t>sistema</a:t>
            </a:r>
            <a:r>
              <a:rPr lang="en-US" sz="2100" dirty="0"/>
              <a:t> </a:t>
            </a:r>
            <a:r>
              <a:rPr lang="en-US" sz="2100" dirty="0" err="1"/>
              <a:t>i</a:t>
            </a:r>
            <a:r>
              <a:rPr lang="en-US" sz="2100" dirty="0"/>
              <a:t> </a:t>
            </a:r>
            <a:r>
              <a:rPr lang="en-US" sz="2100" dirty="0" err="1"/>
              <a:t>njegov</a:t>
            </a:r>
            <a:r>
              <a:rPr lang="en-US" sz="2100" dirty="0"/>
              <a:t> </a:t>
            </a:r>
            <a:r>
              <a:rPr lang="en-US" sz="2100" dirty="0" err="1"/>
              <a:t>kontekst</a:t>
            </a:r>
            <a:r>
              <a:rPr lang="en-US" sz="2100" dirty="0"/>
              <a:t> </a:t>
            </a:r>
            <a:r>
              <a:rPr lang="en-US" sz="2100" dirty="0" err="1"/>
              <a:t>pravimo</a:t>
            </a:r>
            <a:r>
              <a:rPr lang="en-US" sz="2100" dirty="0"/>
              <a:t> </a:t>
            </a:r>
            <a:r>
              <a:rPr lang="en-US" sz="2100" dirty="0" err="1"/>
              <a:t>dijagram</a:t>
            </a:r>
            <a:r>
              <a:rPr lang="en-US" sz="2100" dirty="0"/>
              <a:t> </a:t>
            </a:r>
            <a:r>
              <a:rPr lang="en-US" sz="2100" dirty="0" err="1"/>
              <a:t>konteksta</a:t>
            </a:r>
            <a:r>
              <a:rPr lang="en-US" sz="2100" dirty="0"/>
              <a:t> koji ne </a:t>
            </a:r>
            <a:r>
              <a:rPr lang="en-US" sz="2100" dirty="0" err="1"/>
              <a:t>prikazuju</a:t>
            </a:r>
            <a:r>
              <a:rPr lang="en-US" sz="2100" dirty="0"/>
              <a:t> </a:t>
            </a:r>
            <a:r>
              <a:rPr lang="en-US" sz="2100" dirty="0" err="1"/>
              <a:t>vrste</a:t>
            </a:r>
            <a:r>
              <a:rPr lang="en-US" sz="2100" dirty="0"/>
              <a:t> </a:t>
            </a:r>
            <a:r>
              <a:rPr lang="en-US" sz="2100" dirty="0" err="1"/>
              <a:t>veza</a:t>
            </a:r>
            <a:r>
              <a:rPr lang="en-US" sz="2100" dirty="0"/>
              <a:t> </a:t>
            </a:r>
            <a:r>
              <a:rPr lang="en-US" sz="2100" dirty="0" err="1"/>
              <a:t>između</a:t>
            </a:r>
            <a:r>
              <a:rPr lang="en-US" sz="2100" dirty="0"/>
              <a:t> </a:t>
            </a:r>
            <a:r>
              <a:rPr lang="en-US" sz="2100" dirty="0" err="1"/>
              <a:t>sistema</a:t>
            </a:r>
            <a:r>
              <a:rPr lang="en-US" sz="21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100" dirty="0"/>
              <a:t>Za </a:t>
            </a:r>
            <a:r>
              <a:rPr lang="en-US" sz="2100" dirty="0" err="1"/>
              <a:t>prikazivanje</a:t>
            </a:r>
            <a:r>
              <a:rPr lang="en-US" sz="2100" dirty="0"/>
              <a:t> </a:t>
            </a:r>
            <a:r>
              <a:rPr lang="en-US" sz="2100" dirty="0" err="1"/>
              <a:t>veza</a:t>
            </a:r>
            <a:r>
              <a:rPr lang="en-US" sz="2100" dirty="0"/>
              <a:t> </a:t>
            </a:r>
            <a:r>
              <a:rPr lang="en-US" sz="2100" dirty="0" err="1"/>
              <a:t>između</a:t>
            </a:r>
            <a:r>
              <a:rPr lang="en-US" sz="2100" dirty="0"/>
              <a:t> </a:t>
            </a:r>
            <a:r>
              <a:rPr lang="en-US" sz="2100" dirty="0" err="1"/>
              <a:t>sistema</a:t>
            </a:r>
            <a:r>
              <a:rPr lang="en-US" sz="2100" dirty="0"/>
              <a:t> se </a:t>
            </a:r>
            <a:r>
              <a:rPr lang="en-US" sz="2100" dirty="0" err="1"/>
              <a:t>mogu</a:t>
            </a:r>
            <a:r>
              <a:rPr lang="en-US" sz="2100" dirty="0"/>
              <a:t> </a:t>
            </a:r>
            <a:r>
              <a:rPr lang="en-US" sz="2100" dirty="0" err="1"/>
              <a:t>koristiti</a:t>
            </a:r>
            <a:r>
              <a:rPr lang="en-US" sz="2100" dirty="0"/>
              <a:t> </a:t>
            </a:r>
            <a:r>
              <a:rPr lang="en-US" sz="2100" dirty="0" err="1"/>
              <a:t>dijagrami</a:t>
            </a:r>
            <a:r>
              <a:rPr lang="en-US" sz="2100" dirty="0"/>
              <a:t> </a:t>
            </a:r>
            <a:r>
              <a:rPr lang="en-US" sz="2100" dirty="0" err="1"/>
              <a:t>Aktivnosti</a:t>
            </a:r>
            <a:endParaRPr lang="en-US" sz="21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100" dirty="0" err="1"/>
              <a:t>Dijagrami</a:t>
            </a:r>
            <a:r>
              <a:rPr lang="en-US" sz="2100" dirty="0"/>
              <a:t> </a:t>
            </a:r>
            <a:r>
              <a:rPr lang="en-US" sz="2100" dirty="0" err="1"/>
              <a:t>aktivnosti</a:t>
            </a:r>
            <a:r>
              <a:rPr lang="en-US" sz="2100" dirty="0"/>
              <a:t> </a:t>
            </a:r>
            <a:r>
              <a:rPr lang="en-US" sz="2100" dirty="0" err="1"/>
              <a:t>prikazuju</a:t>
            </a:r>
            <a:r>
              <a:rPr lang="en-US" sz="2100" dirty="0"/>
              <a:t> </a:t>
            </a:r>
            <a:r>
              <a:rPr lang="en-US" sz="2100" dirty="0" err="1"/>
              <a:t>tok</a:t>
            </a:r>
            <a:r>
              <a:rPr lang="en-US" sz="2100" dirty="0"/>
              <a:t> </a:t>
            </a:r>
            <a:r>
              <a:rPr lang="en-US" sz="2100" dirty="0" err="1"/>
              <a:t>aktivnosti</a:t>
            </a:r>
            <a:r>
              <a:rPr lang="en-US" sz="2100" dirty="0"/>
              <a:t> </a:t>
            </a:r>
            <a:r>
              <a:rPr lang="en-US" sz="2100" dirty="0" err="1"/>
              <a:t>nekog</a:t>
            </a:r>
            <a:r>
              <a:rPr lang="en-US" sz="2100" dirty="0"/>
              <a:t> </a:t>
            </a:r>
            <a:r>
              <a:rPr lang="en-US" sz="2100" dirty="0" err="1"/>
              <a:t>procesa</a:t>
            </a:r>
            <a:r>
              <a:rPr lang="en-US" sz="2100" dirty="0"/>
              <a:t> </a:t>
            </a:r>
            <a:r>
              <a:rPr lang="en-US" sz="2100" dirty="0" err="1"/>
              <a:t>i</a:t>
            </a:r>
            <a:r>
              <a:rPr lang="en-US" sz="2100" dirty="0"/>
              <a:t> ko je </a:t>
            </a:r>
            <a:r>
              <a:rPr lang="en-US" sz="2100" dirty="0" err="1"/>
              <a:t>zaduzen</a:t>
            </a:r>
            <a:r>
              <a:rPr lang="en-US" sz="2100" dirty="0"/>
              <a:t> za </a:t>
            </a:r>
            <a:r>
              <a:rPr lang="en-US" sz="2100" dirty="0" err="1"/>
              <a:t>određenu</a:t>
            </a:r>
            <a:r>
              <a:rPr lang="en-US" sz="2100" dirty="0"/>
              <a:t> </a:t>
            </a:r>
            <a:r>
              <a:rPr lang="en-US" sz="2100" dirty="0" err="1"/>
              <a:t>aktivnost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3675831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26559-A2E1-4BAC-8FEA-F4C2A3CE5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Dijagram</a:t>
            </a:r>
            <a:r>
              <a:rPr lang="en-US" dirty="0"/>
              <a:t> </a:t>
            </a:r>
            <a:r>
              <a:rPr lang="en-US" dirty="0" err="1"/>
              <a:t>Aktivnosti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329840-08CD-4502-B546-56130571ED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1947851"/>
            <a:ext cx="7201905" cy="422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6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4D27A-3DD7-450F-A887-FF5A53BDB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Modeliranje</a:t>
            </a:r>
            <a:r>
              <a:rPr lang="en-US" dirty="0"/>
              <a:t> </a:t>
            </a:r>
            <a:r>
              <a:rPr lang="en-US" dirty="0" err="1"/>
              <a:t>interakcija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A49440-67B6-4E1A-8156-F4A84BB0C6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40540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Služi za </a:t>
            </a:r>
            <a:r>
              <a:rPr lang="en-US" dirty="0" err="1"/>
              <a:t>predstavljanje</a:t>
            </a:r>
            <a:r>
              <a:rPr lang="en-US" dirty="0"/>
              <a:t> </a:t>
            </a:r>
            <a:r>
              <a:rPr lang="en-US" dirty="0" err="1"/>
              <a:t>međusobne</a:t>
            </a:r>
            <a:r>
              <a:rPr lang="en-US" dirty="0"/>
              <a:t> </a:t>
            </a:r>
            <a:r>
              <a:rPr lang="en-US" dirty="0" err="1"/>
              <a:t>interakcije</a:t>
            </a:r>
            <a:r>
              <a:rPr lang="en-US" dirty="0"/>
              <a:t>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Učesnika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sistemom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Sistema koji se </a:t>
            </a:r>
            <a:r>
              <a:rPr lang="en-US" dirty="0" err="1"/>
              <a:t>razvija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drugim</a:t>
            </a:r>
            <a:r>
              <a:rPr lang="en-US" dirty="0"/>
              <a:t> sistemima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Komponenata</a:t>
            </a:r>
            <a:r>
              <a:rPr lang="en-US" dirty="0"/>
              <a:t> Sistema</a:t>
            </a:r>
          </a:p>
          <a:p>
            <a:pPr marL="0" indent="0">
              <a:buNone/>
            </a:pPr>
            <a:r>
              <a:rPr lang="pl-PL" dirty="0"/>
              <a:t>Može da naglasi problem u komunikaciji koji se može pojaviti</a:t>
            </a:r>
            <a:endParaRPr lang="en-US" dirty="0"/>
          </a:p>
          <a:p>
            <a:pPr marL="0" indent="0">
              <a:buNone/>
            </a:pPr>
            <a:r>
              <a:rPr lang="pt-BR" dirty="0"/>
              <a:t>Pokrićemo dva povezana pristupa modeliranju interakcija: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Dijagrami</a:t>
            </a:r>
            <a:r>
              <a:rPr lang="en-US" dirty="0"/>
              <a:t> </a:t>
            </a:r>
            <a:r>
              <a:rPr lang="en-US" dirty="0" err="1"/>
              <a:t>slučaja</a:t>
            </a:r>
            <a:r>
              <a:rPr lang="en-US" dirty="0"/>
              <a:t> </a:t>
            </a:r>
            <a:r>
              <a:rPr lang="en-US" dirty="0" err="1"/>
              <a:t>upotrebe</a:t>
            </a:r>
            <a:r>
              <a:rPr lang="en-US" dirty="0"/>
              <a:t> (</a:t>
            </a:r>
            <a:r>
              <a:rPr lang="en-US" dirty="0" err="1"/>
              <a:t>Interakcija</a:t>
            </a:r>
            <a:r>
              <a:rPr lang="en-US" dirty="0"/>
              <a:t> </a:t>
            </a:r>
            <a:r>
              <a:rPr lang="en-US" dirty="0" err="1"/>
              <a:t>sistema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spoljašnjim</a:t>
            </a:r>
            <a:r>
              <a:rPr lang="en-US" dirty="0"/>
              <a:t> </a:t>
            </a:r>
            <a:r>
              <a:rPr lang="en-US" dirty="0" err="1"/>
              <a:t>učesnicima</a:t>
            </a:r>
            <a:r>
              <a:rPr lang="en-US" dirty="0"/>
              <a:t>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– </a:t>
            </a:r>
            <a:r>
              <a:rPr lang="en-US" dirty="0" err="1"/>
              <a:t>Dijagram</a:t>
            </a:r>
            <a:r>
              <a:rPr lang="en-US" dirty="0"/>
              <a:t> </a:t>
            </a:r>
            <a:r>
              <a:rPr lang="en-US" dirty="0" err="1"/>
              <a:t>sekvence</a:t>
            </a:r>
            <a:r>
              <a:rPr lang="en-US" dirty="0"/>
              <a:t> (</a:t>
            </a:r>
            <a:r>
              <a:rPr lang="en-US" dirty="0" err="1"/>
              <a:t>Interakcija</a:t>
            </a:r>
            <a:r>
              <a:rPr lang="en-US" dirty="0"/>
              <a:t> </a:t>
            </a:r>
            <a:r>
              <a:rPr lang="en-US" dirty="0" err="1"/>
              <a:t>sistema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svojim</a:t>
            </a:r>
            <a:r>
              <a:rPr lang="en-US" dirty="0"/>
              <a:t> </a:t>
            </a:r>
            <a:r>
              <a:rPr lang="en-US" dirty="0" err="1"/>
              <a:t>komponentama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nekim</a:t>
            </a:r>
            <a:r>
              <a:rPr lang="en-US" dirty="0"/>
              <a:t> </a:t>
            </a:r>
            <a:r>
              <a:rPr lang="en-US" dirty="0" err="1"/>
              <a:t>korisnikom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12477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C58DD-81F5-492F-901C-21B67FF74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Dijagrami</a:t>
            </a:r>
            <a:r>
              <a:rPr lang="en-US" dirty="0"/>
              <a:t> </a:t>
            </a:r>
            <a:r>
              <a:rPr lang="en-US" dirty="0" err="1"/>
              <a:t>slučaja</a:t>
            </a:r>
            <a:r>
              <a:rPr lang="en-US" dirty="0"/>
              <a:t> </a:t>
            </a:r>
            <a:r>
              <a:rPr lang="en-US" dirty="0" err="1"/>
              <a:t>upotrebe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40BD41-BB00-4364-82CF-40DED4B14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2"/>
            <a:ext cx="10058400" cy="145075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100" dirty="0" err="1"/>
              <a:t>Prikazuju</a:t>
            </a:r>
            <a:r>
              <a:rPr lang="en-US" sz="2100" dirty="0"/>
              <a:t> </a:t>
            </a:r>
            <a:r>
              <a:rPr lang="en-US" sz="2100" dirty="0" err="1"/>
              <a:t>najjednostavnije</a:t>
            </a:r>
            <a:r>
              <a:rPr lang="en-US" sz="2100" dirty="0"/>
              <a:t> </a:t>
            </a:r>
            <a:r>
              <a:rPr lang="en-US" sz="2100" dirty="0" err="1"/>
              <a:t>kako</a:t>
            </a:r>
            <a:r>
              <a:rPr lang="en-US" sz="2100" dirty="0"/>
              <a:t> </a:t>
            </a:r>
            <a:r>
              <a:rPr lang="en-US" sz="2100" dirty="0" err="1"/>
              <a:t>korisnik</a:t>
            </a:r>
            <a:r>
              <a:rPr lang="en-US" sz="2100" dirty="0"/>
              <a:t> </a:t>
            </a:r>
            <a:r>
              <a:rPr lang="en-US" sz="2100" dirty="0" err="1"/>
              <a:t>vidi</a:t>
            </a:r>
            <a:r>
              <a:rPr lang="en-US" sz="2100" dirty="0"/>
              <a:t> </a:t>
            </a:r>
            <a:r>
              <a:rPr lang="en-US" sz="2100" dirty="0" err="1"/>
              <a:t>sistem</a:t>
            </a:r>
            <a:r>
              <a:rPr lang="en-US" sz="21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100" dirty="0" err="1"/>
              <a:t>Svaki</a:t>
            </a:r>
            <a:r>
              <a:rPr lang="en-US" sz="2100" dirty="0"/>
              <a:t> </a:t>
            </a:r>
            <a:r>
              <a:rPr lang="en-US" sz="2100" dirty="0" err="1"/>
              <a:t>dijagram</a:t>
            </a:r>
            <a:r>
              <a:rPr lang="en-US" sz="2100" dirty="0"/>
              <a:t> </a:t>
            </a:r>
            <a:r>
              <a:rPr lang="en-US" sz="2100" dirty="0" err="1"/>
              <a:t>predstavlja</a:t>
            </a:r>
            <a:r>
              <a:rPr lang="en-US" sz="2100" dirty="0"/>
              <a:t> </a:t>
            </a:r>
            <a:r>
              <a:rPr lang="en-US" sz="2100" dirty="0" err="1"/>
              <a:t>nezavisnu</a:t>
            </a:r>
            <a:r>
              <a:rPr lang="en-US" sz="2100" dirty="0"/>
              <a:t> </a:t>
            </a:r>
            <a:r>
              <a:rPr lang="en-US" sz="2100" dirty="0" err="1"/>
              <a:t>celinu</a:t>
            </a:r>
            <a:r>
              <a:rPr lang="en-US" sz="2100" dirty="0"/>
              <a:t> </a:t>
            </a:r>
            <a:r>
              <a:rPr lang="en-US" sz="2100" dirty="0" err="1"/>
              <a:t>koja</a:t>
            </a:r>
            <a:r>
              <a:rPr lang="en-US" sz="2100" dirty="0"/>
              <a:t> </a:t>
            </a:r>
            <a:r>
              <a:rPr lang="en-US" sz="2100" dirty="0" err="1"/>
              <a:t>zahteva</a:t>
            </a:r>
            <a:r>
              <a:rPr lang="en-US" sz="2100" dirty="0"/>
              <a:t> </a:t>
            </a:r>
            <a:r>
              <a:rPr lang="en-US" sz="2100" dirty="0" err="1"/>
              <a:t>spoljasnjeg</a:t>
            </a:r>
            <a:r>
              <a:rPr lang="en-US" sz="2100" dirty="0"/>
              <a:t> </a:t>
            </a:r>
            <a:r>
              <a:rPr lang="en-US" sz="2100" dirty="0" err="1"/>
              <a:t>učesnika</a:t>
            </a:r>
            <a:r>
              <a:rPr lang="en-US" sz="2100" dirty="0"/>
              <a:t> koji u </a:t>
            </a:r>
            <a:r>
              <a:rPr lang="en-US" sz="2100" dirty="0" err="1"/>
              <a:t>njoj</a:t>
            </a:r>
            <a:r>
              <a:rPr lang="en-US" sz="2100" dirty="0"/>
              <a:t> </a:t>
            </a:r>
            <a:r>
              <a:rPr lang="en-US" sz="2100" dirty="0" err="1"/>
              <a:t>učestvuje</a:t>
            </a:r>
            <a:r>
              <a:rPr lang="en-US" sz="2100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372F05-6B2B-45F6-A379-DCB6F75A91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3584802"/>
            <a:ext cx="4477375" cy="828791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BC27D0C-FC88-44A5-ADBD-FF89375059B6}"/>
              </a:ext>
            </a:extLst>
          </p:cNvPr>
          <p:cNvSpPr txBox="1">
            <a:spLocks/>
          </p:cNvSpPr>
          <p:nvPr/>
        </p:nvSpPr>
        <p:spPr>
          <a:xfrm>
            <a:off x="1097280" y="4395262"/>
            <a:ext cx="5247861" cy="44708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1400" dirty="0" err="1"/>
              <a:t>Dijagram</a:t>
            </a:r>
            <a:r>
              <a:rPr lang="en-US" sz="1400" dirty="0"/>
              <a:t> </a:t>
            </a:r>
            <a:r>
              <a:rPr lang="en-US" sz="1400" dirty="0" err="1"/>
              <a:t>slučaja</a:t>
            </a:r>
            <a:r>
              <a:rPr lang="en-US" sz="1400" dirty="0"/>
              <a:t> </a:t>
            </a:r>
            <a:r>
              <a:rPr lang="en-US" sz="1400" dirty="0" err="1"/>
              <a:t>upotrebe</a:t>
            </a:r>
            <a:r>
              <a:rPr lang="en-US" sz="1400" dirty="0"/>
              <a:t> </a:t>
            </a:r>
            <a:r>
              <a:rPr lang="en-US" sz="1400" dirty="0" err="1"/>
              <a:t>Transfera</a:t>
            </a:r>
            <a:r>
              <a:rPr lang="en-US" sz="1400" dirty="0"/>
              <a:t> </a:t>
            </a:r>
            <a:r>
              <a:rPr lang="en-US" sz="1400" dirty="0" err="1"/>
              <a:t>podataka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33114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AF23E-761F-4812-8253-F9D1B59DF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Dijagrami</a:t>
            </a:r>
            <a:r>
              <a:rPr lang="en-US" dirty="0"/>
              <a:t> </a:t>
            </a:r>
            <a:r>
              <a:rPr lang="en-US" dirty="0" err="1"/>
              <a:t>slučaja</a:t>
            </a:r>
            <a:r>
              <a:rPr lang="en-US" dirty="0"/>
              <a:t> </a:t>
            </a:r>
            <a:r>
              <a:rPr lang="en-US" dirty="0" err="1"/>
              <a:t>upotrebe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8EA250-D8DA-495B-BCFC-369BDF4481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94905"/>
            <a:ext cx="10058400" cy="109617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Sami dijagrami ne daju mnogo informacija 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Potrebne</a:t>
            </a:r>
            <a:r>
              <a:rPr lang="en-US" dirty="0"/>
              <a:t> </a:t>
            </a:r>
            <a:r>
              <a:rPr lang="en-US" dirty="0" err="1"/>
              <a:t>dodatne</a:t>
            </a:r>
            <a:r>
              <a:rPr lang="en-US" dirty="0"/>
              <a:t> </a:t>
            </a:r>
            <a:r>
              <a:rPr lang="en-US" dirty="0" err="1"/>
              <a:t>informacije</a:t>
            </a:r>
            <a:r>
              <a:rPr lang="en-US" dirty="0"/>
              <a:t> se </a:t>
            </a:r>
            <a:r>
              <a:rPr lang="en-US" dirty="0" err="1"/>
              <a:t>dostavljaju</a:t>
            </a:r>
            <a:r>
              <a:rPr lang="en-US" dirty="0"/>
              <a:t> u </a:t>
            </a:r>
            <a:r>
              <a:rPr lang="en-US" dirty="0" err="1"/>
              <a:t>proizvoljnoj</a:t>
            </a:r>
            <a:r>
              <a:rPr lang="en-US" dirty="0"/>
              <a:t> </a:t>
            </a:r>
            <a:r>
              <a:rPr lang="en-US" dirty="0" err="1"/>
              <a:t>formi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sadrže</a:t>
            </a:r>
            <a:r>
              <a:rPr lang="en-US" dirty="0"/>
              <a:t> </a:t>
            </a:r>
            <a:r>
              <a:rPr lang="en-US" dirty="0" err="1"/>
              <a:t>dodatne</a:t>
            </a:r>
            <a:r>
              <a:rPr lang="en-US" dirty="0"/>
              <a:t> </a:t>
            </a:r>
            <a:r>
              <a:rPr lang="en-US" dirty="0" err="1"/>
              <a:t>informacije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222F37-8041-4786-AD04-8B8BDB8F9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2768444"/>
            <a:ext cx="7363853" cy="3229426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8CB249C-3BD7-4E27-B8AC-78462FBCA45A}"/>
              </a:ext>
            </a:extLst>
          </p:cNvPr>
          <p:cNvSpPr txBox="1">
            <a:spLocks/>
          </p:cNvSpPr>
          <p:nvPr/>
        </p:nvSpPr>
        <p:spPr>
          <a:xfrm>
            <a:off x="1097280" y="5997870"/>
            <a:ext cx="7290021" cy="44284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Tabela sa dodatnim podacima o slučaju upotrebe “Transfer podataka”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5517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80489-E32D-4EA3-A69E-F7BAFB6BD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Dijagrami</a:t>
            </a:r>
            <a:r>
              <a:rPr lang="en-US" dirty="0"/>
              <a:t> </a:t>
            </a:r>
            <a:r>
              <a:rPr lang="en-US" dirty="0" err="1"/>
              <a:t>sekvence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A5091-9B38-4CE8-8DD2-E0DE4B007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132079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Primarno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napravljeni</a:t>
            </a:r>
            <a:r>
              <a:rPr lang="en-US" dirty="0"/>
              <a:t> za </a:t>
            </a:r>
            <a:r>
              <a:rPr lang="en-US" dirty="0" err="1"/>
              <a:t>modelovanje</a:t>
            </a:r>
            <a:r>
              <a:rPr lang="en-US" dirty="0"/>
              <a:t> </a:t>
            </a:r>
            <a:r>
              <a:rPr lang="en-US" dirty="0" err="1"/>
              <a:t>odnosa</a:t>
            </a:r>
            <a:r>
              <a:rPr lang="en-US" dirty="0"/>
              <a:t> </a:t>
            </a:r>
            <a:r>
              <a:rPr lang="en-US" dirty="0" err="1"/>
              <a:t>između</a:t>
            </a:r>
            <a:r>
              <a:rPr lang="en-US" dirty="0"/>
              <a:t> </a:t>
            </a:r>
            <a:r>
              <a:rPr lang="en-US" dirty="0" err="1"/>
              <a:t>objekata</a:t>
            </a:r>
            <a:r>
              <a:rPr lang="en-US" dirty="0"/>
              <a:t> </a:t>
            </a:r>
            <a:r>
              <a:rPr lang="en-US" dirty="0" err="1"/>
              <a:t>sistema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učesnika</a:t>
            </a:r>
            <a:r>
              <a:rPr lang="en-US" dirty="0"/>
              <a:t> u </a:t>
            </a:r>
            <a:r>
              <a:rPr lang="en-US" dirty="0" err="1"/>
              <a:t>sistemu</a:t>
            </a:r>
            <a:r>
              <a:rPr lang="en-US" dirty="0"/>
              <a:t>, </a:t>
            </a:r>
            <a:r>
              <a:rPr lang="en-US" dirty="0" err="1"/>
              <a:t>ali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za </a:t>
            </a:r>
            <a:r>
              <a:rPr lang="en-US" dirty="0" err="1"/>
              <a:t>međusobnih</a:t>
            </a:r>
            <a:r>
              <a:rPr lang="en-US" dirty="0"/>
              <a:t> </a:t>
            </a:r>
            <a:r>
              <a:rPr lang="en-US" dirty="0" err="1"/>
              <a:t>odnosa</a:t>
            </a:r>
            <a:r>
              <a:rPr lang="en-US" dirty="0"/>
              <a:t> </a:t>
            </a:r>
            <a:r>
              <a:rPr lang="en-US" dirty="0" err="1"/>
              <a:t>između</a:t>
            </a:r>
            <a:r>
              <a:rPr lang="en-US" dirty="0"/>
              <a:t> </a:t>
            </a:r>
            <a:r>
              <a:rPr lang="en-US" dirty="0" err="1"/>
              <a:t>objekata</a:t>
            </a:r>
            <a:r>
              <a:rPr lang="en-US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Prikazuju</a:t>
            </a:r>
            <a:r>
              <a:rPr lang="en-US" dirty="0"/>
              <a:t> </a:t>
            </a:r>
            <a:r>
              <a:rPr lang="en-US" dirty="0" err="1"/>
              <a:t>sekvencu</a:t>
            </a:r>
            <a:r>
              <a:rPr lang="en-US" dirty="0"/>
              <a:t> </a:t>
            </a:r>
            <a:r>
              <a:rPr lang="en-US" dirty="0" err="1"/>
              <a:t>akcija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se </a:t>
            </a:r>
            <a:r>
              <a:rPr lang="en-US" dirty="0" err="1"/>
              <a:t>izvršavaju</a:t>
            </a:r>
            <a:r>
              <a:rPr lang="en-US" dirty="0"/>
              <a:t> </a:t>
            </a:r>
            <a:r>
              <a:rPr lang="en-US" dirty="0" err="1"/>
              <a:t>tokom</a:t>
            </a:r>
            <a:r>
              <a:rPr lang="en-US" dirty="0"/>
              <a:t> </a:t>
            </a:r>
            <a:r>
              <a:rPr lang="en-US" dirty="0" err="1"/>
              <a:t>jednog</a:t>
            </a:r>
            <a:r>
              <a:rPr lang="en-US" dirty="0"/>
              <a:t> </a:t>
            </a:r>
            <a:r>
              <a:rPr lang="en-US" dirty="0" err="1"/>
              <a:t>slučaja</a:t>
            </a:r>
            <a:r>
              <a:rPr lang="en-US" dirty="0"/>
              <a:t> </a:t>
            </a:r>
            <a:r>
              <a:rPr lang="en-US" dirty="0" err="1"/>
              <a:t>upotrebe</a:t>
            </a:r>
            <a:r>
              <a:rPr lang="en-US" dirty="0"/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978A2A-BF08-4D6E-B6AE-206F2363B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3282910"/>
            <a:ext cx="3865293" cy="28955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ECF95F2-F2D4-49C6-9BB8-03567A2DB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1529" y="3438850"/>
            <a:ext cx="2830581" cy="2739639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D684757-EEA6-439C-B536-3BFE84BF3132}"/>
              </a:ext>
            </a:extLst>
          </p:cNvPr>
          <p:cNvSpPr txBox="1">
            <a:spLocks/>
          </p:cNvSpPr>
          <p:nvPr/>
        </p:nvSpPr>
        <p:spPr>
          <a:xfrm>
            <a:off x="6405244" y="6137505"/>
            <a:ext cx="2635389" cy="27919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pl-PL" sz="1100" dirty="0"/>
              <a:t>Dijagram sekvence za transfer podataka</a:t>
            </a:r>
            <a:endParaRPr lang="en-US" sz="11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B3FFC70-564B-4A3C-9BCA-72DE032966F3}"/>
              </a:ext>
            </a:extLst>
          </p:cNvPr>
          <p:cNvSpPr txBox="1">
            <a:spLocks/>
          </p:cNvSpPr>
          <p:nvPr/>
        </p:nvSpPr>
        <p:spPr>
          <a:xfrm>
            <a:off x="1421101" y="6137505"/>
            <a:ext cx="4049396" cy="27919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1050" dirty="0" err="1"/>
              <a:t>Dijagram</a:t>
            </a:r>
            <a:r>
              <a:rPr lang="en-US" sz="1050" dirty="0"/>
              <a:t> </a:t>
            </a:r>
            <a:r>
              <a:rPr lang="en-US" sz="1050" dirty="0" err="1"/>
              <a:t>sekvence</a:t>
            </a:r>
            <a:r>
              <a:rPr lang="en-US" sz="1050" dirty="0"/>
              <a:t> za </a:t>
            </a:r>
            <a:r>
              <a:rPr lang="en-US" sz="1050" dirty="0" err="1"/>
              <a:t>slučaj</a:t>
            </a:r>
            <a:r>
              <a:rPr lang="en-US" sz="1050" dirty="0"/>
              <a:t> </a:t>
            </a:r>
            <a:r>
              <a:rPr lang="en-US" sz="1050" dirty="0" err="1"/>
              <a:t>upotrebe</a:t>
            </a:r>
            <a:r>
              <a:rPr lang="en-US" sz="1050" dirty="0"/>
              <a:t> </a:t>
            </a:r>
            <a:r>
              <a:rPr lang="en-US" sz="1050" dirty="0" err="1"/>
              <a:t>Pregled</a:t>
            </a:r>
            <a:r>
              <a:rPr lang="en-US" sz="1050" dirty="0"/>
              <a:t> </a:t>
            </a:r>
            <a:r>
              <a:rPr lang="en-US" sz="1050" dirty="0" err="1"/>
              <a:t>informacija</a:t>
            </a:r>
            <a:r>
              <a:rPr lang="en-US" sz="1050" dirty="0"/>
              <a:t> o </a:t>
            </a:r>
            <a:r>
              <a:rPr lang="en-US" sz="1050" dirty="0" err="1"/>
              <a:t>pacijentu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9566942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61CE1-82F2-4C4D-8A0D-F94107AF2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Model-driven engineering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853AD8-217F-40B7-B4F5-C6D4C0B7B2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sv-SE" dirty="0"/>
              <a:t>Pristup razvoju softvera gde su modeli primarni cilj razvojnog planiranja projekta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modela</a:t>
            </a:r>
            <a:r>
              <a:rPr lang="en-US" dirty="0"/>
              <a:t> se </a:t>
            </a:r>
            <a:r>
              <a:rPr lang="en-US" dirty="0" err="1"/>
              <a:t>automatski</a:t>
            </a:r>
            <a:r>
              <a:rPr lang="en-US" dirty="0"/>
              <a:t> </a:t>
            </a:r>
            <a:r>
              <a:rPr lang="en-US" dirty="0" err="1"/>
              <a:t>generiše</a:t>
            </a:r>
            <a:r>
              <a:rPr lang="en-US" dirty="0"/>
              <a:t> </a:t>
            </a:r>
            <a:r>
              <a:rPr lang="en-US" dirty="0" err="1"/>
              <a:t>kod</a:t>
            </a:r>
            <a:r>
              <a:rPr lang="en-US" dirty="0"/>
              <a:t> za </a:t>
            </a:r>
            <a:r>
              <a:rPr lang="en-US" dirty="0" err="1"/>
              <a:t>određenu</a:t>
            </a:r>
            <a:r>
              <a:rPr lang="en-US" dirty="0"/>
              <a:t> </a:t>
            </a:r>
            <a:r>
              <a:rPr lang="en-US" dirty="0" err="1"/>
              <a:t>platformu</a:t>
            </a:r>
            <a:endParaRPr lang="sv-SE" dirty="0"/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Podiže nivo apstrakcije programiranja na viši nivo</a:t>
            </a:r>
            <a:endParaRPr lang="sv-SE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Zasniva</a:t>
            </a:r>
            <a:r>
              <a:rPr lang="en-US" dirty="0"/>
              <a:t> se </a:t>
            </a:r>
            <a:r>
              <a:rPr lang="en-US" dirty="0" err="1"/>
              <a:t>na</a:t>
            </a:r>
            <a:r>
              <a:rPr lang="en-US" dirty="0"/>
              <a:t> model-driven architecture (MDA) </a:t>
            </a:r>
            <a:r>
              <a:rPr lang="en-US" dirty="0" err="1"/>
              <a:t>koja</a:t>
            </a:r>
            <a:r>
              <a:rPr lang="en-US" dirty="0"/>
              <a:t> je </a:t>
            </a:r>
            <a:r>
              <a:rPr lang="en-US" dirty="0" err="1"/>
              <a:t>predstavlja</a:t>
            </a:r>
            <a:r>
              <a:rPr lang="en-US" dirty="0"/>
              <a:t> </a:t>
            </a:r>
            <a:r>
              <a:rPr lang="en-US" dirty="0" err="1"/>
              <a:t>noviju</a:t>
            </a:r>
            <a:r>
              <a:rPr lang="en-US" dirty="0"/>
              <a:t> </a:t>
            </a:r>
            <a:r>
              <a:rPr lang="en-US" dirty="0" err="1"/>
              <a:t>programsku</a:t>
            </a:r>
            <a:r>
              <a:rPr lang="en-US" dirty="0"/>
              <a:t> </a:t>
            </a:r>
            <a:r>
              <a:rPr lang="en-US" dirty="0" err="1"/>
              <a:t>paradigmu</a:t>
            </a:r>
            <a:r>
              <a:rPr lang="en-US" dirty="0"/>
              <a:t> </a:t>
            </a:r>
            <a:r>
              <a:rPr lang="en-US" dirty="0" err="1"/>
              <a:t>razvijenu</a:t>
            </a:r>
            <a:r>
              <a:rPr lang="en-US" dirty="0"/>
              <a:t> od </a:t>
            </a:r>
            <a:r>
              <a:rPr lang="en-US" dirty="0" err="1"/>
              <a:t>strane</a:t>
            </a:r>
            <a:r>
              <a:rPr lang="en-US" dirty="0"/>
              <a:t> Object Management Group (OMG) 2001.</a:t>
            </a:r>
          </a:p>
        </p:txBody>
      </p:sp>
    </p:spTree>
    <p:extLst>
      <p:ext uri="{BB962C8B-B14F-4D97-AF65-F5344CB8AC3E}">
        <p14:creationId xmlns:p14="http://schemas.microsoft.com/office/powerpoint/2010/main" val="35838527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EB6E5-3C5E-4AD7-B329-E4BAA82FD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Dobre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loše</a:t>
            </a:r>
            <a:r>
              <a:rPr lang="en-US" dirty="0"/>
              <a:t> </a:t>
            </a:r>
            <a:r>
              <a:rPr lang="en-US" dirty="0" err="1"/>
              <a:t>strane</a:t>
            </a:r>
            <a:r>
              <a:rPr lang="en-US" dirty="0"/>
              <a:t> MDE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03AD8-B4C9-4527-AAD2-94597FA517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Dobre</a:t>
            </a:r>
            <a:r>
              <a:rPr lang="en-US" dirty="0"/>
              <a:t>: </a:t>
            </a:r>
          </a:p>
          <a:p>
            <a:pPr marL="0" indent="0">
              <a:buNone/>
            </a:pPr>
            <a:r>
              <a:rPr lang="en-US" dirty="0"/>
              <a:t>– </a:t>
            </a:r>
            <a:r>
              <a:rPr lang="en-US" dirty="0" err="1"/>
              <a:t>Dozvoljava</a:t>
            </a:r>
            <a:r>
              <a:rPr lang="en-US" dirty="0"/>
              <a:t> </a:t>
            </a:r>
            <a:r>
              <a:rPr lang="en-US" dirty="0" err="1"/>
              <a:t>programeru</a:t>
            </a:r>
            <a:r>
              <a:rPr lang="en-US" dirty="0"/>
              <a:t> da </a:t>
            </a:r>
            <a:r>
              <a:rPr lang="en-US" dirty="0" err="1"/>
              <a:t>misli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višem</a:t>
            </a:r>
            <a:r>
              <a:rPr lang="en-US" dirty="0"/>
              <a:t>, </a:t>
            </a:r>
            <a:r>
              <a:rPr lang="en-US" dirty="0" err="1"/>
              <a:t>apstraktnijem</a:t>
            </a:r>
            <a:r>
              <a:rPr lang="en-US" dirty="0"/>
              <a:t> </a:t>
            </a:r>
            <a:r>
              <a:rPr lang="en-US" dirty="0" err="1"/>
              <a:t>nivou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sprečava</a:t>
            </a:r>
            <a:r>
              <a:rPr lang="en-US" dirty="0"/>
              <a:t> </a:t>
            </a:r>
            <a:r>
              <a:rPr lang="en-US" dirty="0" err="1"/>
              <a:t>gomilu</a:t>
            </a:r>
            <a:r>
              <a:rPr lang="en-US" dirty="0"/>
              <a:t> </a:t>
            </a:r>
            <a:r>
              <a:rPr lang="en-US" dirty="0" err="1"/>
              <a:t>grešaka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</a:t>
            </a:r>
            <a:r>
              <a:rPr lang="en-US" dirty="0" err="1"/>
              <a:t>Povećava</a:t>
            </a:r>
            <a:r>
              <a:rPr lang="en-US" dirty="0"/>
              <a:t> </a:t>
            </a:r>
            <a:r>
              <a:rPr lang="en-US" dirty="0" err="1"/>
              <a:t>brzinu</a:t>
            </a:r>
            <a:r>
              <a:rPr lang="en-US" dirty="0"/>
              <a:t> </a:t>
            </a:r>
            <a:r>
              <a:rPr lang="en-US" dirty="0" err="1"/>
              <a:t>izrade</a:t>
            </a:r>
            <a:r>
              <a:rPr lang="en-US" dirty="0"/>
              <a:t> </a:t>
            </a:r>
            <a:r>
              <a:rPr lang="en-US" dirty="0" err="1"/>
              <a:t>softvera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</a:t>
            </a:r>
            <a:r>
              <a:rPr lang="en-US" dirty="0" err="1"/>
              <a:t>Kreira</a:t>
            </a:r>
            <a:r>
              <a:rPr lang="en-US" dirty="0"/>
              <a:t> se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kod</a:t>
            </a:r>
            <a:r>
              <a:rPr lang="en-US" dirty="0"/>
              <a:t> koji je </a:t>
            </a:r>
            <a:r>
              <a:rPr lang="en-US" dirty="0" err="1"/>
              <a:t>nezavisan</a:t>
            </a:r>
            <a:r>
              <a:rPr lang="en-US" dirty="0"/>
              <a:t> od </a:t>
            </a:r>
            <a:r>
              <a:rPr lang="en-US" dirty="0" err="1"/>
              <a:t>platforme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Loše</a:t>
            </a:r>
            <a:r>
              <a:rPr lang="en-US" dirty="0"/>
              <a:t>: </a:t>
            </a:r>
          </a:p>
          <a:p>
            <a:pPr marL="0" indent="0">
              <a:buNone/>
            </a:pPr>
            <a:r>
              <a:rPr lang="en-US" dirty="0"/>
              <a:t>– </a:t>
            </a:r>
            <a:r>
              <a:rPr lang="en-US" dirty="0" err="1"/>
              <a:t>Neke</a:t>
            </a:r>
            <a:r>
              <a:rPr lang="en-US" dirty="0"/>
              <a:t> </a:t>
            </a:r>
            <a:r>
              <a:rPr lang="en-US" dirty="0" err="1"/>
              <a:t>autogenerisane</a:t>
            </a:r>
            <a:r>
              <a:rPr lang="en-US" dirty="0"/>
              <a:t> </a:t>
            </a:r>
            <a:r>
              <a:rPr lang="en-US" dirty="0" err="1"/>
              <a:t>implemenatcije</a:t>
            </a:r>
            <a:r>
              <a:rPr lang="en-US" dirty="0"/>
              <a:t> ne </a:t>
            </a:r>
            <a:r>
              <a:rPr lang="en-US" dirty="0" err="1"/>
              <a:t>moraju</a:t>
            </a:r>
            <a:r>
              <a:rPr lang="en-US" dirty="0"/>
              <a:t> </a:t>
            </a:r>
            <a:r>
              <a:rPr lang="en-US" dirty="0" err="1"/>
              <a:t>predstavljati</a:t>
            </a:r>
            <a:r>
              <a:rPr lang="en-US" dirty="0"/>
              <a:t> </a:t>
            </a:r>
            <a:r>
              <a:rPr lang="en-US" dirty="0" err="1"/>
              <a:t>najefikasniju</a:t>
            </a:r>
            <a:r>
              <a:rPr lang="en-US" dirty="0"/>
              <a:t> </a:t>
            </a:r>
            <a:r>
              <a:rPr lang="en-US" dirty="0" err="1"/>
              <a:t>implementaciju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Ova </a:t>
            </a:r>
            <a:r>
              <a:rPr lang="en-US" dirty="0" err="1"/>
              <a:t>vrsta</a:t>
            </a:r>
            <a:r>
              <a:rPr lang="en-US" dirty="0"/>
              <a:t> </a:t>
            </a:r>
            <a:r>
              <a:rPr lang="en-US" dirty="0" err="1"/>
              <a:t>modelovanja</a:t>
            </a:r>
            <a:r>
              <a:rPr lang="en-US" dirty="0"/>
              <a:t> dobra je za </a:t>
            </a:r>
            <a:r>
              <a:rPr lang="en-US" dirty="0" err="1"/>
              <a:t>modelovanje</a:t>
            </a:r>
            <a:r>
              <a:rPr lang="en-US" dirty="0"/>
              <a:t> </a:t>
            </a:r>
            <a:r>
              <a:rPr lang="en-US" dirty="0" err="1"/>
              <a:t>velikih</a:t>
            </a:r>
            <a:r>
              <a:rPr lang="en-US" dirty="0"/>
              <a:t> </a:t>
            </a:r>
            <a:r>
              <a:rPr lang="en-US" dirty="0" err="1"/>
              <a:t>sistema</a:t>
            </a:r>
            <a:r>
              <a:rPr lang="en-US" dirty="0"/>
              <a:t>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kojih</a:t>
            </a:r>
            <a:r>
              <a:rPr lang="en-US" dirty="0"/>
              <a:t> </a:t>
            </a:r>
            <a:r>
              <a:rPr lang="en-US" dirty="0" err="1"/>
              <a:t>glavni</a:t>
            </a:r>
            <a:r>
              <a:rPr lang="en-US" dirty="0"/>
              <a:t> problem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/>
              <a:t>implementacija</a:t>
            </a:r>
            <a:r>
              <a:rPr lang="en-US" dirty="0"/>
              <a:t> </a:t>
            </a:r>
            <a:r>
              <a:rPr lang="en-US" dirty="0" err="1"/>
              <a:t>nego</a:t>
            </a:r>
            <a:r>
              <a:rPr lang="en-US" dirty="0"/>
              <a:t> dobra </a:t>
            </a:r>
            <a:r>
              <a:rPr lang="en-US" dirty="0" err="1"/>
              <a:t>analiza</a:t>
            </a:r>
            <a:r>
              <a:rPr lang="en-US" dirty="0"/>
              <a:t> </a:t>
            </a:r>
            <a:r>
              <a:rPr lang="en-US" dirty="0" err="1"/>
              <a:t>sistema</a:t>
            </a:r>
            <a:r>
              <a:rPr lang="en-US" dirty="0"/>
              <a:t>, </a:t>
            </a:r>
            <a:r>
              <a:rPr lang="en-US" dirty="0" err="1"/>
              <a:t>bezbednost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nezavisnost</a:t>
            </a:r>
            <a:r>
              <a:rPr lang="en-US" dirty="0"/>
              <a:t>, </a:t>
            </a:r>
            <a:r>
              <a:rPr lang="en-US" dirty="0" err="1"/>
              <a:t>uklapanje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starim</a:t>
            </a:r>
            <a:r>
              <a:rPr lang="en-US" dirty="0"/>
              <a:t> </a:t>
            </a:r>
            <a:r>
              <a:rPr lang="en-US" dirty="0" err="1"/>
              <a:t>sistemo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testiranje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4704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CC5EE-10CC-440E-8076-900E21C89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Model-driven architecture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E8191-F86E-4688-BD6F-0921D59C98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Glvani</a:t>
            </a:r>
            <a:r>
              <a:rPr lang="en-US" dirty="0"/>
              <a:t> </a:t>
            </a:r>
            <a:r>
              <a:rPr lang="en-US" dirty="0" err="1"/>
              <a:t>cilj</a:t>
            </a:r>
            <a:r>
              <a:rPr lang="en-US" dirty="0"/>
              <a:t> je </a:t>
            </a:r>
            <a:r>
              <a:rPr lang="en-US" dirty="0" err="1"/>
              <a:t>dizajn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implementacija</a:t>
            </a:r>
            <a:r>
              <a:rPr lang="en-US" dirty="0"/>
              <a:t> </a:t>
            </a:r>
            <a:r>
              <a:rPr lang="en-US" dirty="0" err="1"/>
              <a:t>softvera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Koriste</a:t>
            </a:r>
            <a:r>
              <a:rPr lang="en-US" dirty="0"/>
              <a:t> </a:t>
            </a:r>
            <a:r>
              <a:rPr lang="en-US" dirty="0" err="1"/>
              <a:t>podskup</a:t>
            </a:r>
            <a:r>
              <a:rPr lang="en-US" dirty="0"/>
              <a:t> UML </a:t>
            </a:r>
            <a:r>
              <a:rPr lang="en-US" dirty="0" err="1"/>
              <a:t>dijagrama</a:t>
            </a:r>
            <a:r>
              <a:rPr lang="en-US" dirty="0"/>
              <a:t> za </a:t>
            </a:r>
            <a:r>
              <a:rPr lang="en-US" dirty="0" err="1"/>
              <a:t>opisivanje</a:t>
            </a:r>
            <a:r>
              <a:rPr lang="en-US" dirty="0"/>
              <a:t> </a:t>
            </a:r>
            <a:r>
              <a:rPr lang="en-US" dirty="0" err="1"/>
              <a:t>softvera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kojih</a:t>
            </a:r>
            <a:r>
              <a:rPr lang="en-US" dirty="0"/>
              <a:t> se </a:t>
            </a:r>
            <a:r>
              <a:rPr lang="en-US" dirty="0" err="1"/>
              <a:t>automatski</a:t>
            </a:r>
            <a:r>
              <a:rPr lang="en-US" dirty="0"/>
              <a:t> </a:t>
            </a:r>
            <a:r>
              <a:rPr lang="en-US" dirty="0" err="1"/>
              <a:t>generiše</a:t>
            </a:r>
            <a:r>
              <a:rPr lang="en-US" dirty="0"/>
              <a:t> </a:t>
            </a:r>
            <a:r>
              <a:rPr lang="en-US" dirty="0" err="1"/>
              <a:t>kod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Modeli</a:t>
            </a:r>
            <a:r>
              <a:rPr lang="en-US" dirty="0"/>
              <a:t> se </a:t>
            </a:r>
            <a:r>
              <a:rPr lang="en-US" dirty="0" err="1"/>
              <a:t>klasifikuju</a:t>
            </a:r>
            <a:r>
              <a:rPr lang="en-US" dirty="0"/>
              <a:t> u tri </a:t>
            </a:r>
            <a:r>
              <a:rPr lang="en-US" dirty="0" err="1"/>
              <a:t>grupe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– Computation Independent Model (CIM) </a:t>
            </a:r>
          </a:p>
          <a:p>
            <a:pPr marL="0" indent="0">
              <a:buNone/>
            </a:pPr>
            <a:r>
              <a:rPr lang="en-US" dirty="0"/>
              <a:t>– Platform Independent Model(PIM) </a:t>
            </a:r>
          </a:p>
          <a:p>
            <a:pPr marL="0" indent="0">
              <a:buNone/>
            </a:pPr>
            <a:r>
              <a:rPr lang="en-US" dirty="0"/>
              <a:t>– Platform Specific Model(PSM)</a:t>
            </a:r>
          </a:p>
        </p:txBody>
      </p:sp>
    </p:spTree>
    <p:extLst>
      <p:ext uri="{BB962C8B-B14F-4D97-AF65-F5344CB8AC3E}">
        <p14:creationId xmlns:p14="http://schemas.microsoft.com/office/powerpoint/2010/main" val="13627713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85F0B-E6CA-4FFD-BEE5-3A6B0918A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PIM </a:t>
            </a:r>
            <a:r>
              <a:rPr lang="en-US" dirty="0" err="1"/>
              <a:t>i</a:t>
            </a:r>
            <a:r>
              <a:rPr lang="en-US" dirty="0"/>
              <a:t> PSM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E7220-1A85-4D8E-8428-DB3B1CDFBA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PIM </a:t>
            </a:r>
            <a:r>
              <a:rPr lang="en-US" dirty="0" err="1"/>
              <a:t>modeluje</a:t>
            </a:r>
            <a:r>
              <a:rPr lang="en-US" dirty="0"/>
              <a:t> </a:t>
            </a:r>
            <a:r>
              <a:rPr lang="en-US" dirty="0" err="1"/>
              <a:t>funkcionisanje</a:t>
            </a:r>
            <a:r>
              <a:rPr lang="en-US" dirty="0"/>
              <a:t> </a:t>
            </a:r>
            <a:r>
              <a:rPr lang="en-US" dirty="0" err="1"/>
              <a:t>sistema</a:t>
            </a:r>
            <a:r>
              <a:rPr lang="en-US" dirty="0"/>
              <a:t> </a:t>
            </a:r>
            <a:r>
              <a:rPr lang="en-US" dirty="0" err="1"/>
              <a:t>nezavisno</a:t>
            </a:r>
            <a:r>
              <a:rPr lang="en-US" dirty="0"/>
              <a:t> od </a:t>
            </a:r>
            <a:r>
              <a:rPr lang="en-US" dirty="0" err="1"/>
              <a:t>platforme</a:t>
            </a:r>
            <a:r>
              <a:rPr lang="en-US" dirty="0"/>
              <a:t>. On </a:t>
            </a:r>
            <a:r>
              <a:rPr lang="en-US" dirty="0" err="1"/>
              <a:t>opisuje</a:t>
            </a:r>
            <a:r>
              <a:rPr lang="en-US" dirty="0"/>
              <a:t> </a:t>
            </a:r>
            <a:r>
              <a:rPr lang="en-US" dirty="0" err="1"/>
              <a:t>strukturu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modele</a:t>
            </a:r>
            <a:r>
              <a:rPr lang="en-US" dirty="0"/>
              <a:t> </a:t>
            </a:r>
            <a:r>
              <a:rPr lang="en-US" dirty="0" err="1"/>
              <a:t>sistema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se </a:t>
            </a:r>
            <a:r>
              <a:rPr lang="en-US" dirty="0" err="1"/>
              <a:t>njima</a:t>
            </a:r>
            <a:r>
              <a:rPr lang="en-US" dirty="0"/>
              <a:t> </a:t>
            </a:r>
            <a:r>
              <a:rPr lang="en-US" dirty="0" err="1"/>
              <a:t>upravlja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Obično</a:t>
            </a:r>
            <a:r>
              <a:rPr lang="en-US" dirty="0"/>
              <a:t> je </a:t>
            </a:r>
            <a:r>
              <a:rPr lang="en-US" dirty="0" err="1"/>
              <a:t>opisan</a:t>
            </a:r>
            <a:r>
              <a:rPr lang="en-US" dirty="0"/>
              <a:t> UML </a:t>
            </a:r>
            <a:r>
              <a:rPr lang="en-US" dirty="0" err="1"/>
              <a:t>dijagramima</a:t>
            </a:r>
            <a:r>
              <a:rPr lang="en-US" dirty="0"/>
              <a:t> koji </a:t>
            </a:r>
            <a:r>
              <a:rPr lang="en-US" dirty="0" err="1"/>
              <a:t>pokazuju</a:t>
            </a:r>
            <a:r>
              <a:rPr lang="en-US" dirty="0"/>
              <a:t> </a:t>
            </a:r>
            <a:r>
              <a:rPr lang="en-US" dirty="0" err="1"/>
              <a:t>statičku</a:t>
            </a:r>
            <a:r>
              <a:rPr lang="en-US" dirty="0"/>
              <a:t> </a:t>
            </a:r>
            <a:r>
              <a:rPr lang="en-US" dirty="0" err="1"/>
              <a:t>sliku</a:t>
            </a:r>
            <a:r>
              <a:rPr lang="en-US" dirty="0"/>
              <a:t> </a:t>
            </a:r>
            <a:r>
              <a:rPr lang="en-US" dirty="0" err="1"/>
              <a:t>sistema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reaguje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spoljašnje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unutrašnje</a:t>
            </a:r>
            <a:r>
              <a:rPr lang="en-US" dirty="0"/>
              <a:t> </a:t>
            </a:r>
            <a:r>
              <a:rPr lang="en-US" dirty="0" err="1"/>
              <a:t>događaje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PIM se </a:t>
            </a:r>
            <a:r>
              <a:rPr lang="en-US" dirty="0" err="1"/>
              <a:t>prevodi</a:t>
            </a:r>
            <a:r>
              <a:rPr lang="en-US" dirty="0"/>
              <a:t> u PSM (Primer </a:t>
            </a:r>
            <a:r>
              <a:rPr lang="en-US" dirty="0" err="1"/>
              <a:t>generisanja</a:t>
            </a:r>
            <a:r>
              <a:rPr lang="en-US" dirty="0"/>
              <a:t> Java Byte </a:t>
            </a:r>
            <a:r>
              <a:rPr lang="en-US" dirty="0" err="1"/>
              <a:t>koda</a:t>
            </a:r>
            <a:r>
              <a:rPr lang="en-US" dirty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3053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3BBF4-62CF-43ED-92DF-146E93A1F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Izvršivi</a:t>
            </a:r>
            <a:r>
              <a:rPr lang="en-US" dirty="0"/>
              <a:t> UML(Executable)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CF40E-6CCA-40C5-8F8E-DD154D790E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Kako</a:t>
            </a:r>
            <a:r>
              <a:rPr lang="en-US" dirty="0"/>
              <a:t> MDE </a:t>
            </a:r>
            <a:r>
              <a:rPr lang="en-US" dirty="0" err="1"/>
              <a:t>zasniva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automatskom</a:t>
            </a:r>
            <a:r>
              <a:rPr lang="en-US" dirty="0"/>
              <a:t> </a:t>
            </a:r>
            <a:r>
              <a:rPr lang="en-US" dirty="0" err="1"/>
              <a:t>generisanju</a:t>
            </a:r>
            <a:r>
              <a:rPr lang="en-US" dirty="0"/>
              <a:t> </a:t>
            </a:r>
            <a:r>
              <a:rPr lang="en-US" dirty="0" err="1"/>
              <a:t>koda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modela</a:t>
            </a:r>
            <a:r>
              <a:rPr lang="en-US" dirty="0"/>
              <a:t> </a:t>
            </a:r>
            <a:r>
              <a:rPr lang="en-US" dirty="0" err="1"/>
              <a:t>tako</a:t>
            </a:r>
            <a:r>
              <a:rPr lang="en-US" dirty="0"/>
              <a:t> </a:t>
            </a:r>
            <a:r>
              <a:rPr lang="en-US" dirty="0" err="1"/>
              <a:t>modeli</a:t>
            </a:r>
            <a:r>
              <a:rPr lang="en-US" dirty="0"/>
              <a:t> </a:t>
            </a:r>
            <a:r>
              <a:rPr lang="en-US" dirty="0" err="1"/>
              <a:t>moraju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striktno</a:t>
            </a:r>
            <a:r>
              <a:rPr lang="en-US" dirty="0"/>
              <a:t> </a:t>
            </a:r>
            <a:r>
              <a:rPr lang="en-US" dirty="0" err="1"/>
              <a:t>definisani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UML 2 </a:t>
            </a:r>
            <a:r>
              <a:rPr lang="en-US" dirty="0" err="1"/>
              <a:t>dozvoljava</a:t>
            </a:r>
            <a:r>
              <a:rPr lang="en-US" dirty="0"/>
              <a:t> </a:t>
            </a:r>
            <a:r>
              <a:rPr lang="en-US" dirty="0" err="1"/>
              <a:t>dodavanje</a:t>
            </a:r>
            <a:r>
              <a:rPr lang="en-US" dirty="0"/>
              <a:t> </a:t>
            </a:r>
            <a:r>
              <a:rPr lang="en-US" dirty="0" err="1"/>
              <a:t>informacija</a:t>
            </a:r>
            <a:r>
              <a:rPr lang="en-US" dirty="0"/>
              <a:t> o </a:t>
            </a:r>
            <a:r>
              <a:rPr lang="en-US" dirty="0" err="1"/>
              <a:t>načinu</a:t>
            </a:r>
            <a:r>
              <a:rPr lang="en-US" dirty="0"/>
              <a:t> </a:t>
            </a:r>
            <a:r>
              <a:rPr lang="en-US" dirty="0" err="1"/>
              <a:t>izvršavanja</a:t>
            </a:r>
            <a:r>
              <a:rPr lang="en-US" dirty="0"/>
              <a:t> </a:t>
            </a:r>
            <a:r>
              <a:rPr lang="en-US" dirty="0" err="1"/>
              <a:t>nekih</a:t>
            </a:r>
            <a:r>
              <a:rPr lang="en-US" dirty="0"/>
              <a:t> </a:t>
            </a:r>
            <a:r>
              <a:rPr lang="en-US" dirty="0" err="1"/>
              <a:t>operacija</a:t>
            </a:r>
            <a:r>
              <a:rPr lang="en-US" dirty="0"/>
              <a:t> </a:t>
            </a:r>
            <a:r>
              <a:rPr lang="en-US" dirty="0" err="1"/>
              <a:t>modela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one </a:t>
            </a:r>
            <a:r>
              <a:rPr lang="en-US" dirty="0" err="1"/>
              <a:t>trebaju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implementirane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Dizajneri</a:t>
            </a:r>
            <a:r>
              <a:rPr lang="en-US" dirty="0"/>
              <a:t> UML2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više</a:t>
            </a:r>
            <a:r>
              <a:rPr lang="en-US" dirty="0"/>
              <a:t> </a:t>
            </a:r>
            <a:r>
              <a:rPr lang="en-US" dirty="0" err="1"/>
              <a:t>pažnje</a:t>
            </a:r>
            <a:r>
              <a:rPr lang="en-US" dirty="0"/>
              <a:t> </a:t>
            </a:r>
            <a:r>
              <a:rPr lang="en-US" dirty="0" err="1"/>
              <a:t>posvetili</a:t>
            </a:r>
            <a:r>
              <a:rPr lang="en-US" dirty="0"/>
              <a:t> </a:t>
            </a:r>
            <a:r>
              <a:rPr lang="en-US" dirty="0" err="1"/>
              <a:t>izražajnosti</a:t>
            </a:r>
            <a:r>
              <a:rPr lang="en-US" dirty="0"/>
              <a:t> </a:t>
            </a:r>
            <a:r>
              <a:rPr lang="en-US" dirty="0" err="1"/>
              <a:t>jezika</a:t>
            </a:r>
            <a:r>
              <a:rPr lang="en-US" dirty="0"/>
              <a:t> </a:t>
            </a:r>
            <a:r>
              <a:rPr lang="en-US" dirty="0" err="1"/>
              <a:t>nego</a:t>
            </a:r>
            <a:r>
              <a:rPr lang="en-US" dirty="0"/>
              <a:t> </a:t>
            </a:r>
            <a:r>
              <a:rPr lang="en-US" dirty="0" err="1"/>
              <a:t>njegovoj</a:t>
            </a:r>
            <a:r>
              <a:rPr lang="en-US" dirty="0"/>
              <a:t> </a:t>
            </a:r>
            <a:r>
              <a:rPr lang="en-US" dirty="0" err="1"/>
              <a:t>semantici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5400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7B803-0941-46A6-B784-BC3040B27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Izvršivi</a:t>
            </a:r>
            <a:r>
              <a:rPr lang="en-US" dirty="0"/>
              <a:t> UML(Executable)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4BDE59-1FDE-4742-95F3-797FB00BE3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Postoje</a:t>
            </a:r>
            <a:r>
              <a:rPr lang="en-US" dirty="0"/>
              <a:t> tri </a:t>
            </a:r>
            <a:r>
              <a:rPr lang="en-US" dirty="0" err="1"/>
              <a:t>ključna</a:t>
            </a:r>
            <a:r>
              <a:rPr lang="en-US" dirty="0"/>
              <a:t> </a:t>
            </a:r>
            <a:r>
              <a:rPr lang="en-US" dirty="0" err="1"/>
              <a:t>modela</a:t>
            </a:r>
            <a:r>
              <a:rPr lang="en-US" dirty="0"/>
              <a:t> UML </a:t>
            </a:r>
            <a:r>
              <a:rPr lang="en-US" dirty="0" err="1"/>
              <a:t>dijagrama</a:t>
            </a:r>
            <a:r>
              <a:rPr lang="en-US" dirty="0"/>
              <a:t> koji </a:t>
            </a:r>
            <a:r>
              <a:rPr lang="en-US" dirty="0" err="1"/>
              <a:t>podržavaju</a:t>
            </a:r>
            <a:r>
              <a:rPr lang="en-US" dirty="0"/>
              <a:t> </a:t>
            </a:r>
            <a:r>
              <a:rPr lang="en-US" dirty="0" err="1"/>
              <a:t>automatsko</a:t>
            </a:r>
            <a:r>
              <a:rPr lang="en-US" dirty="0"/>
              <a:t> </a:t>
            </a:r>
            <a:r>
              <a:rPr lang="en-US" dirty="0" err="1"/>
              <a:t>generisanje</a:t>
            </a:r>
            <a:r>
              <a:rPr lang="en-US" dirty="0"/>
              <a:t> </a:t>
            </a:r>
            <a:r>
              <a:rPr lang="en-US" dirty="0" err="1"/>
              <a:t>koda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dirty="0" err="1"/>
              <a:t>Modeli</a:t>
            </a:r>
            <a:r>
              <a:rPr lang="en-US" dirty="0"/>
              <a:t> </a:t>
            </a:r>
            <a:r>
              <a:rPr lang="en-US" dirty="0" err="1"/>
              <a:t>domena</a:t>
            </a:r>
            <a:r>
              <a:rPr lang="en-US" dirty="0"/>
              <a:t> koji </a:t>
            </a:r>
            <a:r>
              <a:rPr lang="en-US" dirty="0" err="1"/>
              <a:t>označavaju</a:t>
            </a:r>
            <a:r>
              <a:rPr lang="en-US" dirty="0"/>
              <a:t> </a:t>
            </a:r>
            <a:r>
              <a:rPr lang="en-US" dirty="0" err="1"/>
              <a:t>bitne</a:t>
            </a:r>
            <a:r>
              <a:rPr lang="en-US" dirty="0"/>
              <a:t> </a:t>
            </a:r>
            <a:r>
              <a:rPr lang="en-US" dirty="0" err="1"/>
              <a:t>karakteristike</a:t>
            </a:r>
            <a:r>
              <a:rPr lang="en-US" dirty="0"/>
              <a:t> </a:t>
            </a:r>
            <a:r>
              <a:rPr lang="en-US" dirty="0" err="1"/>
              <a:t>sistema</a:t>
            </a:r>
            <a:r>
              <a:rPr lang="en-US" dirty="0"/>
              <a:t>. </a:t>
            </a:r>
            <a:r>
              <a:rPr lang="en-US" dirty="0" err="1"/>
              <a:t>Definišu</a:t>
            </a:r>
            <a:r>
              <a:rPr lang="en-US" dirty="0"/>
              <a:t> se </a:t>
            </a:r>
            <a:r>
              <a:rPr lang="en-US" dirty="0" err="1"/>
              <a:t>pomoću</a:t>
            </a:r>
            <a:r>
              <a:rPr lang="en-US" dirty="0"/>
              <a:t> </a:t>
            </a:r>
            <a:r>
              <a:rPr lang="en-US" dirty="0" err="1"/>
              <a:t>dijagrama</a:t>
            </a:r>
            <a:r>
              <a:rPr lang="en-US" dirty="0"/>
              <a:t> </a:t>
            </a:r>
            <a:r>
              <a:rPr lang="en-US" dirty="0" err="1"/>
              <a:t>klasa</a:t>
            </a:r>
            <a:r>
              <a:rPr lang="en-US" dirty="0"/>
              <a:t> koji </a:t>
            </a:r>
            <a:r>
              <a:rPr lang="en-US" dirty="0" err="1"/>
              <a:t>uključuju</a:t>
            </a:r>
            <a:r>
              <a:rPr lang="en-US" dirty="0"/>
              <a:t> </a:t>
            </a:r>
            <a:r>
              <a:rPr lang="en-US" dirty="0" err="1"/>
              <a:t>druge</a:t>
            </a:r>
            <a:r>
              <a:rPr lang="en-US" dirty="0"/>
              <a:t> </a:t>
            </a:r>
            <a:r>
              <a:rPr lang="en-US" dirty="0" err="1"/>
              <a:t>objekte</a:t>
            </a:r>
            <a:r>
              <a:rPr lang="en-US" dirty="0"/>
              <a:t>, </a:t>
            </a:r>
            <a:r>
              <a:rPr lang="en-US" dirty="0" err="1"/>
              <a:t>atribute</a:t>
            </a:r>
            <a:r>
              <a:rPr lang="en-US" dirty="0"/>
              <a:t>,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asocijaciju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dirty="0" err="1"/>
              <a:t>Modeli</a:t>
            </a:r>
            <a:r>
              <a:rPr lang="en-US" dirty="0"/>
              <a:t> </a:t>
            </a:r>
            <a:r>
              <a:rPr lang="en-US" dirty="0" err="1"/>
              <a:t>klasa</a:t>
            </a:r>
            <a:r>
              <a:rPr lang="en-US" dirty="0"/>
              <a:t>, </a:t>
            </a:r>
            <a:r>
              <a:rPr lang="en-US" dirty="0" err="1"/>
              <a:t>kojima</a:t>
            </a:r>
            <a:r>
              <a:rPr lang="en-US" dirty="0"/>
              <a:t> se </a:t>
            </a:r>
            <a:r>
              <a:rPr lang="en-US" dirty="0" err="1"/>
              <a:t>definišu</a:t>
            </a:r>
            <a:r>
              <a:rPr lang="en-US" dirty="0"/>
              <a:t> </a:t>
            </a:r>
            <a:r>
              <a:rPr lang="en-US" dirty="0" err="1"/>
              <a:t>klase</a:t>
            </a:r>
            <a:r>
              <a:rPr lang="en-US" dirty="0"/>
              <a:t>,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njihovim</a:t>
            </a:r>
            <a:r>
              <a:rPr lang="en-US" dirty="0"/>
              <a:t> </a:t>
            </a:r>
            <a:r>
              <a:rPr lang="en-US" dirty="0" err="1"/>
              <a:t>atributima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metodama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dirty="0" err="1"/>
              <a:t>Modeli</a:t>
            </a:r>
            <a:r>
              <a:rPr lang="en-US" dirty="0"/>
              <a:t> </a:t>
            </a:r>
            <a:r>
              <a:rPr lang="en-US" dirty="0" err="1"/>
              <a:t>stanja</a:t>
            </a:r>
            <a:r>
              <a:rPr lang="en-US" dirty="0"/>
              <a:t>, u </a:t>
            </a:r>
            <a:r>
              <a:rPr lang="en-US" dirty="0" err="1"/>
              <a:t>kojima</a:t>
            </a:r>
            <a:r>
              <a:rPr lang="en-US" dirty="0"/>
              <a:t> </a:t>
            </a:r>
            <a:r>
              <a:rPr lang="en-US" dirty="0" err="1"/>
              <a:t>dijagramima</a:t>
            </a:r>
            <a:r>
              <a:rPr lang="en-US" dirty="0"/>
              <a:t> </a:t>
            </a:r>
            <a:r>
              <a:rPr lang="en-US" dirty="0" err="1"/>
              <a:t>satanja</a:t>
            </a:r>
            <a:r>
              <a:rPr lang="en-US" dirty="0"/>
              <a:t> </a:t>
            </a:r>
            <a:r>
              <a:rPr lang="en-US" dirty="0" err="1"/>
              <a:t>predstavljaju</a:t>
            </a:r>
            <a:r>
              <a:rPr lang="en-US" dirty="0"/>
              <a:t> </a:t>
            </a:r>
            <a:r>
              <a:rPr lang="en-US" dirty="0" err="1"/>
              <a:t>životni</a:t>
            </a:r>
            <a:r>
              <a:rPr lang="en-US" dirty="0"/>
              <a:t> </a:t>
            </a:r>
            <a:r>
              <a:rPr lang="en-US" dirty="0" err="1"/>
              <a:t>ciklus</a:t>
            </a:r>
            <a:r>
              <a:rPr lang="en-US" dirty="0"/>
              <a:t> </a:t>
            </a:r>
            <a:r>
              <a:rPr lang="en-US" dirty="0" err="1"/>
              <a:t>svake</a:t>
            </a:r>
            <a:r>
              <a:rPr lang="en-US" dirty="0"/>
              <a:t> </a:t>
            </a:r>
            <a:r>
              <a:rPr lang="en-US" dirty="0" err="1"/>
              <a:t>klase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Dinamičko</a:t>
            </a:r>
            <a:r>
              <a:rPr lang="en-US" dirty="0"/>
              <a:t> </a:t>
            </a:r>
            <a:r>
              <a:rPr lang="en-US" dirty="0" err="1"/>
              <a:t>ponašanje</a:t>
            </a:r>
            <a:r>
              <a:rPr lang="en-US" dirty="0"/>
              <a:t> </a:t>
            </a:r>
            <a:r>
              <a:rPr lang="en-US" dirty="0" err="1"/>
              <a:t>sistema</a:t>
            </a:r>
            <a:r>
              <a:rPr lang="en-US" dirty="0"/>
              <a:t> se </a:t>
            </a:r>
            <a:r>
              <a:rPr lang="en-US" dirty="0" err="1"/>
              <a:t>opisuje</a:t>
            </a:r>
            <a:r>
              <a:rPr lang="en-US" dirty="0"/>
              <a:t> </a:t>
            </a:r>
            <a:r>
              <a:rPr lang="en-US" dirty="0" err="1"/>
              <a:t>pomoću</a:t>
            </a:r>
            <a:r>
              <a:rPr lang="en-US" dirty="0"/>
              <a:t> Object Constraint Language (OCL)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prikazano</a:t>
            </a:r>
            <a:r>
              <a:rPr lang="en-US" dirty="0"/>
              <a:t> </a:t>
            </a:r>
            <a:r>
              <a:rPr lang="en-US" dirty="0" err="1"/>
              <a:t>dijagramima</a:t>
            </a:r>
            <a:r>
              <a:rPr lang="en-US" dirty="0"/>
              <a:t> </a:t>
            </a:r>
            <a:r>
              <a:rPr lang="en-US" dirty="0" err="1"/>
              <a:t>akcije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87083019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WO.pptx" id="{769520F8-BFE5-4C8C-A7AA-375C025A91CE}" vid="{AEAFD717-D3C8-4034-8F7E-D5220B0CCEB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{FC8A4E5B-5EE4-46ED-A333-94FF0F0372D4}tf56160789_win32</Template>
  <TotalTime>105</TotalTime>
  <Words>758</Words>
  <Application>Microsoft Office PowerPoint</Application>
  <PresentationFormat>Widescreen</PresentationFormat>
  <Paragraphs>91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Bookman Old Style</vt:lpstr>
      <vt:lpstr>Calibri</vt:lpstr>
      <vt:lpstr>Franklin Gothic Book</vt:lpstr>
      <vt:lpstr>1_RetrospectVTI</vt:lpstr>
      <vt:lpstr>MODELIRANJE SOFTVERA</vt:lpstr>
      <vt:lpstr>UVOD</vt:lpstr>
      <vt:lpstr>Za šta služe modeli?</vt:lpstr>
      <vt:lpstr>Pogledi na sistem </vt:lpstr>
      <vt:lpstr>Modelovanje konteksta</vt:lpstr>
      <vt:lpstr>Modelovanje konteksta</vt:lpstr>
      <vt:lpstr>Dijagram Aktivnosti</vt:lpstr>
      <vt:lpstr>Modeliranje interakcija</vt:lpstr>
      <vt:lpstr>Dijagrami slučaja upotrebe</vt:lpstr>
      <vt:lpstr>Dijagrami slučaja upotrebe</vt:lpstr>
      <vt:lpstr>Dijagrami sekvence</vt:lpstr>
      <vt:lpstr>Model-driven engineering</vt:lpstr>
      <vt:lpstr>Dobre i loše strane MDE</vt:lpstr>
      <vt:lpstr>Model-driven architecture</vt:lpstr>
      <vt:lpstr>PIM i PSM</vt:lpstr>
      <vt:lpstr>Izvršivi UML(Executable)</vt:lpstr>
      <vt:lpstr>Izvršivi UML(Executable)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MODELIRANJE SOFTVERA</dc:title>
  <dc:creator>Jovan Dakic</dc:creator>
  <cp:lastModifiedBy>Jovan Dakic</cp:lastModifiedBy>
  <cp:revision>117</cp:revision>
  <dcterms:created xsi:type="dcterms:W3CDTF">2020-12-29T13:24:10Z</dcterms:created>
  <dcterms:modified xsi:type="dcterms:W3CDTF">2020-12-29T15:56:29Z</dcterms:modified>
</cp:coreProperties>
</file>