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59" r:id="rId5"/>
    <p:sldId id="260" r:id="rId6"/>
    <p:sldId id="271" r:id="rId7"/>
    <p:sldId id="270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  <p:sldId id="274" r:id="rId19"/>
    <p:sldId id="276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34AEA-520A-8BF8-8EFF-8EEA2D4A6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6B4DD-F3C8-E81B-7021-941710A58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FD54F-C5EA-D791-E932-F507E9AB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3F4A-2D4A-A611-1959-6D129DF5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B15EC-94EB-334F-BFDB-30AEA1ECA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2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D6CD-E5F8-79F8-BB32-3DEB7F63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75190-B6A1-BC5C-2891-CBD22C2B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7A62D-643F-1FBF-F858-00AB093D2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1DFCB-AFCE-E57A-9C7A-4EE664F4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AA69F-4CD5-EA55-9395-146A34C5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628B-2C37-C32A-BB1A-A687EB5E5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5E22B-B3D7-F59B-7EA0-E3E6F7FCC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7E437-2121-75DF-6BF9-194F51761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50496-63B4-3A18-56A1-71D7B542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66FD2-B786-2E3D-7054-19B13603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83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DB56-AC55-5C0A-EE54-97306F1B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95121-5C16-7752-AF29-E48DB3B67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91600-A2D8-713D-0DD8-80E535608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A4EBD-B9B9-0D3B-AA0B-391580ED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0BC86-0767-F5E3-900A-D1CE556E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5BF46-FC83-891F-1EF6-51CBA0152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1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6FE54-3E7C-1A5C-DACC-F83CC8C46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F2253-CF1F-007C-88BC-5C1289DF1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597E3-E45C-E160-CD3B-60E3196AB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F7104B-7EDB-F5A6-1F81-4CE0BDB64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C01A44-E2ED-97C7-A7FC-72000B2B36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C5651A-11F7-3ACF-3B16-896A8CE9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D1325-0D11-AAB6-EAF2-FABEE7A7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1DFBD-5895-B043-B81B-1269824D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20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4382-4F88-6353-D885-993D00E81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624516-163A-5560-47AB-D114E9D09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FD710-2E6D-8ED0-0A2C-0009C0C8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06FBA-134E-6CE9-2941-9BC914432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7983A0-A7F3-240A-8EB1-092AAA0A3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C80A53-DE3F-A82A-3331-0F28CC1C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C502B-A7B8-7E16-2A46-624DEF5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3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16229-E13C-D6AB-14B3-9597E313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13C9B-5690-7B0C-4AFE-438A7443D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35B16-DBC6-D01C-1ED2-F7B525BB8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0B513-790E-5179-8CFD-54B0B89B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36D3A-1D11-F164-1A4A-0442254B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CDDAE-2E97-1E55-81DE-E4D76744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0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9160-BF2A-4025-76AB-641DFDC8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05E8F-30F2-525D-8713-EA03A2394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670DB-50FE-9079-B605-F202117A5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13A45-7286-BF5B-B428-530083BA0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17512-F414-3598-9028-84DBAE91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57B54-8626-E219-FD54-AE2BDE99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1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6B9C-E1BD-D7D4-6945-0EFA073B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CD13A-B51E-2212-9242-727249210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0CBA2-48D4-FE3A-0AA1-E33E8530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4027F-002B-17D2-1AFC-9706B23BD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505C6-2F55-E0CB-D893-47F67B50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8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37F98A-413E-5A78-BB9F-97DBF3955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69C8A-347C-A329-36D9-2CF63CDD6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D8642-F9D4-D93D-809F-EDE91270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2D636-B719-A38B-3D6E-EEAF502A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E82EB-C494-8FD1-C53B-F8E9E0BF3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8DFEE-F133-11D0-864E-9D7F6782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28827-A322-FD85-539B-A7176E973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2FEA4-6D04-4D13-F44B-AFDC9DE3D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CC11C-F551-49D0-B99D-D73057F9303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06E1A-41C2-772E-1EBC-DE464A634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B0735-D3D6-DC0C-E8BE-577F010B5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2D2CE-315E-4EAA-9B95-C4F43B50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4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198DD-9123-45A2-2EEC-148E2E45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5350"/>
            <a:ext cx="10515600" cy="33634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9900" b="1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1032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C17F-DB3A-5D80-08AB-1EEE23112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51983"/>
          </a:xfrm>
        </p:spPr>
        <p:txBody>
          <a:bodyPr>
            <a:normAutofit/>
          </a:bodyPr>
          <a:lstStyle/>
          <a:p>
            <a:r>
              <a:rPr lang="hu-HU" sz="8800" b="1" dirty="0"/>
              <a:t>Measuring the temperature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40564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110F-6F7E-2DE9-69BE-DDA85069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84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TMP36 temperature sensor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6E1E6-C67C-A77F-DE09-1A2AFDE3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45" y="1466249"/>
            <a:ext cx="4558210" cy="2750644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5891668-2FE0-E786-73DE-A53A533BD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4" y="4524782"/>
            <a:ext cx="4629322" cy="192040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4C0D49-81CF-ED28-47B2-1F0B9DF02C67}"/>
              </a:ext>
            </a:extLst>
          </p:cNvPr>
          <p:cNvSpPr txBox="1"/>
          <p:nvPr/>
        </p:nvSpPr>
        <p:spPr>
          <a:xfrm>
            <a:off x="5334356" y="1535837"/>
            <a:ext cx="5132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The TMP36 analog sensor produces voltage on its output based on the incoming temperature using the following formula:</a:t>
            </a:r>
            <a:endParaRPr lang="en-US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B30850-AA6B-2B16-3031-B65999D32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356" y="3269595"/>
            <a:ext cx="3784098" cy="7786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73573F-59F0-EBDF-E0A1-B6A359A1E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355" y="4367619"/>
            <a:ext cx="3784098" cy="37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5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4DA0-CC69-0FEC-62D3-6565CE247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8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1A845-E019-965C-4D19-345B6D969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96" y="1509111"/>
            <a:ext cx="5486716" cy="3702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7FE3F7-8E3A-135D-ABF5-AF059AA1ADE7}"/>
              </a:ext>
            </a:extLst>
          </p:cNvPr>
          <p:cNvSpPr txBox="1"/>
          <p:nvPr/>
        </p:nvSpPr>
        <p:spPr>
          <a:xfrm>
            <a:off x="7164280" y="1802167"/>
            <a:ext cx="40166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TMP36 analog temperature sensor</a:t>
            </a:r>
          </a:p>
          <a:p>
            <a:r>
              <a:rPr lang="en-US" dirty="0"/>
              <a:t>is attached to the A1 analog input of the </a:t>
            </a:r>
          </a:p>
          <a:p>
            <a:r>
              <a:rPr lang="en-US" dirty="0"/>
              <a:t>Arduino.</a:t>
            </a:r>
          </a:p>
          <a:p>
            <a:r>
              <a:rPr lang="en-US" dirty="0"/>
              <a:t>The analog-to-digital converter converts</a:t>
            </a:r>
          </a:p>
          <a:p>
            <a:r>
              <a:rPr lang="en-US" dirty="0"/>
              <a:t>the incoming voltage to a value</a:t>
            </a:r>
          </a:p>
          <a:p>
            <a:r>
              <a:rPr lang="en-US" dirty="0"/>
              <a:t>Between 0 and 1023.</a:t>
            </a:r>
          </a:p>
        </p:txBody>
      </p:sp>
    </p:spTree>
    <p:extLst>
      <p:ext uri="{BB962C8B-B14F-4D97-AF65-F5344CB8AC3E}">
        <p14:creationId xmlns:p14="http://schemas.microsoft.com/office/powerpoint/2010/main" val="428101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944B-2E4A-E710-BED0-CC328DD9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Software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91DF6D-D3BF-4607-44F1-F0331889E175}"/>
              </a:ext>
            </a:extLst>
          </p:cNvPr>
          <p:cNvSpPr txBox="1"/>
          <p:nvPr/>
        </p:nvSpPr>
        <p:spPr>
          <a:xfrm>
            <a:off x="676923" y="1060739"/>
            <a:ext cx="60945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setup(){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(A1, INPUT);</a:t>
            </a:r>
          </a:p>
          <a:p>
            <a:r>
              <a:rPr lang="en-US" dirty="0"/>
              <a:t>  </a:t>
            </a:r>
            <a:r>
              <a:rPr lang="en-US" dirty="0" err="1"/>
              <a:t>Serial.begin</a:t>
            </a:r>
            <a:r>
              <a:rPr lang="en-US" dirty="0"/>
              <a:t>(9600);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loop(){</a:t>
            </a:r>
          </a:p>
          <a:p>
            <a:r>
              <a:rPr lang="en-US" dirty="0"/>
              <a:t>	int </a:t>
            </a:r>
            <a:r>
              <a:rPr lang="en-US" dirty="0" err="1"/>
              <a:t>ADoutValue</a:t>
            </a:r>
            <a:r>
              <a:rPr lang="en-US" dirty="0"/>
              <a:t> = </a:t>
            </a:r>
            <a:r>
              <a:rPr lang="en-US" dirty="0" err="1"/>
              <a:t>analogRead</a:t>
            </a:r>
            <a:r>
              <a:rPr lang="en-US" dirty="0"/>
              <a:t>(A1);</a:t>
            </a:r>
          </a:p>
          <a:p>
            <a:r>
              <a:rPr lang="en-US" dirty="0"/>
              <a:t>  	</a:t>
            </a:r>
            <a:r>
              <a:rPr lang="en-US" dirty="0" err="1"/>
              <a:t>Serial.print</a:t>
            </a:r>
            <a:r>
              <a:rPr lang="en-US" dirty="0"/>
              <a:t>("A/D output value: ");</a:t>
            </a:r>
          </a:p>
          <a:p>
            <a:r>
              <a:rPr lang="en-US" dirty="0"/>
              <a:t>	</a:t>
            </a:r>
            <a:r>
              <a:rPr lang="en-US" dirty="0" err="1"/>
              <a:t>Serial.println</a:t>
            </a:r>
            <a:r>
              <a:rPr lang="en-US" dirty="0"/>
              <a:t>(</a:t>
            </a:r>
            <a:r>
              <a:rPr lang="en-US" dirty="0" err="1"/>
              <a:t>ADoutValue</a:t>
            </a:r>
            <a:r>
              <a:rPr lang="en-US" dirty="0"/>
              <a:t>);</a:t>
            </a:r>
          </a:p>
          <a:p>
            <a:r>
              <a:rPr lang="en-US" dirty="0"/>
              <a:t>  	float voltage = (</a:t>
            </a:r>
            <a:r>
              <a:rPr lang="en-US" dirty="0" err="1"/>
              <a:t>ADoutValue</a:t>
            </a:r>
            <a:r>
              <a:rPr lang="en-US" dirty="0"/>
              <a:t>/1024.0)*5.0;</a:t>
            </a:r>
          </a:p>
          <a:p>
            <a:r>
              <a:rPr lang="en-US" dirty="0"/>
              <a:t>	</a:t>
            </a:r>
            <a:r>
              <a:rPr lang="en-US" dirty="0" err="1"/>
              <a:t>Serial.print</a:t>
            </a:r>
            <a:r>
              <a:rPr lang="en-US" dirty="0"/>
              <a:t>("Voltage: ");</a:t>
            </a:r>
          </a:p>
          <a:p>
            <a:r>
              <a:rPr lang="en-US" dirty="0"/>
              <a:t>  	</a:t>
            </a:r>
            <a:r>
              <a:rPr lang="en-US" dirty="0" err="1"/>
              <a:t>Serial.println</a:t>
            </a:r>
            <a:r>
              <a:rPr lang="en-US" dirty="0"/>
              <a:t>(voltage);</a:t>
            </a:r>
          </a:p>
          <a:p>
            <a:r>
              <a:rPr lang="en-US" dirty="0"/>
              <a:t>  	float temperature = (voltage-0.5)*100;</a:t>
            </a:r>
          </a:p>
          <a:p>
            <a:r>
              <a:rPr lang="en-US" dirty="0"/>
              <a:t>  	</a:t>
            </a:r>
            <a:r>
              <a:rPr lang="en-US" dirty="0" err="1"/>
              <a:t>Serial.print</a:t>
            </a:r>
            <a:r>
              <a:rPr lang="en-US" dirty="0"/>
              <a:t>("Temperature: ");</a:t>
            </a:r>
          </a:p>
          <a:p>
            <a:r>
              <a:rPr lang="en-US" dirty="0"/>
              <a:t>  	</a:t>
            </a:r>
            <a:r>
              <a:rPr lang="en-US" dirty="0" err="1"/>
              <a:t>Serial.println</a:t>
            </a:r>
            <a:r>
              <a:rPr lang="en-US" dirty="0"/>
              <a:t>(temperature);</a:t>
            </a:r>
          </a:p>
          <a:p>
            <a:r>
              <a:rPr lang="en-US" dirty="0"/>
              <a:t>  	</a:t>
            </a:r>
            <a:r>
              <a:rPr lang="en-US" dirty="0" err="1"/>
              <a:t>Serial.println</a:t>
            </a:r>
            <a:r>
              <a:rPr lang="en-US" dirty="0"/>
              <a:t>("");</a:t>
            </a:r>
          </a:p>
          <a:p>
            <a:r>
              <a:rPr lang="en-US" dirty="0"/>
              <a:t>	delay(500);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4249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505CD-5913-04C2-34C5-CA98640E7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EE7BC-4B68-1A41-7D2C-A26AE751E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51983"/>
          </a:xfrm>
        </p:spPr>
        <p:txBody>
          <a:bodyPr>
            <a:normAutofit/>
          </a:bodyPr>
          <a:lstStyle/>
          <a:p>
            <a:r>
              <a:rPr lang="en-US" sz="8800" b="1" dirty="0"/>
              <a:t>Comparing two temperatures</a:t>
            </a:r>
          </a:p>
        </p:txBody>
      </p:sp>
    </p:spTree>
    <p:extLst>
      <p:ext uri="{BB962C8B-B14F-4D97-AF65-F5344CB8AC3E}">
        <p14:creationId xmlns:p14="http://schemas.microsoft.com/office/powerpoint/2010/main" val="7567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0500-CB3B-F0D4-CFE6-CE30E40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Hardware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559A3-8A97-5F8F-D854-D256BE4C5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490" y="1977660"/>
            <a:ext cx="8147019" cy="451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8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CBB8-B62B-2A5C-4780-61A8D3CA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8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Software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ADF08-A2DE-F857-2508-AE8CB55D5CA1}"/>
              </a:ext>
            </a:extLst>
          </p:cNvPr>
          <p:cNvSpPr txBox="1"/>
          <p:nvPr/>
        </p:nvSpPr>
        <p:spPr>
          <a:xfrm>
            <a:off x="179773" y="1166842"/>
            <a:ext cx="397497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const int sensorPinA0 = A0;</a:t>
            </a:r>
          </a:p>
          <a:p>
            <a:r>
              <a:rPr lang="en-US" sz="1600" dirty="0"/>
              <a:t>const int sensorPinA1 = A1;</a:t>
            </a:r>
          </a:p>
          <a:p>
            <a:r>
              <a:rPr lang="en-US" sz="1600" dirty="0"/>
              <a:t>const int </a:t>
            </a:r>
            <a:r>
              <a:rPr lang="en-US" sz="1600" dirty="0" err="1"/>
              <a:t>greenLED</a:t>
            </a:r>
            <a:r>
              <a:rPr lang="en-US" sz="1600" dirty="0"/>
              <a:t> = 11;</a:t>
            </a:r>
          </a:p>
          <a:p>
            <a:r>
              <a:rPr lang="en-US" sz="1600" dirty="0"/>
              <a:t>const int </a:t>
            </a:r>
            <a:r>
              <a:rPr lang="en-US" sz="1600" dirty="0" err="1"/>
              <a:t>redLED</a:t>
            </a:r>
            <a:r>
              <a:rPr lang="en-US" sz="1600" dirty="0"/>
              <a:t> = 12;</a:t>
            </a:r>
          </a:p>
          <a:p>
            <a:endParaRPr lang="en-US" sz="1600" dirty="0"/>
          </a:p>
          <a:p>
            <a:r>
              <a:rPr lang="en-US" sz="1600" dirty="0"/>
              <a:t>void setup()</a:t>
            </a:r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Serial.begin</a:t>
            </a:r>
            <a:r>
              <a:rPr lang="en-US" sz="1600" dirty="0"/>
              <a:t>(9600);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void loop()</a:t>
            </a:r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  int sensorValA0 = </a:t>
            </a:r>
            <a:r>
              <a:rPr lang="en-US" sz="1600" dirty="0" err="1"/>
              <a:t>analogRead</a:t>
            </a:r>
            <a:r>
              <a:rPr lang="en-US" sz="1600" dirty="0"/>
              <a:t>(sensorPinA0);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("Sensor value A0: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(sensorValA0);</a:t>
            </a:r>
          </a:p>
          <a:p>
            <a:r>
              <a:rPr lang="en-US" sz="1600" dirty="0"/>
              <a:t>  int sensorValA1 = </a:t>
            </a:r>
            <a:r>
              <a:rPr lang="en-US" sz="1600" dirty="0" err="1"/>
              <a:t>analogRead</a:t>
            </a:r>
            <a:r>
              <a:rPr lang="en-US" sz="1600" dirty="0"/>
              <a:t>(sensorPinA1);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("Sensor value A1: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(sensorValA1);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959DF6-1904-4049-9589-3C020004D0E6}"/>
              </a:ext>
            </a:extLst>
          </p:cNvPr>
          <p:cNvSpPr txBox="1"/>
          <p:nvPr/>
        </p:nvSpPr>
        <p:spPr>
          <a:xfrm>
            <a:off x="4077069" y="817421"/>
            <a:ext cx="437447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dirty="0"/>
          </a:p>
          <a:p>
            <a:r>
              <a:rPr lang="en-US" sz="1600" dirty="0"/>
              <a:t>  float voltageA0 = (sensorValA0 / 1024.0) * 5.0;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("Voltage A0: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(voltageA0);</a:t>
            </a:r>
          </a:p>
          <a:p>
            <a:r>
              <a:rPr lang="en-US" sz="1600" dirty="0"/>
              <a:t>  float temperatureA0 = (voltageA0 - 0.5) * 100;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("Temperature A0: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(temperatureA0);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("");</a:t>
            </a:r>
          </a:p>
          <a:p>
            <a:r>
              <a:rPr lang="en-US" sz="1600" dirty="0"/>
              <a:t>  float voltageA1 = (sensorValA1 / 1024.0) * 5.0;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("Voltage A1: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(voltageA1);</a:t>
            </a:r>
          </a:p>
          <a:p>
            <a:r>
              <a:rPr lang="en-US" sz="1600" dirty="0"/>
              <a:t>  float temperatureA1 = (voltageA1 - 0.5) * 100;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("Temperature A1: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(temperatureA1);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("");</a:t>
            </a:r>
          </a:p>
          <a:p>
            <a:endParaRPr lang="en-US" sz="1600" dirty="0"/>
          </a:p>
          <a:p>
            <a:r>
              <a:rPr lang="en-US" sz="1600" dirty="0"/>
              <a:t>  delay(1000);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12F03-E4F2-93B8-98E9-B0465DFEDD54}"/>
              </a:ext>
            </a:extLst>
          </p:cNvPr>
          <p:cNvSpPr txBox="1"/>
          <p:nvPr/>
        </p:nvSpPr>
        <p:spPr>
          <a:xfrm>
            <a:off x="8246247" y="1051496"/>
            <a:ext cx="4013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if (abs(temperatureA0 - temperatureA1) &lt; 1){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greenLED</a:t>
            </a:r>
            <a:r>
              <a:rPr lang="en-US" sz="1600" dirty="0"/>
              <a:t>, HIGH);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redLED</a:t>
            </a:r>
            <a:r>
              <a:rPr lang="en-US" sz="1600" dirty="0"/>
              <a:t>, LOW);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  else{ 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greenLED</a:t>
            </a:r>
            <a:r>
              <a:rPr lang="en-US" sz="1600" dirty="0"/>
              <a:t>, LOW);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redLED</a:t>
            </a:r>
            <a:r>
              <a:rPr lang="en-US" sz="1600" dirty="0"/>
              <a:t>, HIGH);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2DCF07-7219-61E4-9F38-7A3B30F55517}"/>
              </a:ext>
            </a:extLst>
          </p:cNvPr>
          <p:cNvCxnSpPr/>
          <p:nvPr/>
        </p:nvCxnSpPr>
        <p:spPr>
          <a:xfrm>
            <a:off x="4077069" y="1166842"/>
            <a:ext cx="77681" cy="4692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4C6888-8108-A459-2AD6-B45C0466C795}"/>
              </a:ext>
            </a:extLst>
          </p:cNvPr>
          <p:cNvCxnSpPr/>
          <p:nvPr/>
        </p:nvCxnSpPr>
        <p:spPr>
          <a:xfrm>
            <a:off x="8246247" y="1166842"/>
            <a:ext cx="0" cy="4621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87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6C894-B4EF-BB3E-931D-C059EF81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89D02-ACF1-43AD-1868-8165FB714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51983"/>
          </a:xfrm>
        </p:spPr>
        <p:txBody>
          <a:bodyPr>
            <a:normAutofit/>
          </a:bodyPr>
          <a:lstStyle/>
          <a:p>
            <a:r>
              <a:rPr lang="en-US" sz="8800" b="1" dirty="0"/>
              <a:t>Counting on a         7-segment display</a:t>
            </a:r>
          </a:p>
        </p:txBody>
      </p:sp>
    </p:spTree>
    <p:extLst>
      <p:ext uri="{BB962C8B-B14F-4D97-AF65-F5344CB8AC3E}">
        <p14:creationId xmlns:p14="http://schemas.microsoft.com/office/powerpoint/2010/main" val="119189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C07A-97CB-F44A-1EA8-6A38E7C4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9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CB28BF-3569-70E5-F24D-6CA26D51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6471"/>
            <a:ext cx="9192318" cy="428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1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9FEA8-D62F-64DA-B9DA-9D7FA73D7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65FF-E55C-BDA8-B7F9-0EDF7C01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Software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D6D1D6-305A-1F51-A8B9-0E4A1D20D284}"/>
              </a:ext>
            </a:extLst>
          </p:cNvPr>
          <p:cNvSpPr txBox="1"/>
          <p:nvPr/>
        </p:nvSpPr>
        <p:spPr>
          <a:xfrm>
            <a:off x="447583" y="1258883"/>
            <a:ext cx="534953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// A,B,C,D,E,F,G: array for storing the segments</a:t>
            </a:r>
          </a:p>
          <a:p>
            <a:r>
              <a:rPr lang="en-US" sz="1600" dirty="0"/>
              <a:t>int </a:t>
            </a:r>
            <a:r>
              <a:rPr lang="en-US" sz="1600" dirty="0" err="1"/>
              <a:t>seven_seg</a:t>
            </a:r>
            <a:r>
              <a:rPr lang="en-US" sz="1600" dirty="0"/>
              <a:t>[] = {4, 5, 8, 7, 6, 3, 2, 9};</a:t>
            </a:r>
          </a:p>
          <a:p>
            <a:endParaRPr lang="en-US" sz="1600" dirty="0"/>
          </a:p>
          <a:p>
            <a:r>
              <a:rPr lang="en-US" sz="1600" dirty="0"/>
              <a:t>int </a:t>
            </a:r>
            <a:r>
              <a:rPr lang="en-US" sz="1600" dirty="0" err="1"/>
              <a:t>num_array</a:t>
            </a:r>
            <a:r>
              <a:rPr lang="en-US" sz="1600" dirty="0"/>
              <a:t>[10][7] = {{ 1, 1, 1, 1, 1, 1, 0 },  // 0</a:t>
            </a:r>
          </a:p>
          <a:p>
            <a:r>
              <a:rPr lang="en-US" sz="1600" dirty="0"/>
              <a:t>                        { 0, 1, 1, 0, 0, 0, 0 },  // 1</a:t>
            </a:r>
          </a:p>
          <a:p>
            <a:r>
              <a:rPr lang="en-US" sz="1600" dirty="0"/>
              <a:t>                        { 1, 1, 0, 1, 1, 0, 1 },  // 2</a:t>
            </a:r>
          </a:p>
          <a:p>
            <a:r>
              <a:rPr lang="en-US" sz="1600" dirty="0"/>
              <a:t>                        { 1, 1, 1, 1, 0, 0, 1 },  // 3</a:t>
            </a:r>
          </a:p>
          <a:p>
            <a:r>
              <a:rPr lang="en-US" sz="1600" dirty="0"/>
              <a:t>                        { 0, 1, 1, 0, 0, 1, 1 },  // 4</a:t>
            </a:r>
          </a:p>
          <a:p>
            <a:r>
              <a:rPr lang="en-US" sz="1600" dirty="0"/>
              <a:t>                        { 1, 0, 1, 1, 0, 1, 1 },  // 5</a:t>
            </a:r>
          </a:p>
          <a:p>
            <a:r>
              <a:rPr lang="en-US" sz="1600" dirty="0"/>
              <a:t>                        { 1, 0, 1, 1, 1, 1, 1 },  // 6</a:t>
            </a:r>
          </a:p>
          <a:p>
            <a:r>
              <a:rPr lang="en-US" sz="1600" dirty="0"/>
              <a:t>                        { 1, 1, 1, 0, 0, 0, 0 },  // 7</a:t>
            </a:r>
          </a:p>
          <a:p>
            <a:r>
              <a:rPr lang="en-US" sz="1600" dirty="0"/>
              <a:t>                        { 1, 1, 1, 1, 1, 1, 1 },  // 8</a:t>
            </a:r>
          </a:p>
          <a:p>
            <a:r>
              <a:rPr lang="en-US" sz="1600" dirty="0"/>
              <a:t>                        { 1, 1, 1, 1, 0, 1, 1 }}; // 9</a:t>
            </a:r>
          </a:p>
          <a:p>
            <a:endParaRPr lang="en-US" sz="1600" dirty="0"/>
          </a:p>
          <a:p>
            <a:r>
              <a:rPr lang="en-US" sz="1600" dirty="0"/>
              <a:t>// function definition</a:t>
            </a:r>
          </a:p>
          <a:p>
            <a:r>
              <a:rPr lang="en-US" sz="1600" dirty="0"/>
              <a:t>void </a:t>
            </a:r>
            <a:r>
              <a:rPr lang="en-US" sz="1600" dirty="0" err="1"/>
              <a:t>printNumber</a:t>
            </a:r>
            <a:r>
              <a:rPr lang="en-US" sz="1600" dirty="0"/>
              <a:t>(int);</a:t>
            </a:r>
          </a:p>
          <a:p>
            <a:endParaRPr lang="en-US" sz="1600" dirty="0"/>
          </a:p>
          <a:p>
            <a:r>
              <a:rPr lang="en-US" sz="1600" dirty="0"/>
              <a:t>void setup() {</a:t>
            </a:r>
          </a:p>
          <a:p>
            <a:r>
              <a:rPr lang="en-US" sz="1600" dirty="0"/>
              <a:t>  for (int </a:t>
            </a:r>
            <a:r>
              <a:rPr lang="en-US" sz="1600" dirty="0" err="1"/>
              <a:t>i</a:t>
            </a:r>
            <a:r>
              <a:rPr lang="en-US" sz="1600" dirty="0"/>
              <a:t> = 0; </a:t>
            </a:r>
            <a:r>
              <a:rPr lang="en-US" sz="1600" dirty="0" err="1"/>
              <a:t>i</a:t>
            </a:r>
            <a:r>
              <a:rPr lang="en-US" sz="1600" dirty="0"/>
              <a:t> &lt;= 8; </a:t>
            </a:r>
            <a:r>
              <a:rPr lang="en-US" sz="1600" dirty="0" err="1"/>
              <a:t>i</a:t>
            </a:r>
            <a:r>
              <a:rPr lang="en-US" sz="1600" dirty="0"/>
              <a:t>++) 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pinMode</a:t>
            </a:r>
            <a:r>
              <a:rPr lang="en-US" sz="1600" dirty="0"/>
              <a:t>(</a:t>
            </a:r>
            <a:r>
              <a:rPr lang="en-US" sz="1600" dirty="0" err="1"/>
              <a:t>seven_seg</a:t>
            </a:r>
            <a:r>
              <a:rPr lang="en-US" sz="1600" dirty="0"/>
              <a:t>[</a:t>
            </a:r>
            <a:r>
              <a:rPr lang="en-US" sz="1600" dirty="0" err="1"/>
              <a:t>i</a:t>
            </a:r>
            <a:r>
              <a:rPr lang="en-US" sz="1600" dirty="0"/>
              <a:t>], OUTPUT);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C51C49-9EBB-E9D4-2BB6-3E37DC3FD2D2}"/>
              </a:ext>
            </a:extLst>
          </p:cNvPr>
          <p:cNvSpPr txBox="1"/>
          <p:nvPr/>
        </p:nvSpPr>
        <p:spPr>
          <a:xfrm>
            <a:off x="6660471" y="992395"/>
            <a:ext cx="456978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dirty="0"/>
          </a:p>
          <a:p>
            <a:r>
              <a:rPr lang="en-US" sz="1600" dirty="0"/>
              <a:t>void loop() {</a:t>
            </a:r>
          </a:p>
          <a:p>
            <a:r>
              <a:rPr lang="en-US" sz="1600" dirty="0"/>
              <a:t>  // loop for counting from 0 to 9</a:t>
            </a:r>
          </a:p>
          <a:p>
            <a:r>
              <a:rPr lang="en-US" sz="1600" dirty="0"/>
              <a:t>  for (int num = 0; num &lt;=9; num++) 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printNumber</a:t>
            </a:r>
            <a:r>
              <a:rPr lang="en-US" sz="1600" dirty="0"/>
              <a:t>(num);</a:t>
            </a:r>
          </a:p>
          <a:p>
            <a:r>
              <a:rPr lang="en-US" sz="1600" dirty="0"/>
              <a:t>    delay(500);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// function for displaying digits</a:t>
            </a:r>
          </a:p>
          <a:p>
            <a:r>
              <a:rPr lang="en-US" sz="1600" dirty="0"/>
              <a:t>void </a:t>
            </a:r>
            <a:r>
              <a:rPr lang="en-US" sz="1600" dirty="0" err="1"/>
              <a:t>printNumber</a:t>
            </a:r>
            <a:r>
              <a:rPr lang="en-US" sz="1600" dirty="0"/>
              <a:t>(int number) {</a:t>
            </a:r>
          </a:p>
          <a:p>
            <a:r>
              <a:rPr lang="en-US" sz="1600" dirty="0"/>
              <a:t>  int pin;</a:t>
            </a:r>
          </a:p>
          <a:p>
            <a:r>
              <a:rPr lang="en-US" sz="1600" dirty="0"/>
              <a:t>  for (int j = 0; j &lt; 7; </a:t>
            </a:r>
            <a:r>
              <a:rPr lang="en-US" sz="1600" dirty="0" err="1"/>
              <a:t>j++</a:t>
            </a:r>
            <a:r>
              <a:rPr lang="en-US" sz="1600" dirty="0"/>
              <a:t>) {</a:t>
            </a:r>
          </a:p>
          <a:p>
            <a:r>
              <a:rPr lang="en-US" sz="1600" dirty="0"/>
              <a:t>    pin = </a:t>
            </a:r>
            <a:r>
              <a:rPr lang="en-US" sz="1600" dirty="0" err="1"/>
              <a:t>seven_seg</a:t>
            </a:r>
            <a:r>
              <a:rPr lang="en-US" sz="1600" dirty="0"/>
              <a:t>[j];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(pin, </a:t>
            </a:r>
            <a:r>
              <a:rPr lang="en-US" sz="1600" dirty="0" err="1"/>
              <a:t>num_array</a:t>
            </a:r>
            <a:r>
              <a:rPr lang="en-US" sz="1600" dirty="0"/>
              <a:t>[number][j]);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5832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90422-95C1-4C56-851D-40C7F602A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24" y="1235136"/>
            <a:ext cx="10515600" cy="3656459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/>
              <a:t>Connecting a potentiometer</a:t>
            </a:r>
          </a:p>
        </p:txBody>
      </p:sp>
    </p:spTree>
    <p:extLst>
      <p:ext uri="{BB962C8B-B14F-4D97-AF65-F5344CB8AC3E}">
        <p14:creationId xmlns:p14="http://schemas.microsoft.com/office/powerpoint/2010/main" val="29942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027EA-77DB-1ECC-875F-482F19DA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06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 and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A5B389-4ADC-B75C-BC0A-3BFB38A5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24" y="1873188"/>
            <a:ext cx="3664280" cy="41045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943F80-6BAC-60B0-3B04-63F58FD7F9E2}"/>
              </a:ext>
            </a:extLst>
          </p:cNvPr>
          <p:cNvSpPr txBox="1"/>
          <p:nvPr/>
        </p:nvSpPr>
        <p:spPr>
          <a:xfrm>
            <a:off x="5453109" y="1720840"/>
            <a:ext cx="35666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void setup()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(A1, INPUT);</a:t>
            </a:r>
          </a:p>
          <a:p>
            <a:r>
              <a:rPr lang="en-US" dirty="0"/>
              <a:t>  </a:t>
            </a:r>
            <a:r>
              <a:rPr lang="en-US" dirty="0" err="1"/>
              <a:t>Serial.begin</a:t>
            </a:r>
            <a:r>
              <a:rPr lang="en-US" dirty="0"/>
              <a:t>(9600);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loop()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int x = </a:t>
            </a:r>
            <a:r>
              <a:rPr lang="en-US" dirty="0" err="1"/>
              <a:t>analogRead</a:t>
            </a:r>
            <a:r>
              <a:rPr lang="en-US" dirty="0"/>
              <a:t>(A1);</a:t>
            </a:r>
          </a:p>
          <a:p>
            <a:r>
              <a:rPr lang="en-US" dirty="0"/>
              <a:t>  </a:t>
            </a:r>
            <a:r>
              <a:rPr lang="en-US" dirty="0" err="1"/>
              <a:t>Serial.println</a:t>
            </a:r>
            <a:r>
              <a:rPr lang="en-US" dirty="0"/>
              <a:t>(x);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6458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8D86-E528-F4FF-AF3E-F8A60EF9D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0ACA-1EF4-E79B-29F3-F715A777F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24" y="1235136"/>
            <a:ext cx="10515600" cy="3656459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/>
              <a:t>LEDs and switches</a:t>
            </a:r>
          </a:p>
        </p:txBody>
      </p:sp>
    </p:spTree>
    <p:extLst>
      <p:ext uri="{BB962C8B-B14F-4D97-AF65-F5344CB8AC3E}">
        <p14:creationId xmlns:p14="http://schemas.microsoft.com/office/powerpoint/2010/main" val="713969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CFD91-C603-6EEF-B29F-40AD8E20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103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D0BB7-262B-DA64-ECAE-D80C5703C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891" y="2047167"/>
            <a:ext cx="5140217" cy="432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52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36D3C-8344-1A77-D946-E449055D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9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Software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C1C91A-1DD6-8EDE-C9E3-C770C66818BE}"/>
              </a:ext>
            </a:extLst>
          </p:cNvPr>
          <p:cNvSpPr txBox="1"/>
          <p:nvPr/>
        </p:nvSpPr>
        <p:spPr>
          <a:xfrm>
            <a:off x="82118" y="1326098"/>
            <a:ext cx="539540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// Create a global variable to hold the</a:t>
            </a:r>
          </a:p>
          <a:p>
            <a:r>
              <a:rPr lang="en-US" sz="1600" dirty="0"/>
              <a:t>// state of the switch. This variable is persistent</a:t>
            </a:r>
          </a:p>
          <a:p>
            <a:r>
              <a:rPr lang="en-US" sz="1600" dirty="0"/>
              <a:t>// throughout the program. Whenever you refer to</a:t>
            </a:r>
          </a:p>
          <a:p>
            <a:r>
              <a:rPr lang="en-US" sz="1600" dirty="0"/>
              <a:t>// </a:t>
            </a:r>
            <a:r>
              <a:rPr lang="en-US" sz="1600" dirty="0" err="1"/>
              <a:t>switchState</a:t>
            </a:r>
            <a:r>
              <a:rPr lang="en-US" sz="1600" dirty="0"/>
              <a:t>, you’re talking about the number it holds</a:t>
            </a:r>
          </a:p>
          <a:p>
            <a:r>
              <a:rPr lang="en-US" sz="1600" dirty="0"/>
              <a:t>int </a:t>
            </a:r>
            <a:r>
              <a:rPr lang="en-US" sz="1600" dirty="0" err="1"/>
              <a:t>switchstate</a:t>
            </a:r>
            <a:r>
              <a:rPr lang="en-US" sz="1600" dirty="0"/>
              <a:t> = 0;</a:t>
            </a:r>
          </a:p>
          <a:p>
            <a:endParaRPr lang="en-US" sz="1600" dirty="0"/>
          </a:p>
          <a:p>
            <a:r>
              <a:rPr lang="en-US" sz="1600" dirty="0"/>
              <a:t>void setup() {</a:t>
            </a:r>
          </a:p>
          <a:p>
            <a:r>
              <a:rPr lang="en-US" sz="1600" dirty="0"/>
              <a:t>  // declare the LED pins as outputs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pinMode</a:t>
            </a:r>
            <a:r>
              <a:rPr lang="en-US" sz="1600" dirty="0"/>
              <a:t>(3, OUTPUT);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pinMode</a:t>
            </a:r>
            <a:r>
              <a:rPr lang="en-US" sz="1600" dirty="0"/>
              <a:t>(4, OUTPUT);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pinMode</a:t>
            </a:r>
            <a:r>
              <a:rPr lang="en-US" sz="1600" dirty="0"/>
              <a:t>(5, OUTPUT);</a:t>
            </a:r>
          </a:p>
          <a:p>
            <a:endParaRPr lang="en-US" sz="1600" dirty="0"/>
          </a:p>
          <a:p>
            <a:r>
              <a:rPr lang="en-US" sz="1600" dirty="0"/>
              <a:t>  // declare the switch pin as an input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pinMode</a:t>
            </a:r>
            <a:r>
              <a:rPr lang="en-US" sz="1600" dirty="0"/>
              <a:t>(2, INPUT);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void loop() {</a:t>
            </a:r>
          </a:p>
          <a:p>
            <a:endParaRPr lang="en-US" sz="1600" dirty="0"/>
          </a:p>
          <a:p>
            <a:r>
              <a:rPr lang="en-US" sz="1600" dirty="0"/>
              <a:t>  // read the value of the switch</a:t>
            </a:r>
          </a:p>
          <a:p>
            <a:r>
              <a:rPr lang="en-US" sz="1600" dirty="0"/>
              <a:t>  // </a:t>
            </a:r>
            <a:r>
              <a:rPr lang="en-US" sz="1600" dirty="0" err="1"/>
              <a:t>digitalRead</a:t>
            </a:r>
            <a:r>
              <a:rPr lang="en-US" sz="1600" dirty="0"/>
              <a:t>() checks to see if there is voltage</a:t>
            </a:r>
          </a:p>
          <a:p>
            <a:r>
              <a:rPr lang="en-US" sz="1600" dirty="0"/>
              <a:t>  // on the pin or not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switchstate</a:t>
            </a:r>
            <a:r>
              <a:rPr lang="en-US" sz="1600" dirty="0"/>
              <a:t> = </a:t>
            </a:r>
            <a:r>
              <a:rPr lang="en-US" sz="1600" dirty="0" err="1"/>
              <a:t>digitalRead</a:t>
            </a:r>
            <a:r>
              <a:rPr lang="en-US" sz="1600" dirty="0"/>
              <a:t>(2);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460FF9-E215-E791-BFC1-973A8E5A3944}"/>
              </a:ext>
            </a:extLst>
          </p:cNvPr>
          <p:cNvSpPr txBox="1"/>
          <p:nvPr/>
        </p:nvSpPr>
        <p:spPr>
          <a:xfrm>
            <a:off x="5885155" y="1164134"/>
            <a:ext cx="546864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// if the button is not pressed</a:t>
            </a:r>
          </a:p>
          <a:p>
            <a:r>
              <a:rPr lang="en-US" sz="1600" dirty="0"/>
              <a:t>  // turn on the green LED and off the red LEDs</a:t>
            </a:r>
          </a:p>
          <a:p>
            <a:r>
              <a:rPr lang="en-US" sz="1600" dirty="0"/>
              <a:t>  if (</a:t>
            </a:r>
            <a:r>
              <a:rPr lang="en-US" sz="1600" dirty="0" err="1"/>
              <a:t>switchstate</a:t>
            </a:r>
            <a:r>
              <a:rPr lang="en-US" sz="1600" dirty="0"/>
              <a:t> == LOW) 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(3, HIGH); // turn the green LED on pin 3 on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(4, LOW);  // turn the red LED on pin 4 off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(5, LOW);  // turn the red LED on pin 5 off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  // this else is part of the above if() statement.</a:t>
            </a:r>
          </a:p>
          <a:p>
            <a:r>
              <a:rPr lang="en-US" sz="1600" dirty="0"/>
              <a:t>  // if the switch is not LOW (the button is pressed)</a:t>
            </a:r>
          </a:p>
          <a:p>
            <a:r>
              <a:rPr lang="en-US" sz="1600" dirty="0"/>
              <a:t>  // turn off the green LED and blink alternatively the red LEDs</a:t>
            </a:r>
          </a:p>
          <a:p>
            <a:r>
              <a:rPr lang="en-US" sz="1600" dirty="0"/>
              <a:t>  else 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(3, LOW);  // turn the green LED on pin 3 off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(4, LOW);  // turn the red LED on pin 4 off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(5, HIGH); // turn the red LED on pin 5 on</a:t>
            </a:r>
          </a:p>
          <a:p>
            <a:r>
              <a:rPr lang="en-US" sz="1600" dirty="0"/>
              <a:t>    // wait for a quarter second before changing the light</a:t>
            </a:r>
          </a:p>
          <a:p>
            <a:r>
              <a:rPr lang="en-US" sz="1600" dirty="0"/>
              <a:t>    delay(250);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(4, HIGH); // turn the red LED on pin 4 on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digitalWrite</a:t>
            </a:r>
            <a:r>
              <a:rPr lang="en-US" sz="1600" dirty="0"/>
              <a:t>(5, LOW);  // turn the red LED on pin 5 off</a:t>
            </a:r>
          </a:p>
          <a:p>
            <a:r>
              <a:rPr lang="en-US" sz="1600" dirty="0"/>
              <a:t>    // wait for a quarter second before changing the light</a:t>
            </a:r>
          </a:p>
          <a:p>
            <a:r>
              <a:rPr lang="en-US" sz="1600" dirty="0"/>
              <a:t>    delay(250);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1768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0A403-6612-5CE0-299F-2662E3D93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7482"/>
            <a:ext cx="10515600" cy="3647582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/>
              <a:t>LIGHT DEPENDENT RESISTOR (LDR)</a:t>
            </a:r>
          </a:p>
        </p:txBody>
      </p:sp>
    </p:spTree>
    <p:extLst>
      <p:ext uri="{BB962C8B-B14F-4D97-AF65-F5344CB8AC3E}">
        <p14:creationId xmlns:p14="http://schemas.microsoft.com/office/powerpoint/2010/main" val="3153738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5FBE-FCAD-1A1B-F782-62AB3BAC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67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 and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9749A-F29D-8212-319E-F25A64D1F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18" y="1509203"/>
            <a:ext cx="4523111" cy="4831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9060AF-752E-6C93-A14F-A3B06ABDD88E}"/>
              </a:ext>
            </a:extLst>
          </p:cNvPr>
          <p:cNvSpPr txBox="1"/>
          <p:nvPr/>
        </p:nvSpPr>
        <p:spPr>
          <a:xfrm>
            <a:off x="7041073" y="985054"/>
            <a:ext cx="380630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void setup()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</a:t>
            </a:r>
            <a:r>
              <a:rPr lang="en-US" dirty="0" err="1"/>
              <a:t>pinMode</a:t>
            </a:r>
            <a:r>
              <a:rPr lang="en-US" dirty="0"/>
              <a:t>(A0, INPUT);</a:t>
            </a:r>
          </a:p>
          <a:p>
            <a:r>
              <a:rPr lang="en-US" dirty="0"/>
              <a:t>  </a:t>
            </a:r>
            <a:r>
              <a:rPr lang="en-US" dirty="0" err="1"/>
              <a:t>Serial.begin</a:t>
            </a:r>
            <a:r>
              <a:rPr lang="en-US" dirty="0"/>
              <a:t>(9600);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loop()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int x = </a:t>
            </a:r>
            <a:r>
              <a:rPr lang="en-US" dirty="0" err="1"/>
              <a:t>analogRead</a:t>
            </a:r>
            <a:r>
              <a:rPr lang="en-US" dirty="0"/>
              <a:t>(A0);</a:t>
            </a:r>
          </a:p>
          <a:p>
            <a:r>
              <a:rPr lang="en-US" dirty="0"/>
              <a:t>  float u = (x * 5.0) / 1023.0;</a:t>
            </a:r>
          </a:p>
          <a:p>
            <a:r>
              <a:rPr lang="en-US" dirty="0"/>
              <a:t>  </a:t>
            </a:r>
            <a:r>
              <a:rPr lang="en-US" dirty="0" err="1"/>
              <a:t>Serial.print</a:t>
            </a:r>
            <a:r>
              <a:rPr lang="en-US" dirty="0"/>
              <a:t>("A/D output value: ");</a:t>
            </a:r>
          </a:p>
          <a:p>
            <a:r>
              <a:rPr lang="en-US" dirty="0"/>
              <a:t>  </a:t>
            </a:r>
            <a:r>
              <a:rPr lang="en-US" dirty="0" err="1"/>
              <a:t>Serial.println</a:t>
            </a:r>
            <a:r>
              <a:rPr lang="en-US" dirty="0"/>
              <a:t>(x);</a:t>
            </a:r>
          </a:p>
          <a:p>
            <a:r>
              <a:rPr lang="en-US" dirty="0"/>
              <a:t>  </a:t>
            </a:r>
            <a:r>
              <a:rPr lang="en-US" dirty="0" err="1"/>
              <a:t>Serial.print</a:t>
            </a:r>
            <a:r>
              <a:rPr lang="en-US" dirty="0"/>
              <a:t>("Voltage on A0: ");</a:t>
            </a:r>
          </a:p>
          <a:p>
            <a:r>
              <a:rPr lang="en-US" dirty="0"/>
              <a:t>  </a:t>
            </a:r>
            <a:r>
              <a:rPr lang="en-US" dirty="0" err="1"/>
              <a:t>Serial.println</a:t>
            </a:r>
            <a:r>
              <a:rPr lang="en-US" dirty="0"/>
              <a:t>(u);</a:t>
            </a:r>
          </a:p>
          <a:p>
            <a:r>
              <a:rPr lang="en-US" dirty="0"/>
              <a:t>  </a:t>
            </a:r>
            <a:r>
              <a:rPr lang="en-US" dirty="0" err="1"/>
              <a:t>Serial.println</a:t>
            </a:r>
            <a:r>
              <a:rPr lang="en-US" dirty="0"/>
              <a:t>("");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  delay(500);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2205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C71D2-2BD3-931C-EA37-7B093384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B6AB-5AB0-CE7C-9EBC-6E872E2A5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7482"/>
            <a:ext cx="10515600" cy="3647582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/>
              <a:t>ADJUST LED FREQUENCY USING POT-METER</a:t>
            </a:r>
          </a:p>
        </p:txBody>
      </p:sp>
    </p:spTree>
    <p:extLst>
      <p:ext uri="{BB962C8B-B14F-4D97-AF65-F5344CB8AC3E}">
        <p14:creationId xmlns:p14="http://schemas.microsoft.com/office/powerpoint/2010/main" val="2753886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CA5A-F311-834A-1B13-D5C0E8BFB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Hardware and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5B7DF-3252-9094-35DF-A8883C553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39" y="1686757"/>
            <a:ext cx="7051902" cy="48008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D27F15-AC1E-418F-1A18-D2D3D6C9F6DD}"/>
              </a:ext>
            </a:extLst>
          </p:cNvPr>
          <p:cNvSpPr txBox="1"/>
          <p:nvPr/>
        </p:nvSpPr>
        <p:spPr>
          <a:xfrm>
            <a:off x="8507027" y="860056"/>
            <a:ext cx="358435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const int </a:t>
            </a:r>
            <a:r>
              <a:rPr lang="en-US" sz="1600" dirty="0" err="1"/>
              <a:t>ledPin</a:t>
            </a:r>
            <a:r>
              <a:rPr lang="en-US" sz="1600" dirty="0"/>
              <a:t> = 12;</a:t>
            </a:r>
          </a:p>
          <a:p>
            <a:r>
              <a:rPr lang="en-US" sz="1600" dirty="0"/>
              <a:t>int potA0 = 0;</a:t>
            </a:r>
          </a:p>
          <a:p>
            <a:endParaRPr lang="en-US" sz="1000" dirty="0"/>
          </a:p>
          <a:p>
            <a:r>
              <a:rPr lang="en-US" sz="1600" dirty="0"/>
              <a:t>void setup()</a:t>
            </a:r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pinMode</a:t>
            </a:r>
            <a:r>
              <a:rPr lang="en-US" sz="1600" dirty="0"/>
              <a:t>(</a:t>
            </a:r>
            <a:r>
              <a:rPr lang="en-US" sz="1600" dirty="0" err="1"/>
              <a:t>ledPin</a:t>
            </a:r>
            <a:r>
              <a:rPr lang="en-US" sz="1600" dirty="0"/>
              <a:t>, OUTPUT);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Serial.begin</a:t>
            </a:r>
            <a:r>
              <a:rPr lang="en-US" sz="1600" dirty="0"/>
              <a:t>(9600);</a:t>
            </a:r>
          </a:p>
          <a:p>
            <a:r>
              <a:rPr lang="en-US" sz="1600" dirty="0"/>
              <a:t>}</a:t>
            </a:r>
          </a:p>
          <a:p>
            <a:endParaRPr lang="en-US" sz="1050" dirty="0"/>
          </a:p>
          <a:p>
            <a:r>
              <a:rPr lang="en-US" sz="1600" dirty="0"/>
              <a:t>void loop()</a:t>
            </a:r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  int valA0 = </a:t>
            </a:r>
            <a:r>
              <a:rPr lang="en-US" sz="1600" dirty="0" err="1"/>
              <a:t>analogRead</a:t>
            </a:r>
            <a:r>
              <a:rPr lang="en-US" sz="1600" dirty="0"/>
              <a:t>(A0);</a:t>
            </a:r>
          </a:p>
          <a:p>
            <a:r>
              <a:rPr lang="en-US" sz="1600" dirty="0"/>
              <a:t>  float </a:t>
            </a:r>
            <a:r>
              <a:rPr lang="en-US" sz="1600" dirty="0" err="1"/>
              <a:t>freq</a:t>
            </a:r>
            <a:r>
              <a:rPr lang="en-US" sz="1600" dirty="0"/>
              <a:t> = int(valA0/128)+1;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</a:t>
            </a:r>
            <a:r>
              <a:rPr lang="en-US" sz="1600" dirty="0" err="1"/>
              <a:t>Frekvencia</a:t>
            </a:r>
            <a:r>
              <a:rPr lang="en-US" sz="1600" dirty="0"/>
              <a:t>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freq</a:t>
            </a:r>
            <a:r>
              <a:rPr lang="en-US" sz="1600" dirty="0"/>
              <a:t>);</a:t>
            </a:r>
          </a:p>
          <a:p>
            <a:r>
              <a:rPr lang="en-US" sz="1600" dirty="0"/>
              <a:t>  int </a:t>
            </a:r>
            <a:r>
              <a:rPr lang="en-US" sz="1600" dirty="0" err="1"/>
              <a:t>tON</a:t>
            </a:r>
            <a:r>
              <a:rPr lang="en-US" sz="1600" dirty="0"/>
              <a:t> = round((1/(2*</a:t>
            </a:r>
            <a:r>
              <a:rPr lang="en-US" sz="1600" dirty="0" err="1"/>
              <a:t>freq</a:t>
            </a:r>
            <a:r>
              <a:rPr lang="en-US" sz="1600" dirty="0"/>
              <a:t>))*1000);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</a:t>
            </a:r>
            <a:r>
              <a:rPr lang="en-US" sz="1600" dirty="0" err="1"/>
              <a:t>tON</a:t>
            </a:r>
            <a:r>
              <a:rPr lang="en-US" sz="1600" dirty="0"/>
              <a:t>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tON</a:t>
            </a:r>
            <a:r>
              <a:rPr lang="en-US" sz="1600" dirty="0"/>
              <a:t>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ledPin</a:t>
            </a:r>
            <a:r>
              <a:rPr lang="en-US" sz="1600" dirty="0"/>
              <a:t>, HIGH);</a:t>
            </a:r>
          </a:p>
          <a:p>
            <a:r>
              <a:rPr lang="en-US" sz="1600" dirty="0"/>
              <a:t>  delay(</a:t>
            </a:r>
            <a:r>
              <a:rPr lang="en-US" sz="1600" dirty="0" err="1"/>
              <a:t>tON</a:t>
            </a:r>
            <a:r>
              <a:rPr lang="en-US" sz="1600" dirty="0"/>
              <a:t>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digitalWrite</a:t>
            </a:r>
            <a:r>
              <a:rPr lang="en-US" sz="1600" dirty="0"/>
              <a:t>(</a:t>
            </a:r>
            <a:r>
              <a:rPr lang="en-US" sz="1600" dirty="0" err="1"/>
              <a:t>ledPin</a:t>
            </a:r>
            <a:r>
              <a:rPr lang="en-US" sz="1600" dirty="0"/>
              <a:t>, LOW);</a:t>
            </a:r>
          </a:p>
          <a:p>
            <a:r>
              <a:rPr lang="en-US" sz="1600" dirty="0"/>
              <a:t>  delay(</a:t>
            </a:r>
            <a:r>
              <a:rPr lang="en-US" sz="1600" dirty="0" err="1"/>
              <a:t>tON</a:t>
            </a:r>
            <a:r>
              <a:rPr lang="en-US" sz="1600" dirty="0"/>
              <a:t>);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521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1474</Words>
  <Application>Microsoft Office PowerPoint</Application>
  <PresentationFormat>Widescreen</PresentationFormat>
  <Paragraphs>227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EXAMPLES</vt:lpstr>
      <vt:lpstr>Measuring the temperature</vt:lpstr>
      <vt:lpstr>TMP36 temperature sensor</vt:lpstr>
      <vt:lpstr>Hardware</vt:lpstr>
      <vt:lpstr>Software</vt:lpstr>
      <vt:lpstr>Comparing two temperatures</vt:lpstr>
      <vt:lpstr>Hardware</vt:lpstr>
      <vt:lpstr>Software</vt:lpstr>
      <vt:lpstr>Counting on a         7-segment display</vt:lpstr>
      <vt:lpstr>Hardware</vt:lpstr>
      <vt:lpstr>Software</vt:lpstr>
      <vt:lpstr>Connecting a potentiometer</vt:lpstr>
      <vt:lpstr>Hardware and software</vt:lpstr>
      <vt:lpstr>LEDs and switches</vt:lpstr>
      <vt:lpstr>Hardware</vt:lpstr>
      <vt:lpstr>Software</vt:lpstr>
      <vt:lpstr>LIGHT DEPENDENT RESISTOR (LDR)</vt:lpstr>
      <vt:lpstr>Hardware and software</vt:lpstr>
      <vt:lpstr>ADJUST LED FREQUENCY USING POT-METER</vt:lpstr>
      <vt:lpstr>Hardware and software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Korisnik</dc:creator>
  <cp:lastModifiedBy>Korisnik</cp:lastModifiedBy>
  <cp:revision>8</cp:revision>
  <dcterms:created xsi:type="dcterms:W3CDTF">2025-05-20T07:35:04Z</dcterms:created>
  <dcterms:modified xsi:type="dcterms:W3CDTF">2025-05-20T10:36:07Z</dcterms:modified>
</cp:coreProperties>
</file>