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3" r:id="rId7"/>
    <p:sldId id="261" r:id="rId8"/>
    <p:sldId id="262" r:id="rId9"/>
    <p:sldId id="267" r:id="rId10"/>
    <p:sldId id="268" r:id="rId11"/>
    <p:sldId id="269" r:id="rId12"/>
    <p:sldId id="27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CADA0-9956-4C03-817E-4CF8F54DCB1F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D911A-7F38-420F-B584-584482879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RS" sz="6000" b="1" dirty="0"/>
              <a:t>Microcontroller dice</a:t>
            </a:r>
            <a:endParaRPr lang="en-US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Hard</a:t>
            </a:r>
            <a:r>
              <a:rPr lang="sr-Latn-RS" b="1" dirty="0"/>
              <a:t>ware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7C9D96-A6B2-B825-872D-74B0A4623818}"/>
              </a:ext>
            </a:extLst>
          </p:cNvPr>
          <p:cNvSpPr txBox="1"/>
          <p:nvPr/>
        </p:nvSpPr>
        <p:spPr>
          <a:xfrm>
            <a:off x="457200" y="1219200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Latn-RS" dirty="0"/>
              <a:t>7 LED-s connected to port pins.</a:t>
            </a:r>
          </a:p>
          <a:p>
            <a:pPr marL="285750" indent="-285750">
              <a:buFontTx/>
              <a:buChar char="-"/>
            </a:pPr>
            <a:endParaRPr lang="sr-Latn-RS" dirty="0"/>
          </a:p>
          <a:p>
            <a:r>
              <a:rPr lang="sr-Latn-RS" sz="1800" dirty="0"/>
              <a:t>	</a:t>
            </a:r>
            <a:r>
              <a:rPr lang="en-US" sz="1800" dirty="0" err="1"/>
              <a:t>bottomLeft</a:t>
            </a:r>
            <a:r>
              <a:rPr lang="en-US" sz="1800" dirty="0"/>
              <a:t> = 3;</a:t>
            </a:r>
          </a:p>
          <a:p>
            <a:r>
              <a:rPr lang="sr-Latn-RS" sz="1800" dirty="0"/>
              <a:t>	</a:t>
            </a:r>
            <a:r>
              <a:rPr lang="en-US" sz="1800" dirty="0" err="1"/>
              <a:t>middleLeft</a:t>
            </a:r>
            <a:r>
              <a:rPr lang="en-US" sz="1800" dirty="0"/>
              <a:t> = 4;</a:t>
            </a:r>
          </a:p>
          <a:p>
            <a:r>
              <a:rPr lang="sr-Latn-RS" sz="1800" dirty="0"/>
              <a:t>	</a:t>
            </a:r>
            <a:r>
              <a:rPr lang="en-US" sz="1800" dirty="0" err="1"/>
              <a:t>upperLeft</a:t>
            </a:r>
            <a:r>
              <a:rPr lang="en-US" sz="1800" dirty="0"/>
              <a:t> = 5;</a:t>
            </a:r>
          </a:p>
          <a:p>
            <a:r>
              <a:rPr lang="sr-Latn-RS" sz="1800" dirty="0"/>
              <a:t>	</a:t>
            </a:r>
            <a:r>
              <a:rPr lang="en-US" sz="1800" dirty="0"/>
              <a:t>middle = 6;</a:t>
            </a:r>
          </a:p>
          <a:p>
            <a:r>
              <a:rPr lang="sr-Latn-RS" sz="1800" dirty="0"/>
              <a:t>	</a:t>
            </a:r>
            <a:r>
              <a:rPr lang="en-US" sz="1800" dirty="0" err="1"/>
              <a:t>bottomRight</a:t>
            </a:r>
            <a:r>
              <a:rPr lang="en-US" sz="1800" dirty="0"/>
              <a:t> = 7;</a:t>
            </a:r>
          </a:p>
          <a:p>
            <a:r>
              <a:rPr lang="sr-Latn-RS" sz="1800" dirty="0"/>
              <a:t>	</a:t>
            </a:r>
            <a:r>
              <a:rPr lang="en-US" sz="1800" dirty="0" err="1"/>
              <a:t>middleRight</a:t>
            </a:r>
            <a:r>
              <a:rPr lang="en-US" sz="1800" dirty="0"/>
              <a:t> = 8;</a:t>
            </a:r>
          </a:p>
          <a:p>
            <a:r>
              <a:rPr lang="sr-Latn-RS" sz="1800" dirty="0"/>
              <a:t>	</a:t>
            </a:r>
            <a:r>
              <a:rPr lang="en-US" sz="1800" dirty="0" err="1"/>
              <a:t>upperRight</a:t>
            </a:r>
            <a:r>
              <a:rPr lang="en-US" sz="1800" dirty="0"/>
              <a:t> = 9;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/>
              <a:t>Program</a:t>
            </a:r>
            <a:r>
              <a:rPr lang="sr-Latn-RS" b="1" dirty="0"/>
              <a:t> code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04800" y="1219200"/>
            <a:ext cx="3048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//Pin to </a:t>
            </a:r>
            <a:r>
              <a:rPr lang="en-US" sz="1400" dirty="0" err="1"/>
              <a:t>to</a:t>
            </a:r>
            <a:r>
              <a:rPr lang="en-US" sz="1400" dirty="0"/>
              <a:t> turn dice on &amp; off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button = 2;</a:t>
            </a:r>
          </a:p>
          <a:p>
            <a:r>
              <a:rPr lang="en-US" sz="1400" dirty="0"/>
              <a:t>//LED for DICE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bottomLeft</a:t>
            </a:r>
            <a:r>
              <a:rPr lang="en-US" sz="1400" dirty="0"/>
              <a:t> = 3;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middleLeft</a:t>
            </a:r>
            <a:r>
              <a:rPr lang="en-US" sz="1400" dirty="0"/>
              <a:t> = 4;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upperLeft</a:t>
            </a:r>
            <a:r>
              <a:rPr lang="en-US" sz="1400" dirty="0"/>
              <a:t> = 5;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middle = 6;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bottomRight</a:t>
            </a:r>
            <a:r>
              <a:rPr lang="en-US" sz="1400" dirty="0"/>
              <a:t> = 7;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middleRight</a:t>
            </a:r>
            <a:r>
              <a:rPr lang="en-US" sz="1400" dirty="0"/>
              <a:t> = 8;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upperRight</a:t>
            </a:r>
            <a:r>
              <a:rPr lang="en-US" sz="1400" dirty="0"/>
              <a:t> = 9;</a:t>
            </a:r>
          </a:p>
          <a:p>
            <a:endParaRPr lang="en-US" sz="1400" dirty="0"/>
          </a:p>
          <a:p>
            <a:r>
              <a:rPr lang="en-US" sz="1400" dirty="0" err="1"/>
              <a:t>int</a:t>
            </a:r>
            <a:r>
              <a:rPr lang="en-US" sz="1400" dirty="0"/>
              <a:t> state = 0;</a:t>
            </a:r>
          </a:p>
          <a:p>
            <a:r>
              <a:rPr lang="en-US" sz="1400" dirty="0"/>
              <a:t>long </a:t>
            </a:r>
            <a:r>
              <a:rPr lang="en-US" sz="1400" dirty="0" err="1"/>
              <a:t>randNumber</a:t>
            </a:r>
            <a:r>
              <a:rPr lang="en-US" sz="1400" dirty="0"/>
              <a:t>; </a:t>
            </a:r>
          </a:p>
          <a:p>
            <a:endParaRPr lang="en-US" sz="1400" dirty="0"/>
          </a:p>
          <a:p>
            <a:r>
              <a:rPr lang="en-US" sz="1400" dirty="0"/>
              <a:t>//Initial setup</a:t>
            </a:r>
          </a:p>
          <a:p>
            <a:r>
              <a:rPr lang="en-US" sz="1400" dirty="0"/>
              <a:t>void setup(){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bottomLeft</a:t>
            </a:r>
            <a:r>
              <a:rPr lang="en-US" sz="1400" dirty="0"/>
              <a:t>, OUTPUT);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middleLeft</a:t>
            </a:r>
            <a:r>
              <a:rPr lang="en-US" sz="1400" dirty="0"/>
              <a:t>, OUTPUT);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OUTPUT);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(middle, OUTPUT);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OUTPUT);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middleRight</a:t>
            </a:r>
            <a:r>
              <a:rPr lang="en-US" sz="1400" dirty="0"/>
              <a:t>, OUTPUT);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upperRight</a:t>
            </a:r>
            <a:r>
              <a:rPr lang="en-US" sz="1400" dirty="0"/>
              <a:t>, OUTPUT);</a:t>
            </a:r>
          </a:p>
          <a:p>
            <a:r>
              <a:rPr lang="en-US" sz="1400" dirty="0"/>
              <a:t>  </a:t>
            </a:r>
          </a:p>
          <a:p>
            <a:r>
              <a:rPr lang="en-US" sz="1400" dirty="0"/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0" y="1219200"/>
            <a:ext cx="4038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pinMode</a:t>
            </a:r>
            <a:r>
              <a:rPr lang="en-US" sz="1400" dirty="0"/>
              <a:t>(button, INPUT);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Serial.begin</a:t>
            </a:r>
            <a:r>
              <a:rPr lang="en-US" sz="1400" dirty="0"/>
              <a:t>(9600);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randomSeed</a:t>
            </a:r>
            <a:r>
              <a:rPr lang="en-US" sz="1400" dirty="0"/>
              <a:t>(</a:t>
            </a:r>
            <a:r>
              <a:rPr lang="en-US" sz="1400" dirty="0" err="1"/>
              <a:t>analogRead</a:t>
            </a:r>
            <a:r>
              <a:rPr lang="en-US" sz="1400" dirty="0"/>
              <a:t>(0));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  <a:p>
            <a:r>
              <a:rPr lang="en-US" sz="1400" dirty="0"/>
              <a:t> void loop(){</a:t>
            </a:r>
          </a:p>
          <a:p>
            <a:r>
              <a:rPr lang="en-US" sz="1400" dirty="0"/>
              <a:t>  //Read our button if high then run dice</a:t>
            </a:r>
          </a:p>
          <a:p>
            <a:r>
              <a:rPr lang="en-US" sz="1400" dirty="0"/>
              <a:t>  if (</a:t>
            </a:r>
            <a:r>
              <a:rPr lang="en-US" sz="1400" dirty="0" err="1"/>
              <a:t>digitalRead</a:t>
            </a:r>
            <a:r>
              <a:rPr lang="en-US" sz="1400" dirty="0"/>
              <a:t>(button) == HIGH &amp;&amp; state == 0){</a:t>
            </a:r>
          </a:p>
          <a:p>
            <a:r>
              <a:rPr lang="en-US" sz="1400" dirty="0"/>
              <a:t>    state = 1;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randNumber</a:t>
            </a:r>
            <a:r>
              <a:rPr lang="en-US" sz="1400" dirty="0"/>
              <a:t> = random(1, 7);</a:t>
            </a:r>
          </a:p>
          <a:p>
            <a:r>
              <a:rPr lang="en-US" sz="1400" dirty="0"/>
              <a:t>    delay(100);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Serial.println</a:t>
            </a:r>
            <a:r>
              <a:rPr lang="en-US" sz="1400" dirty="0"/>
              <a:t>(</a:t>
            </a:r>
            <a:r>
              <a:rPr lang="en-US" sz="1400" dirty="0" err="1"/>
              <a:t>randNumber</a:t>
            </a:r>
            <a:r>
              <a:rPr lang="en-US" sz="1400" dirty="0"/>
              <a:t>);</a:t>
            </a:r>
          </a:p>
          <a:p>
            <a:endParaRPr lang="en-US" sz="1400" dirty="0"/>
          </a:p>
          <a:p>
            <a:r>
              <a:rPr lang="en-US" sz="1400" dirty="0"/>
              <a:t>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Program</a:t>
            </a:r>
            <a:r>
              <a:rPr lang="sr-Latn-RS" b="1" dirty="0"/>
              <a:t> code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143000"/>
            <a:ext cx="266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 if (</a:t>
            </a:r>
            <a:r>
              <a:rPr lang="en-US" sz="1400" dirty="0" err="1"/>
              <a:t>randNumber</a:t>
            </a:r>
            <a:r>
              <a:rPr lang="en-US" sz="1400" dirty="0"/>
              <a:t> == 6){</a:t>
            </a:r>
          </a:p>
          <a:p>
            <a:r>
              <a:rPr lang="en-US" sz="1400" dirty="0"/>
              <a:t>      six();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randNumber</a:t>
            </a:r>
            <a:r>
              <a:rPr lang="en-US" sz="1400" dirty="0"/>
              <a:t> == 5){</a:t>
            </a:r>
          </a:p>
          <a:p>
            <a:r>
              <a:rPr lang="en-US" sz="1400" dirty="0"/>
              <a:t>      five();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randNumber</a:t>
            </a:r>
            <a:r>
              <a:rPr lang="en-US" sz="1400" dirty="0"/>
              <a:t> == 4){</a:t>
            </a:r>
          </a:p>
          <a:p>
            <a:r>
              <a:rPr lang="en-US" sz="1400" dirty="0"/>
              <a:t>      four();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randNumber</a:t>
            </a:r>
            <a:r>
              <a:rPr lang="en-US" sz="1400" dirty="0"/>
              <a:t> == 3){</a:t>
            </a:r>
          </a:p>
          <a:p>
            <a:r>
              <a:rPr lang="en-US" sz="1400" dirty="0"/>
              <a:t>      three();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randNumber</a:t>
            </a:r>
            <a:r>
              <a:rPr lang="en-US" sz="1400" dirty="0"/>
              <a:t> == 2){</a:t>
            </a:r>
          </a:p>
          <a:p>
            <a:r>
              <a:rPr lang="en-US" sz="1400" dirty="0"/>
              <a:t>      two();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randNumber</a:t>
            </a:r>
            <a:r>
              <a:rPr lang="en-US" sz="1400" dirty="0"/>
              <a:t> == 1){</a:t>
            </a:r>
          </a:p>
          <a:p>
            <a:r>
              <a:rPr lang="en-US" sz="1400" dirty="0"/>
              <a:t>      one();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delay(5000);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clearAll</a:t>
            </a:r>
            <a:r>
              <a:rPr lang="en-US" sz="1400" dirty="0"/>
              <a:t>();</a:t>
            </a:r>
          </a:p>
          <a:p>
            <a:r>
              <a:rPr lang="en-US" sz="1400" dirty="0"/>
              <a:t>    state = 0;</a:t>
            </a:r>
          </a:p>
          <a:p>
            <a:r>
              <a:rPr lang="en-US" sz="1400" dirty="0"/>
              <a:t>  }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2514600" y="1219200"/>
            <a:ext cx="3429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//Create a function for each of our </a:t>
            </a:r>
          </a:p>
          <a:p>
            <a:r>
              <a:rPr lang="en-US" sz="1400" dirty="0"/>
              <a:t>"sides" of the die</a:t>
            </a:r>
          </a:p>
          <a:p>
            <a:r>
              <a:rPr lang="en-US" sz="1400" dirty="0"/>
              <a:t> </a:t>
            </a:r>
          </a:p>
          <a:p>
            <a:r>
              <a:rPr lang="en-US" sz="1400" dirty="0"/>
              <a:t>void six()</a:t>
            </a:r>
          </a:p>
          <a:p>
            <a:r>
              <a:rPr lang="en-US" sz="1400" dirty="0"/>
              <a:t>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middleLeft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middleRight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  <a:p>
            <a:r>
              <a:rPr lang="en-US" sz="1400" dirty="0"/>
              <a:t>void five()</a:t>
            </a:r>
          </a:p>
          <a:p>
            <a:r>
              <a:rPr lang="en-US" sz="1400" dirty="0"/>
              <a:t>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(middle,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5943600" y="1219200"/>
            <a:ext cx="2895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void four()</a:t>
            </a:r>
          </a:p>
          <a:p>
            <a:r>
              <a:rPr lang="en-US" sz="1400" dirty="0"/>
              <a:t>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  <a:p>
            <a:r>
              <a:rPr lang="en-US" sz="1400" dirty="0"/>
              <a:t>void three()</a:t>
            </a:r>
          </a:p>
          <a:p>
            <a:r>
              <a:rPr lang="en-US" sz="1400" dirty="0"/>
              <a:t>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(middle,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  <a:p>
            <a:r>
              <a:rPr lang="en-US" sz="1400" dirty="0"/>
              <a:t>void two()</a:t>
            </a:r>
          </a:p>
          <a:p>
            <a:r>
              <a:rPr lang="en-US" sz="1400" dirty="0"/>
              <a:t>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HIGH);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  <a:p>
            <a:r>
              <a:rPr lang="en-US" sz="1400" dirty="0"/>
              <a:t>void one(){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(middle, HIGH);</a:t>
            </a:r>
          </a:p>
          <a:p>
            <a:r>
              <a:rPr lang="en-US" sz="1400" dirty="0"/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Program</a:t>
            </a:r>
            <a:r>
              <a:rPr lang="sr-Latn-RS" b="1" dirty="0"/>
              <a:t> code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600200"/>
            <a:ext cx="3276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/>
          </a:p>
          <a:p>
            <a:r>
              <a:rPr lang="en-US" sz="1400" dirty="0"/>
              <a:t>void </a:t>
            </a:r>
            <a:r>
              <a:rPr lang="en-US" sz="1400" dirty="0" err="1"/>
              <a:t>clearAll</a:t>
            </a:r>
            <a:r>
              <a:rPr lang="en-US" sz="1400" dirty="0"/>
              <a:t>(){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bottomLeft</a:t>
            </a:r>
            <a:r>
              <a:rPr lang="en-US" sz="1400" dirty="0"/>
              <a:t>, LOW);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middleLeft</a:t>
            </a:r>
            <a:r>
              <a:rPr lang="en-US" sz="1400" dirty="0"/>
              <a:t>, LOW);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upperLeft</a:t>
            </a:r>
            <a:r>
              <a:rPr lang="en-US" sz="1400" dirty="0"/>
              <a:t>, LOW);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middle,LOW</a:t>
            </a:r>
            <a:r>
              <a:rPr lang="en-US" sz="1400" dirty="0"/>
              <a:t>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bottomRight</a:t>
            </a:r>
            <a:r>
              <a:rPr lang="en-US" sz="1400" dirty="0"/>
              <a:t>, LOW);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middleRight</a:t>
            </a:r>
            <a:r>
              <a:rPr lang="en-US" sz="1400" dirty="0"/>
              <a:t>, LOW);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upperRight</a:t>
            </a:r>
            <a:r>
              <a:rPr lang="en-US" sz="1400" dirty="0"/>
              <a:t>, LOW);</a:t>
            </a:r>
          </a:p>
          <a:p>
            <a:r>
              <a:rPr lang="en-US" sz="1400" dirty="0"/>
              <a:t>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/>
              <a:t>Arduino</a:t>
            </a:r>
            <a:r>
              <a:rPr lang="en-US" b="1" dirty="0"/>
              <a:t>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5999"/>
          </a:xfrm>
        </p:spPr>
        <p:txBody>
          <a:bodyPr/>
          <a:lstStyle/>
          <a:p>
            <a:r>
              <a:rPr lang="en-US" dirty="0"/>
              <a:t>FLASH 32kB, stores the compiled sketch, 10.000 write cycles</a:t>
            </a:r>
          </a:p>
          <a:p>
            <a:r>
              <a:rPr lang="en-US" dirty="0"/>
              <a:t>RAM 2kB (volatile)</a:t>
            </a:r>
          </a:p>
          <a:p>
            <a:r>
              <a:rPr lang="en-US" dirty="0"/>
              <a:t>EEPROM 1kB, 100.000 write cycles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48768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Sketch uses 444 bytes (1%) of program storage space. Maximum is 32256 bytes.</a:t>
            </a:r>
          </a:p>
          <a:p>
            <a:r>
              <a:rPr lang="en-US" b="1" dirty="0"/>
              <a:t>Global variables use 9 bytes (0%) of dynamic memory, leaving 2039 bytes for local variables. Maximum is 2048 bytes.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4343400"/>
            <a:ext cx="1546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After compile: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EEPROM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EEPROM – Electrically Erasable Programmable Read-Only Memory</a:t>
            </a:r>
          </a:p>
          <a:p>
            <a:r>
              <a:rPr lang="en-US" dirty="0"/>
              <a:t>Non-volatile (data stays)</a:t>
            </a:r>
          </a:p>
          <a:p>
            <a:r>
              <a:rPr lang="en-US" dirty="0"/>
              <a:t>Developed in 1973, patented by NEC in 1975</a:t>
            </a:r>
          </a:p>
          <a:p>
            <a:r>
              <a:rPr lang="en-US" dirty="0"/>
              <a:t>Two transistors per bit (SLOW)</a:t>
            </a:r>
          </a:p>
          <a:p>
            <a:r>
              <a:rPr lang="en-US" dirty="0"/>
              <a:t>Serial or parallel data bus</a:t>
            </a:r>
          </a:p>
          <a:p>
            <a:r>
              <a:rPr lang="en-US" dirty="0"/>
              <a:t>Microcontroller - Internal EEPROM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EEPROM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ROM – burned at factory</a:t>
            </a:r>
          </a:p>
          <a:p>
            <a:r>
              <a:rPr lang="en-US" dirty="0"/>
              <a:t>EPROM – user programmed, UV light, special EPROM burner</a:t>
            </a:r>
          </a:p>
          <a:p>
            <a:r>
              <a:rPr lang="en-US" dirty="0"/>
              <a:t>EEPROM – electrically erased, no burned, in-circuit programming</a:t>
            </a:r>
          </a:p>
          <a:p>
            <a:r>
              <a:rPr lang="en-US" dirty="0"/>
              <a:t>Limited number of re-writes</a:t>
            </a:r>
          </a:p>
          <a:p>
            <a:r>
              <a:rPr lang="en-US" dirty="0"/>
              <a:t>Typical 100.000-2.000.000</a:t>
            </a:r>
          </a:p>
          <a:p>
            <a:r>
              <a:rPr lang="en-US" dirty="0"/>
              <a:t>Data remains 10 years at room temperature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EEPROM pot update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066800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#include &lt;</a:t>
            </a:r>
            <a:r>
              <a:rPr lang="en-US" dirty="0" err="1"/>
              <a:t>EEPROM.h</a:t>
            </a:r>
            <a:r>
              <a:rPr lang="en-US" dirty="0"/>
              <a:t>&gt;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address = 0;</a:t>
            </a:r>
          </a:p>
          <a:p>
            <a:endParaRPr lang="en-US" dirty="0"/>
          </a:p>
          <a:p>
            <a:r>
              <a:rPr lang="en-US" dirty="0"/>
              <a:t>void setup() {</a:t>
            </a:r>
          </a:p>
          <a:p>
            <a:endParaRPr lang="en-US" dirty="0"/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loop() {</a:t>
            </a:r>
          </a:p>
          <a:p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val</a:t>
            </a:r>
            <a:r>
              <a:rPr lang="en-US" dirty="0"/>
              <a:t> = </a:t>
            </a:r>
            <a:r>
              <a:rPr lang="en-US" dirty="0" err="1"/>
              <a:t>analogRead</a:t>
            </a:r>
            <a:r>
              <a:rPr lang="en-US" dirty="0"/>
              <a:t>(0) / 4;</a:t>
            </a:r>
          </a:p>
          <a:p>
            <a:r>
              <a:rPr lang="en-US" dirty="0"/>
              <a:t>  </a:t>
            </a:r>
            <a:r>
              <a:rPr lang="en-US" dirty="0" err="1"/>
              <a:t>EEPROM.update</a:t>
            </a:r>
            <a:r>
              <a:rPr lang="en-US" dirty="0"/>
              <a:t>(address, </a:t>
            </a:r>
            <a:r>
              <a:rPr lang="en-US" dirty="0" err="1"/>
              <a:t>val</a:t>
            </a:r>
            <a:r>
              <a:rPr lang="en-US" dirty="0"/>
              <a:t>);</a:t>
            </a:r>
          </a:p>
          <a:p>
            <a:r>
              <a:rPr lang="en-US" dirty="0"/>
              <a:t>  address = address + 1;</a:t>
            </a:r>
          </a:p>
          <a:p>
            <a:r>
              <a:rPr lang="en-US" dirty="0"/>
              <a:t>  if (address = </a:t>
            </a:r>
            <a:r>
              <a:rPr lang="en-US" dirty="0" err="1"/>
              <a:t>EEPROM.length</a:t>
            </a:r>
            <a:r>
              <a:rPr lang="en-US" dirty="0"/>
              <a:t>()){</a:t>
            </a:r>
          </a:p>
          <a:p>
            <a:r>
              <a:rPr lang="en-US" dirty="0"/>
              <a:t>    address = 0;</a:t>
            </a:r>
          </a:p>
          <a:p>
            <a:r>
              <a:rPr lang="en-US" dirty="0"/>
              <a:t>  }</a:t>
            </a:r>
          </a:p>
          <a:p>
            <a:r>
              <a:rPr lang="en-US" dirty="0"/>
              <a:t>  delay(100);</a:t>
            </a:r>
          </a:p>
          <a:p>
            <a:r>
              <a:rPr lang="en-US" dirty="0"/>
              <a:t>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EEPROM pot read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914400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#include &lt;</a:t>
            </a:r>
            <a:r>
              <a:rPr lang="en-US" sz="1400" dirty="0" err="1"/>
              <a:t>EEPROM.h</a:t>
            </a:r>
            <a:r>
              <a:rPr lang="en-US" sz="1400" dirty="0"/>
              <a:t>&gt;</a:t>
            </a:r>
          </a:p>
          <a:p>
            <a:endParaRPr lang="en-US" sz="1400" dirty="0"/>
          </a:p>
          <a:p>
            <a:r>
              <a:rPr lang="en-US" sz="1400" dirty="0"/>
              <a:t>// start reading from the first byte (address 0) of the EEPROM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address = 0;</a:t>
            </a:r>
          </a:p>
          <a:p>
            <a:r>
              <a:rPr lang="en-US" sz="1400" dirty="0"/>
              <a:t>byte value;</a:t>
            </a:r>
          </a:p>
          <a:p>
            <a:endParaRPr lang="en-US" sz="1400" dirty="0"/>
          </a:p>
          <a:p>
            <a:r>
              <a:rPr lang="en-US" sz="1400" dirty="0"/>
              <a:t>void setup() {</a:t>
            </a:r>
          </a:p>
          <a:p>
            <a:r>
              <a:rPr lang="en-US" sz="1400" dirty="0"/>
              <a:t>  // initialize serial and wait for port to open: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Serial.begin</a:t>
            </a:r>
            <a:r>
              <a:rPr lang="en-US" sz="1400" dirty="0"/>
              <a:t>(9600);</a:t>
            </a:r>
          </a:p>
          <a:p>
            <a:r>
              <a:rPr lang="en-US" sz="1400" dirty="0"/>
              <a:t>  while (!Serial) {</a:t>
            </a:r>
          </a:p>
          <a:p>
            <a:r>
              <a:rPr lang="en-US" sz="1400" dirty="0"/>
              <a:t>  }</a:t>
            </a:r>
          </a:p>
          <a:p>
            <a:r>
              <a:rPr lang="en-US" sz="1400" dirty="0"/>
              <a:t>}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4343400" y="91440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void loop() {</a:t>
            </a:r>
          </a:p>
          <a:p>
            <a:r>
              <a:rPr lang="en-US" sz="1400" dirty="0"/>
              <a:t>  // read a byte from the current address of the EEPROM</a:t>
            </a:r>
          </a:p>
          <a:p>
            <a:r>
              <a:rPr lang="en-US" sz="1400" dirty="0"/>
              <a:t>  value = </a:t>
            </a:r>
            <a:r>
              <a:rPr lang="en-US" sz="1400" dirty="0" err="1"/>
              <a:t>EEPROM.read</a:t>
            </a:r>
            <a:r>
              <a:rPr lang="en-US" sz="1400" dirty="0"/>
              <a:t>(address);</a:t>
            </a: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Serial.print</a:t>
            </a:r>
            <a:r>
              <a:rPr lang="en-US" sz="1400" dirty="0"/>
              <a:t>(address);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Serial.print</a:t>
            </a:r>
            <a:r>
              <a:rPr lang="en-US" sz="1400" dirty="0"/>
              <a:t>("\t");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Serial.print</a:t>
            </a:r>
            <a:r>
              <a:rPr lang="en-US" sz="1400" dirty="0"/>
              <a:t>(value, DEC);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Serial.println</a:t>
            </a:r>
            <a:r>
              <a:rPr lang="en-US" sz="1400" dirty="0"/>
              <a:t>();</a:t>
            </a:r>
          </a:p>
          <a:p>
            <a:endParaRPr lang="en-US" sz="1400" dirty="0"/>
          </a:p>
          <a:p>
            <a:r>
              <a:rPr lang="en-US" sz="1400" dirty="0"/>
              <a:t>    address = address + 1;</a:t>
            </a:r>
          </a:p>
          <a:p>
            <a:r>
              <a:rPr lang="en-US" sz="1400" dirty="0"/>
              <a:t>  if (address == </a:t>
            </a:r>
            <a:r>
              <a:rPr lang="en-US" sz="1400" dirty="0" err="1"/>
              <a:t>EEPROM.length</a:t>
            </a:r>
            <a:r>
              <a:rPr lang="en-US" sz="1400" dirty="0"/>
              <a:t>()) {</a:t>
            </a:r>
          </a:p>
          <a:p>
            <a:r>
              <a:rPr lang="en-US" sz="1400" dirty="0"/>
              <a:t>    address = 0;</a:t>
            </a:r>
          </a:p>
          <a:p>
            <a:r>
              <a:rPr lang="en-US" sz="1400" dirty="0"/>
              <a:t>  }</a:t>
            </a:r>
          </a:p>
          <a:p>
            <a:endParaRPr lang="en-US" sz="1400" dirty="0"/>
          </a:p>
          <a:p>
            <a:r>
              <a:rPr lang="en-US" sz="1400" dirty="0"/>
              <a:t>  delay(50);</a:t>
            </a:r>
          </a:p>
          <a:p>
            <a:r>
              <a:rPr lang="en-US" sz="1400" dirty="0"/>
              <a:t>}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EEPROM pot Serial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32385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u-HU" b="1" dirty="0"/>
              <a:t>EEPROM test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990600"/>
            <a:ext cx="3810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#include &lt;</a:t>
            </a:r>
            <a:r>
              <a:rPr lang="en-US" sz="1600" dirty="0" err="1"/>
              <a:t>EEPROM.h</a:t>
            </a:r>
            <a:r>
              <a:rPr lang="en-US" sz="1600" dirty="0"/>
              <a:t>&gt;</a:t>
            </a:r>
          </a:p>
          <a:p>
            <a:endParaRPr lang="en-US" sz="1600" dirty="0"/>
          </a:p>
          <a:p>
            <a:r>
              <a:rPr lang="en-US" sz="1600" dirty="0"/>
              <a:t>void setup() {</a:t>
            </a:r>
          </a:p>
          <a:p>
            <a:r>
              <a:rPr lang="en-US" sz="1600" dirty="0"/>
              <a:t>  // put your setup code here, to run once: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Serial.begin</a:t>
            </a:r>
            <a:r>
              <a:rPr lang="en-US" sz="1600" dirty="0"/>
              <a:t>(9600);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EEPROM.write</a:t>
            </a:r>
            <a:r>
              <a:rPr lang="en-US" sz="1600" dirty="0"/>
              <a:t>(0, 100);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EEPROM.write</a:t>
            </a:r>
            <a:r>
              <a:rPr lang="en-US" sz="1600" dirty="0"/>
              <a:t>(1, 'A');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EEPROM.write</a:t>
            </a:r>
            <a:r>
              <a:rPr lang="en-US" sz="1600" dirty="0"/>
              <a:t>(2, 255);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EEPROM.write</a:t>
            </a:r>
            <a:r>
              <a:rPr lang="en-US" sz="1600" dirty="0"/>
              <a:t>(3, 260);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EEPROM.write</a:t>
            </a:r>
            <a:r>
              <a:rPr lang="en-US" sz="1600" dirty="0"/>
              <a:t>(1025, 10);</a:t>
            </a:r>
          </a:p>
          <a:p>
            <a:r>
              <a:rPr lang="en-US" sz="1600" dirty="0"/>
              <a:t>  delay(3000);</a:t>
            </a:r>
          </a:p>
          <a:p>
            <a:r>
              <a:rPr lang="en-US" sz="1600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990600"/>
            <a:ext cx="4724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void loop() {</a:t>
            </a:r>
          </a:p>
          <a:p>
            <a:r>
              <a:rPr lang="en-US" sz="1600" dirty="0"/>
              <a:t>  // put your main code here, to run repeatedly: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("EEPROM address 0, stored value: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EEPROM.read</a:t>
            </a:r>
            <a:r>
              <a:rPr lang="en-US" sz="1600" dirty="0"/>
              <a:t>(0));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("EEPROM address 1, stored value: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EEPROM.read</a:t>
            </a:r>
            <a:r>
              <a:rPr lang="en-US" sz="1600" dirty="0"/>
              <a:t>(1));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("EEPROM address 2, stored value: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EEPROM.read</a:t>
            </a:r>
            <a:r>
              <a:rPr lang="en-US" sz="1600" dirty="0"/>
              <a:t>(2));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("EEPROM address 3, stored value: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EEPROM.read</a:t>
            </a:r>
            <a:r>
              <a:rPr lang="en-US" sz="1600" dirty="0"/>
              <a:t>(3));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</a:t>
            </a:r>
            <a:r>
              <a:rPr lang="en-US" sz="1600" dirty="0"/>
              <a:t>("EEPROM address 1025, stored value: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EEPROM.read</a:t>
            </a:r>
            <a:r>
              <a:rPr lang="en-US" sz="1600" dirty="0"/>
              <a:t>(1025));</a:t>
            </a:r>
          </a:p>
          <a:p>
            <a:r>
              <a:rPr lang="en-US" sz="1600" dirty="0"/>
              <a:t>  delay(2000);</a:t>
            </a:r>
          </a:p>
          <a:p>
            <a:r>
              <a:rPr lang="en-US" sz="1600" dirty="0"/>
              <a:t>  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(" ");</a:t>
            </a:r>
          </a:p>
          <a:p>
            <a:r>
              <a:rPr lang="en-US" sz="1600" dirty="0"/>
              <a:t>  while(true);</a:t>
            </a:r>
          </a:p>
          <a:p>
            <a:r>
              <a:rPr lang="en-US" sz="1600" dirty="0"/>
              <a:t>}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114800"/>
            <a:ext cx="35433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Dice 100 rolls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683076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Program code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1295400"/>
            <a:ext cx="4572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// EEPROM dice</a:t>
            </a:r>
          </a:p>
          <a:p>
            <a:r>
              <a:rPr lang="en-US" sz="1400" dirty="0"/>
              <a:t>// Roll the dice 100 times, store each roll into EEPROM (address 0-99).</a:t>
            </a:r>
          </a:p>
          <a:p>
            <a:r>
              <a:rPr lang="en-US" sz="1400" dirty="0"/>
              <a:t>// Calculate which number occurred how many times.</a:t>
            </a:r>
          </a:p>
          <a:p>
            <a:r>
              <a:rPr lang="en-US" sz="1400" dirty="0"/>
              <a:t>#include &lt;</a:t>
            </a:r>
            <a:r>
              <a:rPr lang="en-US" sz="1400" dirty="0" err="1"/>
              <a:t>EEPROM.h</a:t>
            </a:r>
            <a:r>
              <a:rPr lang="en-US" sz="1400" dirty="0"/>
              <a:t>&gt;</a:t>
            </a:r>
          </a:p>
          <a:p>
            <a:endParaRPr lang="en-US" sz="1400" dirty="0"/>
          </a:p>
          <a:p>
            <a:r>
              <a:rPr lang="en-US" sz="1400" dirty="0"/>
              <a:t>byte </a:t>
            </a:r>
            <a:r>
              <a:rPr lang="en-US" sz="1400" dirty="0" err="1"/>
              <a:t>diceRolledNumbers</a:t>
            </a:r>
            <a:r>
              <a:rPr lang="en-US" sz="1400" dirty="0"/>
              <a:t> [6]={0,0,0,0,0,0};</a:t>
            </a:r>
          </a:p>
          <a:p>
            <a:endParaRPr lang="en-US" sz="1400" dirty="0"/>
          </a:p>
          <a:p>
            <a:r>
              <a:rPr lang="en-US" sz="1400" dirty="0"/>
              <a:t>void setup() {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randomSeed</a:t>
            </a:r>
            <a:r>
              <a:rPr lang="en-US" sz="1400" dirty="0"/>
              <a:t>(</a:t>
            </a:r>
            <a:r>
              <a:rPr lang="en-US" sz="1400" dirty="0" err="1"/>
              <a:t>analogRead</a:t>
            </a:r>
            <a:r>
              <a:rPr lang="en-US" sz="1400" dirty="0"/>
              <a:t>(A0));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Serial.begin</a:t>
            </a:r>
            <a:r>
              <a:rPr lang="en-US" sz="1400" dirty="0"/>
              <a:t>(9600);</a:t>
            </a:r>
          </a:p>
          <a:p>
            <a:r>
              <a:rPr lang="en-US" sz="1400" dirty="0"/>
              <a:t>  }</a:t>
            </a:r>
          </a:p>
          <a:p>
            <a:endParaRPr lang="en-US" sz="1400" dirty="0"/>
          </a:p>
          <a:p>
            <a:r>
              <a:rPr lang="en-US" sz="1400" dirty="0"/>
              <a:t>void loop() {</a:t>
            </a:r>
          </a:p>
          <a:p>
            <a:r>
              <a:rPr lang="en-US" sz="1400" dirty="0"/>
              <a:t>  for(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=1; </a:t>
            </a:r>
            <a:r>
              <a:rPr lang="en-US" sz="1400" dirty="0" err="1"/>
              <a:t>i</a:t>
            </a:r>
            <a:r>
              <a:rPr lang="en-US" sz="1400" dirty="0"/>
              <a:t>&lt;101; </a:t>
            </a:r>
            <a:r>
              <a:rPr lang="en-US" sz="1400" dirty="0" err="1"/>
              <a:t>i</a:t>
            </a:r>
            <a:r>
              <a:rPr lang="en-US" sz="1400" dirty="0"/>
              <a:t>++){</a:t>
            </a:r>
          </a:p>
          <a:p>
            <a:r>
              <a:rPr lang="en-US" sz="1400" dirty="0"/>
              <a:t>    byte </a:t>
            </a:r>
            <a:r>
              <a:rPr lang="en-US" sz="1400" dirty="0" err="1"/>
              <a:t>currentNum</a:t>
            </a:r>
            <a:r>
              <a:rPr lang="en-US" sz="1400" dirty="0"/>
              <a:t> = random(1, 7);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EEPROM.write</a:t>
            </a:r>
            <a:r>
              <a:rPr lang="en-US" sz="1400" dirty="0"/>
              <a:t>(i-1, </a:t>
            </a:r>
            <a:r>
              <a:rPr lang="en-US" sz="1400" dirty="0" err="1"/>
              <a:t>currentNum</a:t>
            </a:r>
            <a:r>
              <a:rPr lang="en-US" sz="1400" dirty="0"/>
              <a:t>);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currentNum</a:t>
            </a:r>
            <a:r>
              <a:rPr lang="en-US" sz="1400" dirty="0"/>
              <a:t>==1){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diceRolledNumbers</a:t>
            </a:r>
            <a:r>
              <a:rPr lang="en-US" sz="1400" dirty="0"/>
              <a:t>[0]++;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currentNum</a:t>
            </a:r>
            <a:r>
              <a:rPr lang="en-US" sz="1400" dirty="0"/>
              <a:t>==2){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diceRolledNumbers</a:t>
            </a:r>
            <a:r>
              <a:rPr lang="en-US" sz="1400" dirty="0"/>
              <a:t>[1]++;</a:t>
            </a:r>
          </a:p>
          <a:p>
            <a:r>
              <a:rPr lang="en-US" sz="1400" dirty="0"/>
              <a:t>    }</a:t>
            </a:r>
          </a:p>
        </p:txBody>
      </p:sp>
      <p:sp>
        <p:nvSpPr>
          <p:cNvPr id="5" name="Rectangle 4"/>
          <p:cNvSpPr/>
          <p:nvPr/>
        </p:nvSpPr>
        <p:spPr>
          <a:xfrm>
            <a:off x="4953000" y="1295400"/>
            <a:ext cx="3124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if (</a:t>
            </a:r>
            <a:r>
              <a:rPr lang="en-US" sz="1400" dirty="0" err="1"/>
              <a:t>currentNum</a:t>
            </a:r>
            <a:r>
              <a:rPr lang="en-US" sz="1400" dirty="0"/>
              <a:t>==3){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diceRolledNumbers</a:t>
            </a:r>
            <a:r>
              <a:rPr lang="en-US" sz="1400" dirty="0"/>
              <a:t>[2]++;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currentNum</a:t>
            </a:r>
            <a:r>
              <a:rPr lang="en-US" sz="1400" dirty="0"/>
              <a:t>==4){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diceRolledNumbers</a:t>
            </a:r>
            <a:r>
              <a:rPr lang="en-US" sz="1400" dirty="0"/>
              <a:t>[3]++;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currentNum</a:t>
            </a:r>
            <a:r>
              <a:rPr lang="en-US" sz="1400" dirty="0"/>
              <a:t>==5){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diceRolledNumbers</a:t>
            </a:r>
            <a:r>
              <a:rPr lang="en-US" sz="1400" dirty="0"/>
              <a:t>[4]++;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  if (</a:t>
            </a:r>
            <a:r>
              <a:rPr lang="en-US" sz="1400" dirty="0" err="1"/>
              <a:t>currentNum</a:t>
            </a:r>
            <a:r>
              <a:rPr lang="en-US" sz="1400" dirty="0"/>
              <a:t>==6){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diceRolledNumbers</a:t>
            </a:r>
            <a:r>
              <a:rPr lang="en-US" sz="1400" dirty="0"/>
              <a:t>[5]++;</a:t>
            </a:r>
          </a:p>
          <a:p>
            <a:r>
              <a:rPr lang="en-US" sz="1400" dirty="0"/>
              <a:t>    }</a:t>
            </a:r>
          </a:p>
          <a:p>
            <a:r>
              <a:rPr lang="en-US" sz="1400" dirty="0"/>
              <a:t>  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Program code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143000"/>
            <a:ext cx="38862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=1; </a:t>
            </a:r>
            <a:r>
              <a:rPr lang="en-US" sz="1600" dirty="0" err="1"/>
              <a:t>i</a:t>
            </a:r>
            <a:r>
              <a:rPr lang="en-US" sz="1600" dirty="0"/>
              <a:t>&lt;101; </a:t>
            </a:r>
            <a:r>
              <a:rPr lang="en-US" sz="1600" dirty="0" err="1"/>
              <a:t>i</a:t>
            </a:r>
            <a:r>
              <a:rPr lang="en-US" sz="1600" dirty="0"/>
              <a:t>++){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</a:t>
            </a:r>
            <a:r>
              <a:rPr lang="en-US" sz="1600" dirty="0"/>
              <a:t>(</a:t>
            </a:r>
            <a:r>
              <a:rPr lang="en-US" sz="1600" dirty="0" err="1"/>
              <a:t>EEPROM.read</a:t>
            </a:r>
            <a:r>
              <a:rPr lang="en-US" sz="1600" dirty="0"/>
              <a:t>(i-1));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</a:t>
            </a:r>
            <a:r>
              <a:rPr lang="en-US" sz="1600" dirty="0"/>
              <a:t>("");</a:t>
            </a:r>
          </a:p>
          <a:p>
            <a:r>
              <a:rPr lang="en-US" sz="1600" dirty="0"/>
              <a:t>    if ((i%20)==0){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Serial.println</a:t>
            </a:r>
            <a:r>
              <a:rPr lang="en-US" sz="1600"/>
              <a:t>(" </a:t>
            </a:r>
            <a:r>
              <a:rPr lang="en-US" sz="1600" dirty="0"/>
              <a:t>");</a:t>
            </a:r>
          </a:p>
          <a:p>
            <a:r>
              <a:rPr lang="en-US" sz="1600" dirty="0"/>
              <a:t>    }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("");</a:t>
            </a:r>
          </a:p>
          <a:p>
            <a:r>
              <a:rPr lang="en-US" sz="1600" dirty="0"/>
              <a:t>  for (</a:t>
            </a:r>
            <a:r>
              <a:rPr lang="en-US" sz="1600" dirty="0" err="1"/>
              <a:t>int</a:t>
            </a:r>
            <a:r>
              <a:rPr lang="en-US" sz="1600" dirty="0"/>
              <a:t> j=1; j&lt;7; j++){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</a:t>
            </a:r>
            <a:r>
              <a:rPr lang="en-US" sz="1600" dirty="0"/>
              <a:t>("Number ");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</a:t>
            </a:r>
            <a:r>
              <a:rPr lang="en-US" sz="1600" dirty="0"/>
              <a:t>(j);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</a:t>
            </a:r>
            <a:r>
              <a:rPr lang="en-US" sz="1600" dirty="0"/>
              <a:t>(" </a:t>
            </a:r>
            <a:r>
              <a:rPr lang="en-US" sz="1600" dirty="0" err="1"/>
              <a:t>occured</a:t>
            </a:r>
            <a:r>
              <a:rPr lang="en-US" sz="1600" dirty="0"/>
              <a:t> ");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[j-1]);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Serial.println</a:t>
            </a:r>
            <a:r>
              <a:rPr lang="en-US" sz="1600" dirty="0"/>
              <a:t>(" times.");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("");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rollSum</a:t>
            </a:r>
            <a:r>
              <a:rPr lang="en-US" sz="1600" dirty="0"/>
              <a:t> = 0;</a:t>
            </a:r>
          </a:p>
          <a:p>
            <a:r>
              <a:rPr lang="en-US" sz="1600" dirty="0"/>
              <a:t>  for (</a:t>
            </a:r>
            <a:r>
              <a:rPr lang="en-US" sz="1600" dirty="0" err="1"/>
              <a:t>int</a:t>
            </a:r>
            <a:r>
              <a:rPr lang="en-US" sz="1600" dirty="0"/>
              <a:t> k=1; k&lt;7; k++){</a:t>
            </a:r>
          </a:p>
          <a:p>
            <a:r>
              <a:rPr lang="en-US" sz="1600" dirty="0"/>
              <a:t>    </a:t>
            </a:r>
            <a:r>
              <a:rPr lang="en-US" sz="1600" dirty="0" err="1"/>
              <a:t>rollSum</a:t>
            </a:r>
            <a:r>
              <a:rPr lang="en-US" sz="1600" dirty="0"/>
              <a:t>=</a:t>
            </a:r>
            <a:r>
              <a:rPr lang="en-US" sz="1600" dirty="0" err="1"/>
              <a:t>rollSum+diceRolledNumbers</a:t>
            </a:r>
            <a:r>
              <a:rPr lang="en-US" sz="1600" dirty="0"/>
              <a:t>[k];</a:t>
            </a:r>
          </a:p>
          <a:p>
            <a:r>
              <a:rPr lang="en-US" sz="1600" dirty="0"/>
              <a:t>  }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1143000"/>
            <a:ext cx="3733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[0]);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[1]);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[2]);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[3]);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[4]);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Serial.println</a:t>
            </a:r>
            <a:r>
              <a:rPr lang="en-US" sz="1600" dirty="0"/>
              <a:t>(</a:t>
            </a:r>
            <a:r>
              <a:rPr lang="en-US" sz="1600" dirty="0" err="1"/>
              <a:t>diceRolledNumbers</a:t>
            </a:r>
            <a:r>
              <a:rPr lang="en-US" sz="1600" dirty="0"/>
              <a:t>[5]);</a:t>
            </a:r>
          </a:p>
          <a:p>
            <a:r>
              <a:rPr lang="en-US" sz="1600" dirty="0"/>
              <a:t>  while(true);</a:t>
            </a:r>
          </a:p>
          <a:p>
            <a:r>
              <a:rPr lang="en-US" sz="1600" dirty="0"/>
              <a:t>}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1577</Words>
  <Application>Microsoft Office PowerPoint</Application>
  <PresentationFormat>On-screen Show (4:3)</PresentationFormat>
  <Paragraphs>296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Microcontroller dice</vt:lpstr>
      <vt:lpstr>Hardware</vt:lpstr>
      <vt:lpstr>Program code</vt:lpstr>
      <vt:lpstr>Program code</vt:lpstr>
      <vt:lpstr>Program code</vt:lpstr>
      <vt:lpstr>Arduino memory</vt:lpstr>
      <vt:lpstr>EEPROM</vt:lpstr>
      <vt:lpstr>EEPROM</vt:lpstr>
      <vt:lpstr>EEPROM pot update</vt:lpstr>
      <vt:lpstr>EEPROM pot read</vt:lpstr>
      <vt:lpstr>EEPROM pot Serial</vt:lpstr>
      <vt:lpstr>EEPROM test</vt:lpstr>
      <vt:lpstr>Dice 100 rolls</vt:lpstr>
      <vt:lpstr>Program code</vt:lpstr>
      <vt:lpstr>Program 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Kockica za bacanje</dc:title>
  <dc:creator>Miki</dc:creator>
  <cp:lastModifiedBy>Korisnik</cp:lastModifiedBy>
  <cp:revision>10</cp:revision>
  <dcterms:created xsi:type="dcterms:W3CDTF">2020-05-12T11:47:36Z</dcterms:created>
  <dcterms:modified xsi:type="dcterms:W3CDTF">2025-05-19T21:39:16Z</dcterms:modified>
</cp:coreProperties>
</file>