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A5C6F-BE11-41D4-9B8C-72D7EADBDB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D1F75-C341-4847-BBF4-7F75960742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B52C9-40F6-4209-BE94-76F732BCF2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61474-4804-4F40-ACA3-614FAA8F35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48567-9198-4450-B6F8-8B81E03A35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C466F-136A-4186-AD8F-0418C6050C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9CD8F-BDCD-4FD7-B5B4-21E5138C81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DBA2E-39F0-45B0-B372-6D5134B59D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59923-7BE6-49DD-BAED-BCA6B32040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8D1E7-A279-4370-A61E-6063E96E53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6E30A-4974-4C69-8DD1-B6D1BE23E6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2E2913-FBC6-4F40-9E6F-936E7D16F90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/>
              <a:t>Variables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Variable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4196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/>
              <a:t>The variable is a location in memory with a given symbolic name. This location can be filled, or left empty. It is used to store values of different type.</a:t>
            </a:r>
          </a:p>
          <a:p>
            <a:pPr algn="just">
              <a:lnSpc>
                <a:spcPct val="90000"/>
              </a:lnSpc>
            </a:pPr>
            <a:endParaRPr lang="en-US" dirty="0"/>
          </a:p>
          <a:p>
            <a:pPr algn="just">
              <a:lnSpc>
                <a:spcPct val="90000"/>
              </a:lnSpc>
            </a:pPr>
            <a:r>
              <a:rPr lang="en-US" dirty="0"/>
              <a:t>Variable are important because we can change (vary) their content during the execution of the program. Constant values can not be changed.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Variable type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/>
              <a:t>The type of the variable defines the nature of the data stored. Based on the type, the amount of memory space is determined for the variable.</a:t>
            </a:r>
            <a:endParaRPr lang="sr-Latn-CS"/>
          </a:p>
          <a:p>
            <a:pPr algn="just"/>
            <a:endParaRPr lang="en-US"/>
          </a:p>
          <a:p>
            <a:pPr algn="just"/>
            <a:r>
              <a:rPr lang="en-US"/>
              <a:t>The C programming language has around 10 different data types.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Type of variable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 err="1">
                <a:latin typeface="Courier New" pitchFamily="49" charset="0"/>
              </a:rPr>
              <a:t>boolean</a:t>
            </a:r>
            <a:r>
              <a:rPr lang="en-US" dirty="0"/>
              <a:t> (false or true) – 1 byte</a:t>
            </a:r>
          </a:p>
          <a:p>
            <a:r>
              <a:rPr lang="en-US" b="1" i="1" dirty="0">
                <a:latin typeface="Courier New" pitchFamily="49" charset="0"/>
              </a:rPr>
              <a:t>char</a:t>
            </a:r>
            <a:r>
              <a:rPr lang="en-US" dirty="0"/>
              <a:t> (stores ‘</a:t>
            </a:r>
            <a:r>
              <a:rPr lang="en-US" i="1" dirty="0"/>
              <a:t>a</a:t>
            </a:r>
            <a:r>
              <a:rPr lang="en-US" dirty="0"/>
              <a:t>’ as number – ASCII) – 1 byte</a:t>
            </a:r>
          </a:p>
          <a:p>
            <a:r>
              <a:rPr lang="en-US" b="1" i="1" dirty="0">
                <a:latin typeface="Courier New" pitchFamily="49" charset="0"/>
              </a:rPr>
              <a:t>byte</a:t>
            </a:r>
            <a:r>
              <a:rPr lang="en-US" dirty="0"/>
              <a:t> (8-bit unsigned data, 0-255)</a:t>
            </a:r>
          </a:p>
          <a:p>
            <a:r>
              <a:rPr lang="en-US" b="1" i="1" dirty="0">
                <a:latin typeface="Courier New" pitchFamily="49" charset="0"/>
              </a:rPr>
              <a:t>int</a:t>
            </a:r>
            <a:r>
              <a:rPr lang="en-US" dirty="0"/>
              <a:t> (2-bytes, signed -32768 - +32767</a:t>
            </a:r>
          </a:p>
          <a:p>
            <a:pPr>
              <a:buFontTx/>
              <a:buNone/>
            </a:pPr>
            <a:r>
              <a:rPr lang="en-US" dirty="0"/>
              <a:t>	unsigned 0-65535)</a:t>
            </a:r>
          </a:p>
          <a:p>
            <a:r>
              <a:rPr lang="en-US" b="1" i="1" dirty="0">
                <a:latin typeface="Courier New" pitchFamily="49" charset="0"/>
              </a:rPr>
              <a:t>word</a:t>
            </a:r>
            <a:r>
              <a:rPr lang="en-US" dirty="0"/>
              <a:t> same as </a:t>
            </a:r>
            <a:r>
              <a:rPr lang="en-US" b="1" i="1" dirty="0">
                <a:latin typeface="Courier New" pitchFamily="49" charset="0"/>
              </a:rPr>
              <a:t>unsigned int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Type of variable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b="1" i="1">
                <a:latin typeface="Courier New" pitchFamily="49" charset="0"/>
              </a:rPr>
              <a:t>long</a:t>
            </a:r>
            <a:r>
              <a:rPr lang="en-US"/>
              <a:t> (4 bytes signed -2147483648-2147483647	unsigned 0-4294967295)</a:t>
            </a:r>
          </a:p>
          <a:p>
            <a:r>
              <a:rPr lang="en-US" b="1" i="1">
                <a:latin typeface="Courier New" pitchFamily="49" charset="0"/>
              </a:rPr>
              <a:t>float</a:t>
            </a:r>
            <a:r>
              <a:rPr lang="en-US"/>
              <a:t> (4-bytes signed -3.4028235 E+38-3.4028246E+38)</a:t>
            </a:r>
          </a:p>
          <a:p>
            <a:r>
              <a:rPr lang="en-US" b="1" i="1">
                <a:latin typeface="Courier New" pitchFamily="49" charset="0"/>
              </a:rPr>
              <a:t>double</a:t>
            </a:r>
            <a:r>
              <a:rPr lang="en-US"/>
              <a:t> (same as </a:t>
            </a:r>
            <a:r>
              <a:rPr lang="en-US" b="1" i="1">
                <a:latin typeface="Courier New" pitchFamily="49" charset="0"/>
              </a:rPr>
              <a:t>float</a:t>
            </a:r>
            <a:r>
              <a:rPr lang="en-US"/>
              <a:t> with double precision)</a:t>
            </a:r>
          </a:p>
          <a:p>
            <a:r>
              <a:rPr lang="en-US" b="1" i="1">
                <a:latin typeface="Courier New" pitchFamily="49" charset="0"/>
              </a:rPr>
              <a:t>array</a:t>
            </a:r>
            <a:r>
              <a:rPr lang="en-US"/>
              <a:t> – set of same type elements, access through index, </a:t>
            </a:r>
            <a:endParaRPr lang="sr-Latn-CS"/>
          </a:p>
          <a:p>
            <a:pPr>
              <a:buFontTx/>
              <a:buNone/>
            </a:pPr>
            <a:r>
              <a:rPr lang="sr-Latn-CS"/>
              <a:t>	</a:t>
            </a:r>
            <a:r>
              <a:rPr lang="en-US" i="1"/>
              <a:t>Size</a:t>
            </a:r>
            <a:r>
              <a:rPr lang="sr-Latn-CS" i="1"/>
              <a:t>: (</a:t>
            </a:r>
            <a:r>
              <a:rPr lang="en-US" i="1"/>
              <a:t>number of elements</a:t>
            </a:r>
            <a:r>
              <a:rPr lang="sr-Latn-CS" i="1"/>
              <a:t>)</a:t>
            </a:r>
            <a:r>
              <a:rPr lang="en-US" i="1"/>
              <a:t> x </a:t>
            </a:r>
            <a:r>
              <a:rPr lang="sr-Latn-CS" i="1"/>
              <a:t>(</a:t>
            </a:r>
            <a:r>
              <a:rPr lang="en-US" i="1"/>
              <a:t>type size</a:t>
            </a:r>
            <a:r>
              <a:rPr lang="sr-Latn-CS" i="1"/>
              <a:t>)</a:t>
            </a:r>
            <a:endParaRPr lang="en-US"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Roll-over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5029200"/>
          </a:xfrm>
        </p:spPr>
        <p:txBody>
          <a:bodyPr/>
          <a:lstStyle/>
          <a:p>
            <a:pPr algn="just"/>
            <a:r>
              <a:rPr lang="en-US" dirty="0"/>
              <a:t>If we increase the value of the variable over the maximum value for that type, it will start from the beginning of the interval.</a:t>
            </a:r>
          </a:p>
          <a:p>
            <a:pPr>
              <a:buFontTx/>
              <a:buNone/>
            </a:pPr>
            <a:r>
              <a:rPr lang="en-US" dirty="0"/>
              <a:t>	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b="1" dirty="0">
                <a:latin typeface="Courier New" pitchFamily="49" charset="0"/>
              </a:rPr>
              <a:t>int </a:t>
            </a:r>
            <a:r>
              <a:rPr lang="en-US" b="1" dirty="0" err="1">
                <a:latin typeface="Courier New" pitchFamily="49" charset="0"/>
              </a:rPr>
              <a:t>myInt</a:t>
            </a:r>
            <a:r>
              <a:rPr lang="en-US" b="1" dirty="0">
                <a:latin typeface="Courier New" pitchFamily="49" charset="0"/>
              </a:rPr>
              <a:t> = 32767;</a:t>
            </a:r>
            <a:r>
              <a:rPr lang="en-US" dirty="0"/>
              <a:t>   // maximum</a:t>
            </a:r>
            <a:endParaRPr lang="sr-Latn-CS" dirty="0"/>
          </a:p>
          <a:p>
            <a:pPr>
              <a:buFontTx/>
              <a:buNone/>
            </a:pPr>
            <a:r>
              <a:rPr lang="sr-Latn-CS" dirty="0"/>
              <a:t>						    //</a:t>
            </a:r>
            <a:r>
              <a:rPr lang="en-US" dirty="0"/>
              <a:t> value for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endParaRPr lang="en-US" b="1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b="1" dirty="0" err="1">
                <a:latin typeface="Courier New" pitchFamily="49" charset="0"/>
              </a:rPr>
              <a:t>myInt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myInt</a:t>
            </a:r>
            <a:r>
              <a:rPr lang="en-US" b="1" dirty="0">
                <a:latin typeface="Courier New" pitchFamily="49" charset="0"/>
              </a:rPr>
              <a:t> + 1;</a:t>
            </a:r>
            <a:r>
              <a:rPr lang="en-US" dirty="0"/>
              <a:t>  //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myInt</a:t>
            </a:r>
            <a:r>
              <a:rPr lang="en-US" dirty="0"/>
              <a:t> now has</a:t>
            </a:r>
          </a:p>
          <a:p>
            <a:pPr>
              <a:buFontTx/>
              <a:buNone/>
            </a:pPr>
            <a:r>
              <a:rPr lang="en-US" dirty="0"/>
              <a:t>					 </a:t>
            </a:r>
            <a:r>
              <a:rPr lang="sr-Latn-CS" dirty="0"/>
              <a:t>	   </a:t>
            </a:r>
            <a:r>
              <a:rPr lang="en-US" dirty="0"/>
              <a:t>//</a:t>
            </a:r>
            <a:r>
              <a:rPr lang="sr-Latn-CS" dirty="0"/>
              <a:t> </a:t>
            </a:r>
            <a:r>
              <a:rPr lang="en-US" dirty="0"/>
              <a:t>value -32768</a:t>
            </a:r>
          </a:p>
          <a:p>
            <a:pPr>
              <a:buFontTx/>
              <a:buNone/>
            </a:pPr>
            <a:r>
              <a:rPr lang="en-US" dirty="0"/>
              <a:t>The same happens when subtracting.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b="1"/>
              <a:t>Declaration and definition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2209800"/>
          </a:xfrm>
        </p:spPr>
        <p:txBody>
          <a:bodyPr/>
          <a:lstStyle/>
          <a:p>
            <a:r>
              <a:rPr lang="en-US" dirty="0"/>
              <a:t>Declaration and definition is </a:t>
            </a:r>
            <a:r>
              <a:rPr lang="en-US" b="1" dirty="0"/>
              <a:t>NOT SAME!!!</a:t>
            </a:r>
          </a:p>
          <a:p>
            <a:pPr algn="just"/>
            <a:r>
              <a:rPr lang="sr-Latn-RS" dirty="0"/>
              <a:t>Declaration of the variable is when we tell the type and (sometimes) the dimension of the variable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Declaration and definition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286000"/>
          </a:xfrm>
        </p:spPr>
        <p:txBody>
          <a:bodyPr/>
          <a:lstStyle/>
          <a:p>
            <a:pPr algn="just"/>
            <a:r>
              <a:rPr lang="en-US" dirty="0"/>
              <a:t>In C programming language the variable </a:t>
            </a:r>
            <a:r>
              <a:rPr lang="en-US" b="1" i="1" dirty="0"/>
              <a:t>must be</a:t>
            </a:r>
            <a:r>
              <a:rPr lang="en-US" dirty="0"/>
              <a:t> declared before use. </a:t>
            </a:r>
          </a:p>
          <a:p>
            <a:pPr algn="just"/>
            <a:r>
              <a:rPr lang="en-US" dirty="0"/>
              <a:t>If we forget, the compiler will </a:t>
            </a:r>
            <a:r>
              <a:rPr lang="sr-Latn-RS" dirty="0"/>
              <a:t>return</a:t>
            </a:r>
            <a:r>
              <a:rPr lang="en-US" dirty="0"/>
              <a:t> an error.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Declaration and definition - examples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>
                <a:latin typeface="Courier New" pitchFamily="49" charset="0"/>
              </a:rPr>
              <a:t>bool </a:t>
            </a:r>
            <a:r>
              <a:rPr lang="en-US" sz="2800" b="1" dirty="0" err="1">
                <a:latin typeface="Courier New" pitchFamily="49" charset="0"/>
              </a:rPr>
              <a:t>myVariable</a:t>
            </a:r>
            <a:r>
              <a:rPr lang="en-US" sz="2800" b="1" dirty="0">
                <a:latin typeface="Courier New" pitchFamily="49" charset="0"/>
              </a:rPr>
              <a:t>;</a:t>
            </a:r>
            <a:r>
              <a:rPr lang="en-US" sz="2800" dirty="0"/>
              <a:t>    </a:t>
            </a:r>
            <a:r>
              <a:rPr lang="sr-Latn-CS" sz="2800" dirty="0"/>
              <a:t>  </a:t>
            </a:r>
            <a:r>
              <a:rPr lang="en-US" sz="2800" dirty="0"/>
              <a:t>// declaration</a:t>
            </a:r>
          </a:p>
          <a:p>
            <a:pPr>
              <a:lnSpc>
                <a:spcPct val="90000"/>
              </a:lnSpc>
            </a:pPr>
            <a:r>
              <a:rPr lang="en-US" sz="2800" b="1" dirty="0" err="1">
                <a:latin typeface="Courier New" pitchFamily="49" charset="0"/>
              </a:rPr>
              <a:t>myVariable</a:t>
            </a:r>
            <a:r>
              <a:rPr lang="en-US" sz="2800" b="1" dirty="0">
                <a:latin typeface="Courier New" pitchFamily="49" charset="0"/>
              </a:rPr>
              <a:t> = true;</a:t>
            </a:r>
            <a:r>
              <a:rPr lang="en-US" sz="2800" dirty="0"/>
              <a:t> // definition by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				      // assigning value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latin typeface="Courier New" pitchFamily="49" charset="0"/>
              </a:rPr>
              <a:t>char </a:t>
            </a:r>
            <a:r>
              <a:rPr lang="en-US" sz="2800" b="1" dirty="0" err="1">
                <a:latin typeface="Courier New" pitchFamily="49" charset="0"/>
              </a:rPr>
              <a:t>myChar</a:t>
            </a:r>
            <a:r>
              <a:rPr lang="en-US" sz="2800" b="1" dirty="0">
                <a:latin typeface="Courier New" pitchFamily="49" charset="0"/>
              </a:rPr>
              <a:t> = ’U’</a:t>
            </a:r>
            <a:r>
              <a:rPr lang="en-US" sz="2800" dirty="0"/>
              <a:t> </a:t>
            </a:r>
            <a:r>
              <a:rPr lang="sr-Latn-CS" sz="2800" dirty="0"/>
              <a:t>  </a:t>
            </a:r>
            <a:r>
              <a:rPr lang="en-US" sz="2800" dirty="0"/>
              <a:t>// declaration and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			      // definition 				</a:t>
            </a:r>
            <a:r>
              <a:rPr lang="sr-Latn-CS" sz="2800" dirty="0"/>
              <a:t>      </a:t>
            </a:r>
            <a:r>
              <a:rPr lang="en-US" sz="2800" dirty="0"/>
              <a:t>	 	      // (ASCII </a:t>
            </a:r>
            <a:r>
              <a:rPr lang="sr-Latn-RS" sz="2800" dirty="0"/>
              <a:t>value of</a:t>
            </a: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				</a:t>
            </a:r>
            <a:r>
              <a:rPr lang="sr-Latn-CS" sz="2800" dirty="0"/>
              <a:t>      </a:t>
            </a:r>
            <a:r>
              <a:rPr lang="en-US" sz="2800" dirty="0"/>
              <a:t>// ‘U’=85)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latin typeface="Courier New" pitchFamily="49" charset="0"/>
              </a:rPr>
              <a:t>int </a:t>
            </a:r>
            <a:r>
              <a:rPr lang="en-US" sz="2800" b="1" dirty="0" err="1">
                <a:latin typeface="Courier New" pitchFamily="49" charset="0"/>
              </a:rPr>
              <a:t>ledPin</a:t>
            </a:r>
            <a:r>
              <a:rPr lang="en-US" sz="2800" b="1" dirty="0">
                <a:latin typeface="Courier New" pitchFamily="49" charset="0"/>
              </a:rPr>
              <a:t> = 8;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latin typeface="Courier New" pitchFamily="49" charset="0"/>
              </a:rPr>
              <a:t>byte </a:t>
            </a:r>
            <a:r>
              <a:rPr lang="en-US" sz="2800" b="1" dirty="0" err="1">
                <a:latin typeface="Courier New" pitchFamily="49" charset="0"/>
              </a:rPr>
              <a:t>myByte</a:t>
            </a:r>
            <a:r>
              <a:rPr lang="en-US" sz="2800" b="1" dirty="0">
                <a:latin typeface="Courier New" pitchFamily="49" charset="0"/>
              </a:rPr>
              <a:t> = B10111;</a:t>
            </a:r>
            <a:r>
              <a:rPr lang="en-US" sz="2800" dirty="0"/>
              <a:t> // 23 in binary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				   // notation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Definicija i deklaracija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Courier New" pitchFamily="49" charset="0"/>
              </a:rPr>
              <a:t>long myLong = -123;</a:t>
            </a:r>
          </a:p>
          <a:p>
            <a:r>
              <a:rPr lang="en-US" b="1">
                <a:latin typeface="Courier New" pitchFamily="49" charset="0"/>
              </a:rPr>
              <a:t>float myFloat = -123456.1;</a:t>
            </a:r>
          </a:p>
          <a:p>
            <a:endParaRPr lang="en-US"/>
          </a:p>
          <a:p>
            <a:pPr algn="just">
              <a:buFontTx/>
              <a:buNone/>
            </a:pPr>
            <a:r>
              <a:rPr lang="en-US"/>
              <a:t>	Definition is value assignment to previously reserved memory location for that variable.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b="1"/>
              <a:t>S.O.S. proje</a:t>
            </a:r>
            <a:r>
              <a:rPr lang="en-US" b="1"/>
              <a:t>c</a:t>
            </a:r>
            <a:r>
              <a:rPr lang="hu-HU" b="1"/>
              <a:t>t</a:t>
            </a:r>
            <a:endParaRPr lang="en-US" b="1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Hardv</a:t>
            </a:r>
            <a:r>
              <a:rPr lang="en-US"/>
              <a:t>a</a:t>
            </a:r>
            <a:r>
              <a:rPr lang="hu-HU"/>
              <a:t>r</a:t>
            </a:r>
            <a:r>
              <a:rPr lang="en-US"/>
              <a:t>e</a:t>
            </a:r>
            <a:r>
              <a:rPr lang="hu-HU"/>
              <a:t>: LED </a:t>
            </a:r>
            <a:r>
              <a:rPr lang="en-US"/>
              <a:t>connected to pin 12 and resistor </a:t>
            </a:r>
            <a:r>
              <a:rPr lang="sr-Latn-CS"/>
              <a:t>220</a:t>
            </a:r>
            <a:r>
              <a:rPr lang="el-GR">
                <a:cs typeface="Arial" charset="0"/>
              </a:rPr>
              <a:t>Ω</a:t>
            </a:r>
            <a:r>
              <a:rPr lang="sr-Latn-CS"/>
              <a:t>.</a:t>
            </a:r>
          </a:p>
          <a:p>
            <a:r>
              <a:rPr lang="sr-Latn-CS"/>
              <a:t>Softv</a:t>
            </a:r>
            <a:r>
              <a:rPr lang="en-US"/>
              <a:t>a</a:t>
            </a:r>
            <a:r>
              <a:rPr lang="sr-Latn-CS"/>
              <a:t>r</a:t>
            </a:r>
            <a:r>
              <a:rPr lang="en-US"/>
              <a:t>e</a:t>
            </a:r>
            <a:r>
              <a:rPr lang="sr-Latn-CS"/>
              <a:t>: </a:t>
            </a:r>
            <a:r>
              <a:rPr lang="en-US"/>
              <a:t>program that flashes the LED according to Morse S.O.S. symbols</a:t>
            </a:r>
            <a:endParaRPr lang="sr-Latn-CS"/>
          </a:p>
          <a:p>
            <a:r>
              <a:rPr lang="sr-Latn-CS"/>
              <a:t>S: “.  .  .”,   O: “-  -  -”,   S: “.  .  .”</a:t>
            </a:r>
          </a:p>
          <a:p>
            <a:pPr>
              <a:buFontTx/>
              <a:buNone/>
            </a:pPr>
            <a:r>
              <a:rPr lang="sr-Latn-CS"/>
              <a:t>	</a:t>
            </a:r>
          </a:p>
          <a:p>
            <a:endParaRPr lang="sr-Latn-CS"/>
          </a:p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/>
              <a:t>S.O.S. proje</a:t>
            </a:r>
            <a:r>
              <a:rPr lang="en-US" b="1"/>
              <a:t>c</a:t>
            </a:r>
            <a:r>
              <a:rPr lang="hu-HU" b="1"/>
              <a:t>t</a:t>
            </a:r>
            <a:endParaRPr lang="en-US" b="1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4419600" cy="5638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sr-Latn-CS" sz="1800" dirty="0">
                <a:latin typeface="Courier New" pitchFamily="49" charset="0"/>
              </a:rPr>
              <a:t>int ledPin = 12;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v</a:t>
            </a:r>
            <a:r>
              <a:rPr lang="sr-Latn-CS" sz="1800" dirty="0">
                <a:latin typeface="Courier New" pitchFamily="49" charset="0"/>
              </a:rPr>
              <a:t>oid </a:t>
            </a:r>
            <a:r>
              <a:rPr lang="en-US" sz="1800" dirty="0">
                <a:latin typeface="Courier New" pitchFamily="49" charset="0"/>
              </a:rPr>
              <a:t>s</a:t>
            </a:r>
            <a:r>
              <a:rPr lang="sr-Latn-CS" sz="1800" dirty="0">
                <a:latin typeface="Courier New" pitchFamily="49" charset="0"/>
              </a:rPr>
              <a:t>etup</a:t>
            </a:r>
            <a:r>
              <a:rPr lang="en-US" sz="1800" dirty="0">
                <a:latin typeface="Courier New" pitchFamily="49" charset="0"/>
              </a:rPr>
              <a:t> ()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pinMode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ledPin</a:t>
            </a:r>
            <a:r>
              <a:rPr lang="en-US" sz="1800" dirty="0">
                <a:latin typeface="Courier New" pitchFamily="49" charset="0"/>
              </a:rPr>
              <a:t>, OUTPUT);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void loop ()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digitalWrite</a:t>
            </a:r>
            <a:r>
              <a:rPr lang="en-US" sz="1800" dirty="0">
                <a:latin typeface="Courier New" pitchFamily="49" charset="0"/>
              </a:rPr>
              <a:t> (</a:t>
            </a:r>
            <a:r>
              <a:rPr lang="en-US" sz="1800" dirty="0" err="1">
                <a:latin typeface="Courier New" pitchFamily="49" charset="0"/>
              </a:rPr>
              <a:t>ledPin</a:t>
            </a:r>
            <a:r>
              <a:rPr lang="en-US" sz="1800" dirty="0">
                <a:latin typeface="Courier New" pitchFamily="49" charset="0"/>
              </a:rPr>
              <a:t>, HIGH);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delay(200);  // dot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digitalWrite</a:t>
            </a:r>
            <a:r>
              <a:rPr lang="en-US" sz="1800" dirty="0">
                <a:latin typeface="Courier New" pitchFamily="49" charset="0"/>
              </a:rPr>
              <a:t> (</a:t>
            </a:r>
            <a:r>
              <a:rPr lang="en-US" sz="1800" dirty="0" err="1">
                <a:latin typeface="Courier New" pitchFamily="49" charset="0"/>
              </a:rPr>
              <a:t>ledPin</a:t>
            </a:r>
            <a:r>
              <a:rPr lang="en-US" sz="1800" dirty="0">
                <a:latin typeface="Courier New" pitchFamily="49" charset="0"/>
              </a:rPr>
              <a:t>, LOW);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delay(200);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digitalWrite</a:t>
            </a:r>
            <a:r>
              <a:rPr lang="en-US" sz="1800" dirty="0">
                <a:latin typeface="Courier New" pitchFamily="49" charset="0"/>
              </a:rPr>
              <a:t> (</a:t>
            </a:r>
            <a:r>
              <a:rPr lang="en-US" sz="1800" dirty="0" err="1">
                <a:latin typeface="Courier New" pitchFamily="49" charset="0"/>
              </a:rPr>
              <a:t>ledPin</a:t>
            </a:r>
            <a:r>
              <a:rPr lang="en-US" sz="1800" dirty="0">
                <a:latin typeface="Courier New" pitchFamily="49" charset="0"/>
              </a:rPr>
              <a:t>, HIGH);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delay(200);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digitalWrite</a:t>
            </a:r>
            <a:r>
              <a:rPr lang="en-US" sz="1800" dirty="0">
                <a:latin typeface="Courier New" pitchFamily="49" charset="0"/>
              </a:rPr>
              <a:t> (</a:t>
            </a:r>
            <a:r>
              <a:rPr lang="en-US" sz="1800" dirty="0" err="1">
                <a:latin typeface="Courier New" pitchFamily="49" charset="0"/>
              </a:rPr>
              <a:t>ledPin</a:t>
            </a:r>
            <a:r>
              <a:rPr lang="en-US" sz="1800" dirty="0">
                <a:latin typeface="Courier New" pitchFamily="49" charset="0"/>
              </a:rPr>
              <a:t>, LOW);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delay(200);</a:t>
            </a:r>
            <a:endParaRPr lang="sr-Latn-CS" sz="18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digitalWrite</a:t>
            </a:r>
            <a:r>
              <a:rPr lang="en-US" sz="1800" dirty="0">
                <a:latin typeface="Courier New" pitchFamily="49" charset="0"/>
              </a:rPr>
              <a:t> (</a:t>
            </a:r>
            <a:r>
              <a:rPr lang="en-US" sz="1800" dirty="0" err="1">
                <a:latin typeface="Courier New" pitchFamily="49" charset="0"/>
              </a:rPr>
              <a:t>ledPin</a:t>
            </a:r>
            <a:r>
              <a:rPr lang="en-US" sz="1800" dirty="0">
                <a:latin typeface="Courier New" pitchFamily="49" charset="0"/>
              </a:rPr>
              <a:t>, HIGH);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delay(200);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digitalWrite</a:t>
            </a:r>
            <a:r>
              <a:rPr lang="en-US" sz="1800" dirty="0">
                <a:latin typeface="Courier New" pitchFamily="49" charset="0"/>
              </a:rPr>
              <a:t> (</a:t>
            </a:r>
            <a:r>
              <a:rPr lang="en-US" sz="1800" dirty="0" err="1">
                <a:latin typeface="Courier New" pitchFamily="49" charset="0"/>
              </a:rPr>
              <a:t>ledPin</a:t>
            </a:r>
            <a:r>
              <a:rPr lang="en-US" sz="1800" dirty="0">
                <a:latin typeface="Courier New" pitchFamily="49" charset="0"/>
              </a:rPr>
              <a:t>, LOW);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 New" pitchFamily="49" charset="0"/>
              </a:rPr>
              <a:t>	delay(500);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724400" y="1219200"/>
            <a:ext cx="4419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latin typeface="Courier New" pitchFamily="49" charset="0"/>
              </a:rPr>
              <a:t>	digitalWrite (ledPin, HIGH);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Courier New" pitchFamily="49" charset="0"/>
              </a:rPr>
              <a:t>	delay(500);  // dash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Courier New" pitchFamily="49" charset="0"/>
              </a:rPr>
              <a:t>	digitalWrite (ledPin, LOW);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Courier New" pitchFamily="49" charset="0"/>
              </a:rPr>
              <a:t>	delay(500);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Courier New" pitchFamily="49" charset="0"/>
              </a:rPr>
              <a:t>	.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Courier New" pitchFamily="49" charset="0"/>
              </a:rPr>
              <a:t>	.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Courier New" pitchFamily="49" charset="0"/>
              </a:rPr>
              <a:t>	.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Courier New" pitchFamily="49" charset="0"/>
              </a:rPr>
              <a:t>	}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S. O. S. project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831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4 lines are constantly repeating: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	</a:t>
            </a:r>
            <a:r>
              <a:rPr lang="en-US" i="1"/>
              <a:t>HIGH, delay, LOW, delay, …</a:t>
            </a:r>
            <a:endParaRPr lang="sr-Latn-CS" i="1"/>
          </a:p>
          <a:p>
            <a:pPr>
              <a:lnSpc>
                <a:spcPct val="90000"/>
              </a:lnSpc>
            </a:pPr>
            <a:r>
              <a:rPr lang="sr-Latn-CS" i="1"/>
              <a:t>delay</a:t>
            </a:r>
            <a:r>
              <a:rPr lang="sr-Latn-CS"/>
              <a:t> </a:t>
            </a:r>
            <a:r>
              <a:rPr lang="en-US"/>
              <a:t>is either</a:t>
            </a:r>
            <a:r>
              <a:rPr lang="sr-Latn-CS"/>
              <a:t> 200ms (</a:t>
            </a:r>
            <a:r>
              <a:rPr lang="sr-Latn-CS" i="1"/>
              <a:t>dot</a:t>
            </a:r>
            <a:r>
              <a:rPr lang="sr-Latn-CS"/>
              <a:t>), </a:t>
            </a:r>
            <a:r>
              <a:rPr lang="en-US"/>
              <a:t>or</a:t>
            </a:r>
            <a:r>
              <a:rPr lang="sr-Latn-CS"/>
              <a:t> 500ms (</a:t>
            </a:r>
            <a:r>
              <a:rPr lang="sr-Latn-CS" i="1"/>
              <a:t>dash</a:t>
            </a:r>
            <a:r>
              <a:rPr lang="sr-Latn-CS"/>
              <a:t>)</a:t>
            </a:r>
          </a:p>
          <a:p>
            <a:pPr>
              <a:lnSpc>
                <a:spcPct val="90000"/>
              </a:lnSpc>
            </a:pPr>
            <a:r>
              <a:rPr lang="en-US"/>
              <a:t>The code will be shorter and more efficient if we write a </a:t>
            </a:r>
            <a:r>
              <a:rPr lang="en-US" b="1" i="1"/>
              <a:t>function</a:t>
            </a:r>
            <a:r>
              <a:rPr lang="en-US"/>
              <a:t> for repeating operations.</a:t>
            </a:r>
            <a:endParaRPr lang="sr-Latn-CS"/>
          </a:p>
          <a:p>
            <a:pPr>
              <a:lnSpc>
                <a:spcPct val="90000"/>
              </a:lnSpc>
            </a:pPr>
            <a:r>
              <a:rPr lang="en-US"/>
              <a:t>We will name the function </a:t>
            </a:r>
            <a:r>
              <a:rPr lang="en-US" b="1" i="1"/>
              <a:t>flash</a:t>
            </a:r>
            <a:r>
              <a:rPr lang="en-US"/>
              <a:t>, and call it with </a:t>
            </a:r>
            <a:r>
              <a:rPr lang="en-US" b="1" i="1"/>
              <a:t>duration</a:t>
            </a:r>
            <a:r>
              <a:rPr lang="en-US"/>
              <a:t> which is either 200 or 500 (milliseconds)</a:t>
            </a:r>
            <a:r>
              <a:rPr lang="sr-Latn-CS"/>
              <a:t>.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/>
              <a:t>Fun</a:t>
            </a:r>
            <a:r>
              <a:rPr lang="en-US" b="1"/>
              <a:t>ction</a:t>
            </a:r>
            <a:r>
              <a:rPr lang="sr-Latn-CS" b="1"/>
              <a:t> </a:t>
            </a:r>
            <a:r>
              <a:rPr lang="sr-Latn-CS" b="1" i="1"/>
              <a:t>flash</a:t>
            </a:r>
            <a:endParaRPr lang="en-US" b="1" i="1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sr-Latn-CS" b="1">
                <a:latin typeface="Courier New" pitchFamily="49" charset="0"/>
              </a:rPr>
              <a:t>void flash (int duration) 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digitalWrite (ledPin, HIGH);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delay (duration);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digitalWrite (ledPin, LOW);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delay (duration);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New </a:t>
            </a:r>
            <a:r>
              <a:rPr lang="en-US" b="1" i="1"/>
              <a:t>loop</a:t>
            </a:r>
            <a:r>
              <a:rPr lang="en-US" b="1"/>
              <a:t> function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800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Courier New" pitchFamily="49" charset="0"/>
              </a:rPr>
              <a:t>void loop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Courier New" pitchFamily="49" charset="0"/>
              </a:rPr>
              <a:t>	flash (200); flash (200); flash (200);   // 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Courier New" pitchFamily="49" charset="0"/>
              </a:rPr>
              <a:t>	delay (300);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Courier New" pitchFamily="49" charset="0"/>
              </a:rPr>
              <a:t>	flash (500); flash (500); flash (500);   // O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Courier New" pitchFamily="49" charset="0"/>
              </a:rPr>
              <a:t>	flash (200); flash (200); flash (200);   // 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Courier New" pitchFamily="49" charset="0"/>
              </a:rPr>
              <a:t>	delay (1000);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3" y="228600"/>
            <a:ext cx="8915393" cy="1143000"/>
          </a:xfrm>
        </p:spPr>
        <p:txBody>
          <a:bodyPr/>
          <a:lstStyle/>
          <a:p>
            <a:r>
              <a:rPr lang="en-US" b="1"/>
              <a:t>New program using </a:t>
            </a:r>
            <a:r>
              <a:rPr lang="en-US" b="1" i="1"/>
              <a:t>flash </a:t>
            </a:r>
            <a:r>
              <a:rPr lang="en-US" b="1"/>
              <a:t>function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5334000" cy="4191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sr-Latn-CS" sz="1600" b="1" dirty="0">
                <a:latin typeface="Courier New" pitchFamily="49" charset="0"/>
              </a:rPr>
              <a:t>int ledPin = 12;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v</a:t>
            </a:r>
            <a:r>
              <a:rPr lang="sr-Latn-CS" sz="1600" b="1" dirty="0">
                <a:latin typeface="Courier New" pitchFamily="49" charset="0"/>
              </a:rPr>
              <a:t>oid </a:t>
            </a:r>
            <a:r>
              <a:rPr lang="en-US" sz="1600" b="1" dirty="0">
                <a:latin typeface="Courier New" pitchFamily="49" charset="0"/>
              </a:rPr>
              <a:t>s</a:t>
            </a:r>
            <a:r>
              <a:rPr lang="sr-Latn-CS" sz="1600" b="1" dirty="0">
                <a:latin typeface="Courier New" pitchFamily="49" charset="0"/>
              </a:rPr>
              <a:t>etup</a:t>
            </a:r>
            <a:r>
              <a:rPr lang="en-US" sz="1600" b="1" dirty="0">
                <a:latin typeface="Courier New" pitchFamily="49" charset="0"/>
              </a:rPr>
              <a:t> 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</a:rPr>
              <a:t>pinMode</a:t>
            </a:r>
            <a:r>
              <a:rPr lang="en-US" sz="1600" b="1" dirty="0">
                <a:latin typeface="Courier New" pitchFamily="49" charset="0"/>
              </a:rPr>
              <a:t> (</a:t>
            </a:r>
            <a:r>
              <a:rPr lang="en-US" sz="1600" b="1" dirty="0" err="1">
                <a:latin typeface="Courier New" pitchFamily="49" charset="0"/>
              </a:rPr>
              <a:t>ledPin</a:t>
            </a:r>
            <a:r>
              <a:rPr lang="en-US" sz="1600" b="1" dirty="0">
                <a:latin typeface="Courier New" pitchFamily="49" charset="0"/>
              </a:rPr>
              <a:t>, OUTPUT);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void loop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// 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flash (200); flash (200); flash (200);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delay (300);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// O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flash (500); flash (500); flash (500);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// 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flash (200); flash (200); flash (200);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	delay (1000);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</a:rPr>
              <a:t>}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105400" y="1828800"/>
            <a:ext cx="4038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Latn-CS" sz="1600" b="1">
                <a:latin typeface="Courier New" pitchFamily="49" charset="0"/>
              </a:rPr>
              <a:t>void flash (int duration)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1">
                <a:latin typeface="Courier New" pitchFamily="49" charset="0"/>
              </a:rPr>
              <a:t>{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1">
                <a:latin typeface="Courier New" pitchFamily="49" charset="0"/>
              </a:rPr>
              <a:t>	digitalWrite (ledPin, HIGH);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1">
                <a:latin typeface="Courier New" pitchFamily="49" charset="0"/>
              </a:rPr>
              <a:t>	delay (duration);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1">
                <a:latin typeface="Courier New" pitchFamily="49" charset="0"/>
              </a:rPr>
              <a:t>	digitalWrite (ledPin, LOW);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1">
                <a:latin typeface="Courier New" pitchFamily="49" charset="0"/>
              </a:rPr>
              <a:t>	delay (duration);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1">
                <a:latin typeface="Courier New" pitchFamily="49" charset="0"/>
              </a:rPr>
              <a:t>}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5105400" y="1752600"/>
            <a:ext cx="0" cy="388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Loops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/>
              <a:t>Repeat group of instructions until a condition is met.</a:t>
            </a:r>
            <a:endParaRPr lang="sr-Latn-CS"/>
          </a:p>
          <a:p>
            <a:r>
              <a:rPr lang="en-US"/>
              <a:t>For letter</a:t>
            </a:r>
            <a:r>
              <a:rPr lang="sr-Latn-CS"/>
              <a:t> “S”, </a:t>
            </a:r>
            <a:r>
              <a:rPr lang="en-US"/>
              <a:t>the </a:t>
            </a:r>
            <a:r>
              <a:rPr lang="sr-Latn-CS"/>
              <a:t>S. O. S. </a:t>
            </a:r>
            <a:r>
              <a:rPr lang="en-US"/>
              <a:t>project turned the LED on and off only 3 times. What if hundreds of flashes should heve done?</a:t>
            </a:r>
            <a:endParaRPr lang="sr-Latn-CS"/>
          </a:p>
          <a:p>
            <a:r>
              <a:rPr lang="en-US"/>
              <a:t>We use </a:t>
            </a:r>
            <a:r>
              <a:rPr lang="en-US" b="1" i="1"/>
              <a:t>for</a:t>
            </a:r>
            <a:r>
              <a:rPr lang="en-US"/>
              <a:t> loops.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“</a:t>
            </a:r>
            <a:r>
              <a:rPr lang="en-US" b="1" i="1"/>
              <a:t>for</a:t>
            </a:r>
            <a:r>
              <a:rPr lang="en-US" b="1"/>
              <a:t>” loop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295400"/>
            <a:ext cx="8229600" cy="516572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We use it when in advance we know how many repetitions there will be.</a:t>
            </a:r>
          </a:p>
          <a:p>
            <a:pPr>
              <a:lnSpc>
                <a:spcPct val="90000"/>
              </a:lnSpc>
            </a:pPr>
            <a:r>
              <a:rPr lang="sr-Latn-CS"/>
              <a:t>S</a:t>
            </a:r>
            <a:r>
              <a:rPr lang="en-US"/>
              <a:t>yntax</a:t>
            </a:r>
            <a:r>
              <a:rPr lang="sr-Latn-CS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endParaRPr lang="sr-Latn-CS"/>
          </a:p>
          <a:p>
            <a:pPr>
              <a:lnSpc>
                <a:spcPct val="90000"/>
              </a:lnSpc>
              <a:buFontTx/>
              <a:buNone/>
            </a:pPr>
            <a:r>
              <a:rPr lang="sr-Latn-CS" b="1">
                <a:latin typeface="Courier New" pitchFamily="49" charset="0"/>
              </a:rPr>
              <a:t>	for (int i = 0; i &lt; 100; i ++)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sr-Latn-CS" b="1">
                <a:latin typeface="Courier New" pitchFamily="49" charset="0"/>
              </a:rPr>
              <a:t>	</a:t>
            </a:r>
            <a:r>
              <a:rPr lang="en-US" b="1">
                <a:latin typeface="Courier New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>
                <a:latin typeface="Courier New" pitchFamily="49" charset="0"/>
              </a:rPr>
              <a:t>		flash(200);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>
                <a:latin typeface="Courier New" pitchFamily="49" charset="0"/>
              </a:rPr>
              <a:t>	}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250949" y="5343048"/>
            <a:ext cx="272415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Variable</a:t>
            </a:r>
            <a:r>
              <a:rPr lang="sr-Latn-CS">
                <a:solidFill>
                  <a:srgbClr val="FF0000"/>
                </a:solidFill>
              </a:rPr>
              <a:t> </a:t>
            </a:r>
          </a:p>
          <a:p>
            <a:r>
              <a:rPr lang="sr-Latn-CS">
                <a:solidFill>
                  <a:srgbClr val="FF0000"/>
                </a:solidFill>
              </a:rPr>
              <a:t>(</a:t>
            </a:r>
            <a:r>
              <a:rPr lang="en-US">
                <a:solidFill>
                  <a:srgbClr val="FF0000"/>
                </a:solidFill>
              </a:rPr>
              <a:t>declaration of the counting</a:t>
            </a:r>
            <a:r>
              <a:rPr lang="sr-Latn-CS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0000"/>
                </a:solidFill>
              </a:rPr>
              <a:t>variable and definition of the initial value – 0)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667000" y="4114800"/>
            <a:ext cx="4572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038600" y="5486400"/>
            <a:ext cx="250581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The condition to be</a:t>
            </a:r>
          </a:p>
          <a:p>
            <a:r>
              <a:rPr lang="en-US">
                <a:solidFill>
                  <a:srgbClr val="FF0000"/>
                </a:solidFill>
              </a:rPr>
              <a:t>met to stay in the loop.</a:t>
            </a:r>
          </a:p>
          <a:p>
            <a:r>
              <a:rPr lang="en-US">
                <a:solidFill>
                  <a:srgbClr val="FF0000"/>
                </a:solidFill>
              </a:rPr>
              <a:t>In this case until </a:t>
            </a:r>
            <a:r>
              <a:rPr lang="sr-Latn-CS">
                <a:solidFill>
                  <a:srgbClr val="FF0000"/>
                </a:solidFill>
              </a:rPr>
              <a:t>“i”</a:t>
            </a:r>
            <a:endParaRPr lang="en-US">
              <a:solidFill>
                <a:srgbClr val="FF0000"/>
              </a:solidFill>
            </a:endParaRPr>
          </a:p>
          <a:p>
            <a:r>
              <a:rPr lang="en-US">
                <a:solidFill>
                  <a:srgbClr val="FF0000"/>
                </a:solidFill>
              </a:rPr>
              <a:t>is</a:t>
            </a:r>
            <a:r>
              <a:rPr lang="sr-Latn-CS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0000"/>
                </a:solidFill>
              </a:rPr>
              <a:t>smaller than</a:t>
            </a:r>
            <a:r>
              <a:rPr lang="sr-Latn-CS">
                <a:solidFill>
                  <a:srgbClr val="FF0000"/>
                </a:solidFill>
              </a:rPr>
              <a:t>100.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V="1">
            <a:off x="5334000" y="4114800"/>
            <a:ext cx="2286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6419850" y="5486400"/>
            <a:ext cx="295465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What to do after each</a:t>
            </a:r>
          </a:p>
          <a:p>
            <a:r>
              <a:rPr lang="en-US">
                <a:solidFill>
                  <a:srgbClr val="FF0000"/>
                </a:solidFill>
              </a:rPr>
              <a:t>Passing through the loop.</a:t>
            </a:r>
            <a:r>
              <a:rPr lang="sr-Latn-CS">
                <a:solidFill>
                  <a:srgbClr val="FF0000"/>
                </a:solidFill>
              </a:rPr>
              <a:t> </a:t>
            </a:r>
          </a:p>
          <a:p>
            <a:r>
              <a:rPr lang="en-US">
                <a:solidFill>
                  <a:srgbClr val="FF0000"/>
                </a:solidFill>
              </a:rPr>
              <a:t>In this case increase</a:t>
            </a:r>
            <a:r>
              <a:rPr lang="sr-Latn-CS">
                <a:solidFill>
                  <a:srgbClr val="FF0000"/>
                </a:solidFill>
              </a:rPr>
              <a:t> </a:t>
            </a:r>
          </a:p>
          <a:p>
            <a:r>
              <a:rPr lang="sr-Latn-CS">
                <a:solidFill>
                  <a:srgbClr val="FF0000"/>
                </a:solidFill>
              </a:rPr>
              <a:t>“i” </a:t>
            </a:r>
            <a:r>
              <a:rPr lang="en-US">
                <a:solidFill>
                  <a:srgbClr val="FF0000"/>
                </a:solidFill>
              </a:rPr>
              <a:t>by</a:t>
            </a:r>
            <a:r>
              <a:rPr lang="sr-Latn-CS">
                <a:solidFill>
                  <a:srgbClr val="FF0000"/>
                </a:solidFill>
              </a:rPr>
              <a:t> 1.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V="1">
            <a:off x="7315200" y="4191000"/>
            <a:ext cx="228600" cy="1066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447800" y="4419600"/>
            <a:ext cx="28194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/>
              <a:t>“</a:t>
            </a:r>
            <a:r>
              <a:rPr lang="sr-Latn-CS" b="1" i="1"/>
              <a:t>while</a:t>
            </a:r>
            <a:r>
              <a:rPr lang="sr-Latn-CS" b="1"/>
              <a:t>”</a:t>
            </a:r>
            <a:r>
              <a:rPr lang="en-US" b="1"/>
              <a:t> loop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066800"/>
          </a:xfrm>
        </p:spPr>
        <p:txBody>
          <a:bodyPr/>
          <a:lstStyle/>
          <a:p>
            <a:r>
              <a:rPr lang="en-US"/>
              <a:t>The previous task could be done using </a:t>
            </a:r>
            <a:r>
              <a:rPr lang="en-US" b="1" i="1"/>
              <a:t>while</a:t>
            </a:r>
            <a:r>
              <a:rPr lang="en-US"/>
              <a:t> loop.</a:t>
            </a:r>
          </a:p>
          <a:p>
            <a:endParaRPr lang="sr-Latn-CS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562600" y="4572000"/>
            <a:ext cx="358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To stay in the loop the expression in the bracket must be </a:t>
            </a:r>
            <a:r>
              <a:rPr lang="en-US" b="1" i="1">
                <a:solidFill>
                  <a:srgbClr val="FF0000"/>
                </a:solidFill>
              </a:rPr>
              <a:t>true</a:t>
            </a:r>
            <a:r>
              <a:rPr lang="en-US">
                <a:solidFill>
                  <a:srgbClr val="FF0000"/>
                </a:solidFill>
              </a:rPr>
              <a:t>, otherwise the program continues after the bracket.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762000" y="2895600"/>
            <a:ext cx="4343400" cy="3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r-Latn-CS" sz="3200" b="1">
                <a:latin typeface="Courier New" pitchFamily="49" charset="0"/>
              </a:rPr>
              <a:t>int i = 0;</a:t>
            </a:r>
          </a:p>
          <a:p>
            <a:r>
              <a:rPr lang="sr-Latn-CS" sz="3200" b="1">
                <a:latin typeface="Courier New" pitchFamily="49" charset="0"/>
              </a:rPr>
              <a:t>while (i &lt; 100)</a:t>
            </a:r>
          </a:p>
          <a:p>
            <a:r>
              <a:rPr lang="en-US" sz="3200" b="1">
                <a:latin typeface="Courier New" pitchFamily="49" charset="0"/>
              </a:rPr>
              <a:t>{</a:t>
            </a:r>
          </a:p>
          <a:p>
            <a:r>
              <a:rPr lang="en-US" sz="3200" b="1">
                <a:latin typeface="Courier New" pitchFamily="49" charset="0"/>
              </a:rPr>
              <a:t>   flash(200);</a:t>
            </a:r>
          </a:p>
          <a:p>
            <a:r>
              <a:rPr lang="en-US" sz="3200" b="1">
                <a:latin typeface="Courier New" pitchFamily="49" charset="0"/>
              </a:rPr>
              <a:t>   i ++;</a:t>
            </a:r>
          </a:p>
          <a:p>
            <a:r>
              <a:rPr lang="en-US" sz="3200" b="1">
                <a:latin typeface="Courier New" pitchFamily="49" charset="0"/>
              </a:rPr>
              <a:t>}</a:t>
            </a:r>
          </a:p>
          <a:p>
            <a:endParaRPr lang="en-US" sz="3200">
              <a:latin typeface="Courier New" pitchFamily="49" charset="0"/>
            </a:endParaRP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H="1" flipV="1">
            <a:off x="3429000" y="3962400"/>
            <a:ext cx="1981200" cy="1066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981200" y="5943600"/>
            <a:ext cx="3048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Instructions between brackets are called “block”.</a:t>
            </a:r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H="1" flipV="1">
            <a:off x="3048000" y="5486400"/>
            <a:ext cx="4572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Arrays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/>
              <a:t>Arrays are suitable for storing multiple values. So far variables contained only one value (usually </a:t>
            </a:r>
            <a:r>
              <a:rPr lang="sr-Latn-CS" b="1" i="1" dirty="0"/>
              <a:t>int</a:t>
            </a:r>
            <a:r>
              <a:rPr lang="sr-Latn-CS" dirty="0"/>
              <a:t>).</a:t>
            </a:r>
          </a:p>
          <a:p>
            <a:r>
              <a:rPr lang="sr-Latn-CS" dirty="0"/>
              <a:t>The array </a:t>
            </a:r>
            <a:r>
              <a:rPr lang="en-US" dirty="0"/>
              <a:t>is a variable with multiple values, and can be accessed through position inside the array.</a:t>
            </a:r>
            <a:endParaRPr lang="sr-Latn-CS" dirty="0"/>
          </a:p>
          <a:p>
            <a:r>
              <a:rPr lang="sr-Latn-CS" dirty="0"/>
              <a:t>The indexing of arrays start with 0.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Arrays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r>
              <a:rPr lang="en-US" dirty="0"/>
              <a:t>We’ll make a list of duration</a:t>
            </a:r>
            <a:r>
              <a:rPr lang="sr-Latn-RS" dirty="0"/>
              <a:t>s</a:t>
            </a:r>
            <a:r>
              <a:rPr lang="en-US" dirty="0"/>
              <a:t> of Morse symbols</a:t>
            </a:r>
            <a:r>
              <a:rPr lang="sr-Latn-CS" dirty="0"/>
              <a:t> (200ms i 500ms).</a:t>
            </a:r>
          </a:p>
          <a:p>
            <a:r>
              <a:rPr lang="sr-Latn-CS" b="1" dirty="0">
                <a:latin typeface="Courier New" pitchFamily="49" charset="0"/>
              </a:rPr>
              <a:t>int durations </a:t>
            </a:r>
            <a:r>
              <a:rPr lang="en-US" b="1" dirty="0">
                <a:latin typeface="Courier New" pitchFamily="49" charset="0"/>
              </a:rPr>
              <a:t>[] = {200, 200, 200, 500, 500, 500, 200, 200, 200};</a:t>
            </a:r>
          </a:p>
          <a:p>
            <a:r>
              <a:rPr lang="en-US" dirty="0"/>
              <a:t>If we define the content immediately, it is not necessary to define the length of the array.</a:t>
            </a:r>
            <a:endParaRPr lang="sr-Latn-CS" dirty="0"/>
          </a:p>
          <a:p>
            <a:r>
              <a:rPr lang="en-US" dirty="0"/>
              <a:t>If we do not define, then</a:t>
            </a:r>
            <a:r>
              <a:rPr lang="sr-Latn-CS" dirty="0"/>
              <a:t> </a:t>
            </a:r>
          </a:p>
          <a:p>
            <a:pPr>
              <a:buFontTx/>
              <a:buNone/>
            </a:pPr>
            <a:r>
              <a:rPr lang="sr-Latn-CS" dirty="0"/>
              <a:t>	</a:t>
            </a:r>
            <a:r>
              <a:rPr lang="sr-Latn-CS" b="1" dirty="0">
                <a:latin typeface="Courier New" pitchFamily="49" charset="0"/>
              </a:rPr>
              <a:t>int durations </a:t>
            </a:r>
            <a:r>
              <a:rPr lang="en-US" b="1" dirty="0">
                <a:latin typeface="Courier New" pitchFamily="49" charset="0"/>
              </a:rPr>
              <a:t>[</a:t>
            </a:r>
            <a:r>
              <a:rPr lang="sr-Latn-CS" b="1" dirty="0">
                <a:latin typeface="Courier New" pitchFamily="49" charset="0"/>
              </a:rPr>
              <a:t>10</a:t>
            </a:r>
            <a:r>
              <a:rPr lang="en-US" b="1" dirty="0">
                <a:latin typeface="Courier New" pitchFamily="49" charset="0"/>
              </a:rPr>
              <a:t>]</a:t>
            </a:r>
            <a:r>
              <a:rPr lang="sr-Latn-CS" b="1" dirty="0">
                <a:latin typeface="Courier New" pitchFamily="49" charset="0"/>
              </a:rPr>
              <a:t>;</a:t>
            </a:r>
            <a:endParaRPr lang="en-US" b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/>
              <a:t>N</a:t>
            </a:r>
            <a:r>
              <a:rPr lang="en-US" b="1"/>
              <a:t>ew</a:t>
            </a:r>
            <a:r>
              <a:rPr lang="sr-Latn-CS" b="1"/>
              <a:t> </a:t>
            </a:r>
            <a:r>
              <a:rPr lang="sr-Latn-CS" b="1" i="1"/>
              <a:t>loop()</a:t>
            </a:r>
            <a:endParaRPr lang="en-US" b="1" i="1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Tx/>
              <a:buNone/>
            </a:pPr>
            <a:r>
              <a:rPr lang="sr-Latn-CS" b="1">
                <a:latin typeface="Courier New" pitchFamily="49" charset="0"/>
              </a:rPr>
              <a:t>void loop ()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for (int i = 0; i &lt; 9; i ++)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	flash (durations [i]);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	delay(1000);</a:t>
            </a:r>
          </a:p>
          <a:p>
            <a:pPr>
              <a:buFontTx/>
              <a:buNone/>
            </a:pPr>
            <a:r>
              <a:rPr lang="en-US" b="1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8844036</TotalTime>
  <Words>1336</Words>
  <Application>Microsoft Office PowerPoint</Application>
  <PresentationFormat>On-screen Show (4:3)</PresentationFormat>
  <Paragraphs>180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Courier New</vt:lpstr>
      <vt:lpstr>Default Design</vt:lpstr>
      <vt:lpstr>Variables</vt:lpstr>
      <vt:lpstr>Variable</vt:lpstr>
      <vt:lpstr>Variable type</vt:lpstr>
      <vt:lpstr>Type of variable</vt:lpstr>
      <vt:lpstr>Type of variable</vt:lpstr>
      <vt:lpstr>Roll-over</vt:lpstr>
      <vt:lpstr>Declaration and definition</vt:lpstr>
      <vt:lpstr>Declaration and definition</vt:lpstr>
      <vt:lpstr>Declaration and definition - examples</vt:lpstr>
      <vt:lpstr>Definicija i deklaracija</vt:lpstr>
      <vt:lpstr>S.O.S. project</vt:lpstr>
      <vt:lpstr>S.O.S. project</vt:lpstr>
      <vt:lpstr>S. O. S. project</vt:lpstr>
      <vt:lpstr>Function flash</vt:lpstr>
      <vt:lpstr>New loop function</vt:lpstr>
      <vt:lpstr>New program using flash function</vt:lpstr>
      <vt:lpstr>Loops</vt:lpstr>
      <vt:lpstr>“for” loop</vt:lpstr>
      <vt:lpstr>“while” loop</vt:lpstr>
      <vt:lpstr>Arrays</vt:lpstr>
      <vt:lpstr>Arrays</vt:lpstr>
      <vt:lpstr>New loop()</vt:lpstr>
    </vt:vector>
  </TitlesOfParts>
  <Company>VTS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Promenljive</dc:title>
  <dc:creator>MikiJob</dc:creator>
  <cp:lastModifiedBy>Korisnik</cp:lastModifiedBy>
  <cp:revision>48</cp:revision>
  <dcterms:created xsi:type="dcterms:W3CDTF">2016-10-11T18:34:06Z</dcterms:created>
  <dcterms:modified xsi:type="dcterms:W3CDTF">2025-05-19T21:10:49Z</dcterms:modified>
</cp:coreProperties>
</file>