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AFDF6E0-1FF9-4F15-9AA1-92824A14495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F78879E-D512-4049-A6A5-D6836ECE482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4AA91C-D02C-4C9D-8AD5-D6B10268875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C952340-4487-4F29-908E-AD9462EEF89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3D5F794-55AB-4657-B45F-A76C5508823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11C9EDE-715E-4043-ABBB-BBD9984D581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757B379-3BC2-4B59-9389-3F79B56035B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22E0E2-DC34-44F7-AD56-486D25C8354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703388E-5761-479D-AFF8-22296951971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4F0CCB-2045-4733-97CF-D4E28747D99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03F6F3-3589-421D-ABD6-24AEC640574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0CB60FC-98F3-4CCD-9254-E232608A741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1371600"/>
            <a:ext cx="7772400" cy="3965575"/>
          </a:xfrm>
        </p:spPr>
        <p:txBody>
          <a:bodyPr/>
          <a:lstStyle/>
          <a:p>
            <a:r>
              <a:rPr lang="en-US" sz="6000" b="1" dirty="0"/>
              <a:t>Analog-to-digital converter</a:t>
            </a:r>
            <a:br>
              <a:rPr lang="en-US" sz="6000" b="1" dirty="0"/>
            </a:br>
            <a:r>
              <a:rPr lang="en-US" sz="6000" b="1" dirty="0"/>
              <a:t>A/D converter</a:t>
            </a:r>
            <a:r>
              <a:rPr lang="sr-Latn-CS" sz="6000" b="1" dirty="0"/>
              <a:t> (ADC)</a:t>
            </a:r>
            <a:br>
              <a:rPr lang="en-US" sz="6000" b="1" dirty="0"/>
            </a:br>
            <a:endParaRPr lang="en-US" sz="6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76596" y="76200"/>
            <a:ext cx="8229600" cy="1143000"/>
          </a:xfrm>
        </p:spPr>
        <p:txBody>
          <a:bodyPr/>
          <a:lstStyle/>
          <a:p>
            <a:r>
              <a:rPr lang="en-US" b="1" dirty="0"/>
              <a:t>Analog-to-digital converter</a:t>
            </a:r>
          </a:p>
        </p:txBody>
      </p:sp>
      <p:sp>
        <p:nvSpPr>
          <p:cNvPr id="3075" name="Rectangle 3"/>
          <p:cNvSpPr>
            <a:spLocks noGrp="1" noChangeArrowheads="1"/>
          </p:cNvSpPr>
          <p:nvPr>
            <p:ph type="body" idx="1"/>
          </p:nvPr>
        </p:nvSpPr>
        <p:spPr>
          <a:xfrm>
            <a:off x="304800" y="1524000"/>
            <a:ext cx="8401396" cy="4525963"/>
          </a:xfrm>
        </p:spPr>
        <p:txBody>
          <a:bodyPr/>
          <a:lstStyle/>
          <a:p>
            <a:pPr algn="just">
              <a:lnSpc>
                <a:spcPct val="90000"/>
              </a:lnSpc>
            </a:pPr>
            <a:r>
              <a:rPr lang="en-US" dirty="0"/>
              <a:t>Microcontrollers can handle only digital data (0 and 1).</a:t>
            </a:r>
            <a:endParaRPr lang="sr-Latn-CS" dirty="0"/>
          </a:p>
          <a:p>
            <a:pPr algn="just">
              <a:lnSpc>
                <a:spcPct val="90000"/>
              </a:lnSpc>
            </a:pPr>
            <a:r>
              <a:rPr lang="en-US" dirty="0"/>
              <a:t>Most of the real world signals are analog (</a:t>
            </a:r>
            <a:r>
              <a:rPr lang="en-US"/>
              <a:t>sensors): </a:t>
            </a:r>
            <a:r>
              <a:rPr lang="en-US" dirty="0"/>
              <a:t>temperature, pressure, humidity.</a:t>
            </a:r>
            <a:endParaRPr lang="sr-Latn-CS" dirty="0"/>
          </a:p>
          <a:p>
            <a:pPr algn="just">
              <a:lnSpc>
                <a:spcPct val="90000"/>
              </a:lnSpc>
            </a:pPr>
            <a:r>
              <a:rPr lang="en-US" dirty="0"/>
              <a:t>For processing analog signals, the microcontroller first have to convert them into digital signals. That’s where the ADC comes into picture.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b="1" dirty="0"/>
              <a:t>Conversion example</a:t>
            </a:r>
          </a:p>
        </p:txBody>
      </p:sp>
      <p:sp>
        <p:nvSpPr>
          <p:cNvPr id="4099" name="Rectangle 3"/>
          <p:cNvSpPr>
            <a:spLocks noGrp="1" noChangeArrowheads="1"/>
          </p:cNvSpPr>
          <p:nvPr>
            <p:ph type="body" idx="1"/>
          </p:nvPr>
        </p:nvSpPr>
        <p:spPr>
          <a:xfrm>
            <a:off x="457200" y="1600200"/>
            <a:ext cx="8229600" cy="2209800"/>
          </a:xfrm>
        </p:spPr>
        <p:txBody>
          <a:bodyPr/>
          <a:lstStyle/>
          <a:p>
            <a:r>
              <a:rPr lang="en-US" dirty="0"/>
              <a:t>Analog signal is continuous both in time and in amplitude.</a:t>
            </a:r>
            <a:endParaRPr lang="sr-Latn-CS" dirty="0"/>
          </a:p>
          <a:p>
            <a:r>
              <a:rPr lang="en-US" dirty="0"/>
              <a:t>By discretization both time and amplitude digital signal </a:t>
            </a:r>
            <a:r>
              <a:rPr lang="en-US"/>
              <a:t>is obtained</a:t>
            </a:r>
            <a:r>
              <a:rPr lang="sr-Latn-CS"/>
              <a:t>.</a:t>
            </a:r>
            <a:endParaRPr lang="en-US" dirty="0"/>
          </a:p>
        </p:txBody>
      </p:sp>
      <p:sp>
        <p:nvSpPr>
          <p:cNvPr id="4101" name="AutoShape 5" descr="Image result for signal digitalization"/>
          <p:cNvSpPr>
            <a:spLocks noChangeAspect="1" noChangeArrowheads="1"/>
          </p:cNvSpPr>
          <p:nvPr/>
        </p:nvSpPr>
        <p:spPr bwMode="auto">
          <a:xfrm>
            <a:off x="3524250" y="2781300"/>
            <a:ext cx="2095500" cy="1295400"/>
          </a:xfrm>
          <a:prstGeom prst="rect">
            <a:avLst/>
          </a:prstGeom>
          <a:noFill/>
        </p:spPr>
        <p:txBody>
          <a:bodyPr/>
          <a:lstStyle/>
          <a:p>
            <a:endParaRPr lang="en-US" dirty="0"/>
          </a:p>
        </p:txBody>
      </p:sp>
      <p:sp>
        <p:nvSpPr>
          <p:cNvPr id="4103" name="AutoShape 7" descr="Image result for signal digitalization"/>
          <p:cNvSpPr>
            <a:spLocks noChangeAspect="1" noChangeArrowheads="1"/>
          </p:cNvSpPr>
          <p:nvPr/>
        </p:nvSpPr>
        <p:spPr bwMode="auto">
          <a:xfrm>
            <a:off x="3524250" y="2781300"/>
            <a:ext cx="2095500" cy="1295400"/>
          </a:xfrm>
          <a:prstGeom prst="rect">
            <a:avLst/>
          </a:prstGeom>
          <a:noFill/>
        </p:spPr>
        <p:txBody>
          <a:bodyPr/>
          <a:lstStyle/>
          <a:p>
            <a:endParaRPr lang="en-US" dirty="0"/>
          </a:p>
        </p:txBody>
      </p:sp>
      <p:sp>
        <p:nvSpPr>
          <p:cNvPr id="4105" name="AutoShape 9" descr="Image result for signal digitalization"/>
          <p:cNvSpPr>
            <a:spLocks noChangeAspect="1" noChangeArrowheads="1"/>
          </p:cNvSpPr>
          <p:nvPr/>
        </p:nvSpPr>
        <p:spPr bwMode="auto">
          <a:xfrm>
            <a:off x="4419600" y="3276600"/>
            <a:ext cx="304800" cy="304800"/>
          </a:xfrm>
          <a:prstGeom prst="rect">
            <a:avLst/>
          </a:prstGeom>
          <a:noFill/>
        </p:spPr>
        <p:txBody>
          <a:bodyPr/>
          <a:lstStyle/>
          <a:p>
            <a:endParaRPr lang="en-US" dirty="0"/>
          </a:p>
        </p:txBody>
      </p:sp>
      <p:pic>
        <p:nvPicPr>
          <p:cNvPr id="4106" name="Picture 10" descr="220px-Digital"/>
          <p:cNvPicPr>
            <a:picLocks noChangeAspect="1" noChangeArrowheads="1"/>
          </p:cNvPicPr>
          <p:nvPr/>
        </p:nvPicPr>
        <p:blipFill>
          <a:blip r:embed="rId2"/>
          <a:srcRect/>
          <a:stretch>
            <a:fillRect/>
          </a:stretch>
        </p:blipFill>
        <p:spPr bwMode="auto">
          <a:xfrm>
            <a:off x="838200" y="3810000"/>
            <a:ext cx="3352800" cy="2073275"/>
          </a:xfrm>
          <a:prstGeom prst="rect">
            <a:avLst/>
          </a:prstGeom>
          <a:noFill/>
        </p:spPr>
      </p:pic>
      <p:pic>
        <p:nvPicPr>
          <p:cNvPr id="4107" name="Picture 11" descr="index"/>
          <p:cNvPicPr>
            <a:picLocks noChangeAspect="1" noChangeArrowheads="1"/>
          </p:cNvPicPr>
          <p:nvPr/>
        </p:nvPicPr>
        <p:blipFill>
          <a:blip r:embed="rId3"/>
          <a:srcRect/>
          <a:stretch>
            <a:fillRect/>
          </a:stretch>
        </p:blipFill>
        <p:spPr bwMode="auto">
          <a:xfrm>
            <a:off x="4800600" y="3962400"/>
            <a:ext cx="3276600" cy="197167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0"/>
            <a:ext cx="8229600" cy="1143000"/>
          </a:xfrm>
        </p:spPr>
        <p:txBody>
          <a:bodyPr/>
          <a:lstStyle/>
          <a:p>
            <a:r>
              <a:rPr lang="en-US" b="1" dirty="0"/>
              <a:t>Signal reception</a:t>
            </a:r>
          </a:p>
        </p:txBody>
      </p:sp>
      <p:sp>
        <p:nvSpPr>
          <p:cNvPr id="5123" name="Rectangle 3"/>
          <p:cNvSpPr>
            <a:spLocks noGrp="1" noChangeArrowheads="1"/>
          </p:cNvSpPr>
          <p:nvPr>
            <p:ph type="body" idx="1"/>
          </p:nvPr>
        </p:nvSpPr>
        <p:spPr>
          <a:xfrm>
            <a:off x="457200" y="1295400"/>
            <a:ext cx="8229600" cy="4343400"/>
          </a:xfrm>
        </p:spPr>
        <p:txBody>
          <a:bodyPr/>
          <a:lstStyle/>
          <a:p>
            <a:r>
              <a:rPr lang="en-US" sz="2800" dirty="0"/>
              <a:t>In general, signal (data) reception is done in 3 steps:</a:t>
            </a:r>
            <a:endParaRPr lang="sr-Latn-CS" sz="2800" dirty="0"/>
          </a:p>
          <a:p>
            <a:pPr>
              <a:buFontTx/>
              <a:buNone/>
            </a:pPr>
            <a:r>
              <a:rPr lang="sr-Latn-CS" sz="2800" dirty="0"/>
              <a:t>	1. </a:t>
            </a:r>
            <a:r>
              <a:rPr lang="en-US" sz="2800" dirty="0"/>
              <a:t>Based on a physical quantity, the sensor provides an analog electrical value on its output.</a:t>
            </a:r>
            <a:endParaRPr lang="sr-Latn-CS" sz="2800" dirty="0"/>
          </a:p>
          <a:p>
            <a:pPr>
              <a:buFontTx/>
              <a:buNone/>
            </a:pPr>
            <a:r>
              <a:rPr lang="sr-Latn-CS" sz="2800" dirty="0"/>
              <a:t>	2. </a:t>
            </a:r>
            <a:r>
              <a:rPr lang="en-US" sz="2800" dirty="0"/>
              <a:t>For easy processing, the analog signal is converted into digital using the ADC.</a:t>
            </a:r>
            <a:endParaRPr lang="sr-Latn-CS" sz="2800" dirty="0"/>
          </a:p>
          <a:p>
            <a:pPr>
              <a:buFontTx/>
              <a:buNone/>
            </a:pPr>
            <a:r>
              <a:rPr lang="sr-Latn-CS" sz="2800" dirty="0"/>
              <a:t>	3. </a:t>
            </a:r>
            <a:r>
              <a:rPr lang="en-US" sz="2800" dirty="0"/>
              <a:t>The digital signal is transferred to the microcontroller for further processing.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a:t>Signal reception and processing</a:t>
            </a:r>
          </a:p>
        </p:txBody>
      </p:sp>
      <p:sp>
        <p:nvSpPr>
          <p:cNvPr id="8197" name="AutoShape 5" descr="Signal Acquisition Process"/>
          <p:cNvSpPr>
            <a:spLocks noChangeAspect="1" noChangeArrowheads="1"/>
          </p:cNvSpPr>
          <p:nvPr/>
        </p:nvSpPr>
        <p:spPr bwMode="auto">
          <a:xfrm>
            <a:off x="3386138" y="2005013"/>
            <a:ext cx="2371725" cy="2847975"/>
          </a:xfrm>
          <a:prstGeom prst="rect">
            <a:avLst/>
          </a:prstGeom>
          <a:noFill/>
        </p:spPr>
        <p:txBody>
          <a:bodyPr/>
          <a:lstStyle/>
          <a:p>
            <a:endParaRPr lang="en-US" dirty="0"/>
          </a:p>
        </p:txBody>
      </p:sp>
      <p:pic>
        <p:nvPicPr>
          <p:cNvPr id="8198" name="Picture 6" descr="signal-acquisition-process"/>
          <p:cNvPicPr>
            <a:picLocks noChangeAspect="1" noChangeArrowheads="1"/>
          </p:cNvPicPr>
          <p:nvPr/>
        </p:nvPicPr>
        <p:blipFill>
          <a:blip r:embed="rId2"/>
          <a:srcRect/>
          <a:stretch>
            <a:fillRect/>
          </a:stretch>
        </p:blipFill>
        <p:spPr bwMode="auto">
          <a:xfrm>
            <a:off x="2743200" y="1981200"/>
            <a:ext cx="3476625" cy="417195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1" dirty="0"/>
              <a:t>Analog inputs</a:t>
            </a:r>
          </a:p>
        </p:txBody>
      </p:sp>
      <p:sp>
        <p:nvSpPr>
          <p:cNvPr id="6147" name="Rectangle 3"/>
          <p:cNvSpPr>
            <a:spLocks noGrp="1" noChangeArrowheads="1"/>
          </p:cNvSpPr>
          <p:nvPr>
            <p:ph type="body" idx="1"/>
          </p:nvPr>
        </p:nvSpPr>
        <p:spPr>
          <a:xfrm>
            <a:off x="457200" y="1600200"/>
            <a:ext cx="8229600" cy="1600200"/>
          </a:xfrm>
        </p:spPr>
        <p:txBody>
          <a:bodyPr/>
          <a:lstStyle/>
          <a:p>
            <a:pPr algn="just"/>
            <a:r>
              <a:rPr lang="en-US" dirty="0"/>
              <a:t>Modern microcontrollers have built-in analog to digital converters, it is not necessary to use external circuits.</a:t>
            </a:r>
          </a:p>
        </p:txBody>
      </p:sp>
      <p:pic>
        <p:nvPicPr>
          <p:cNvPr id="6148" name="Picture 4" descr="arduinouno_r3_front"/>
          <p:cNvPicPr>
            <a:picLocks noChangeAspect="1" noChangeArrowheads="1"/>
          </p:cNvPicPr>
          <p:nvPr/>
        </p:nvPicPr>
        <p:blipFill>
          <a:blip r:embed="rId2"/>
          <a:srcRect/>
          <a:stretch>
            <a:fillRect/>
          </a:stretch>
        </p:blipFill>
        <p:spPr bwMode="auto">
          <a:xfrm>
            <a:off x="2057400" y="3505200"/>
            <a:ext cx="4648200" cy="3209925"/>
          </a:xfrm>
          <a:prstGeom prst="rect">
            <a:avLst/>
          </a:prstGeom>
          <a:noFill/>
        </p:spPr>
      </p:pic>
      <p:sp>
        <p:nvSpPr>
          <p:cNvPr id="6149" name="Rectangle 5"/>
          <p:cNvSpPr>
            <a:spLocks noChangeArrowheads="1"/>
          </p:cNvSpPr>
          <p:nvPr/>
        </p:nvSpPr>
        <p:spPr bwMode="auto">
          <a:xfrm>
            <a:off x="5410200" y="6172200"/>
            <a:ext cx="1295400" cy="685800"/>
          </a:xfrm>
          <a:prstGeom prst="rect">
            <a:avLst/>
          </a:prstGeom>
          <a:noFill/>
          <a:ln w="31750">
            <a:solidFill>
              <a:srgbClr val="FF0000"/>
            </a:solidFill>
            <a:miter lim="800000"/>
            <a:headEnd/>
            <a:tailEnd/>
          </a:ln>
          <a:effectLst/>
        </p:spPr>
        <p:txBody>
          <a:bodyPr wrap="none" anchor="ctr"/>
          <a:lstStyle/>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p:spPr>
        <p:txBody>
          <a:bodyPr/>
          <a:lstStyle/>
          <a:p>
            <a:r>
              <a:rPr lang="en-US" b="1"/>
              <a:t>ADC parameters</a:t>
            </a:r>
            <a:endParaRPr lang="en-US" b="1" dirty="0"/>
          </a:p>
        </p:txBody>
      </p:sp>
      <p:sp>
        <p:nvSpPr>
          <p:cNvPr id="7171" name="Rectangle 3"/>
          <p:cNvSpPr>
            <a:spLocks noGrp="1" noChangeArrowheads="1"/>
          </p:cNvSpPr>
          <p:nvPr>
            <p:ph type="body" idx="1"/>
          </p:nvPr>
        </p:nvSpPr>
        <p:spPr>
          <a:xfrm>
            <a:off x="457200" y="1219200"/>
            <a:ext cx="8229600" cy="1143000"/>
          </a:xfrm>
        </p:spPr>
        <p:txBody>
          <a:bodyPr/>
          <a:lstStyle/>
          <a:p>
            <a:pPr>
              <a:lnSpc>
                <a:spcPct val="80000"/>
              </a:lnSpc>
            </a:pPr>
            <a:r>
              <a:rPr lang="sr-Latn-CS" sz="2400"/>
              <a:t>Pri</a:t>
            </a:r>
            <a:r>
              <a:rPr lang="en-US" sz="2400"/>
              <a:t>nciple</a:t>
            </a:r>
            <a:r>
              <a:rPr lang="sr-Latn-CS" sz="2400"/>
              <a:t>: su</a:t>
            </a:r>
            <a:r>
              <a:rPr lang="en-US" sz="2400"/>
              <a:t>ccessive approximation</a:t>
            </a:r>
            <a:endParaRPr lang="sr-Latn-CS" sz="2400" dirty="0"/>
          </a:p>
          <a:p>
            <a:pPr>
              <a:lnSpc>
                <a:spcPct val="80000"/>
              </a:lnSpc>
            </a:pPr>
            <a:r>
              <a:rPr lang="sr-Latn-CS" sz="2400"/>
              <a:t>6 </a:t>
            </a:r>
            <a:r>
              <a:rPr lang="en-US" sz="2400"/>
              <a:t>channels</a:t>
            </a:r>
            <a:r>
              <a:rPr lang="sr-Latn-CS" sz="2400"/>
              <a:t> (</a:t>
            </a:r>
            <a:r>
              <a:rPr lang="en-US" sz="2400"/>
              <a:t>multiplexed</a:t>
            </a:r>
            <a:r>
              <a:rPr lang="sr-Latn-CS" sz="2400"/>
              <a:t>), </a:t>
            </a:r>
          </a:p>
          <a:p>
            <a:pPr>
              <a:lnSpc>
                <a:spcPct val="80000"/>
              </a:lnSpc>
            </a:pPr>
            <a:r>
              <a:rPr lang="sr-Latn-CS" sz="2400"/>
              <a:t>10</a:t>
            </a:r>
            <a:r>
              <a:rPr lang="en-US" sz="2400"/>
              <a:t>-</a:t>
            </a:r>
            <a:r>
              <a:rPr lang="sr-Latn-CS" sz="2400"/>
              <a:t>bit</a:t>
            </a:r>
            <a:r>
              <a:rPr lang="en-US" sz="2400"/>
              <a:t> resolution</a:t>
            </a:r>
            <a:r>
              <a:rPr lang="sr-Latn-CS" sz="2400"/>
              <a:t> (</a:t>
            </a:r>
            <a:r>
              <a:rPr lang="en-US" sz="2400"/>
              <a:t>result in range</a:t>
            </a:r>
            <a:r>
              <a:rPr lang="sr-Latn-CS" sz="2400"/>
              <a:t> 0-1023)</a:t>
            </a:r>
            <a:endParaRPr lang="en-US" sz="2400"/>
          </a:p>
        </p:txBody>
      </p:sp>
      <p:pic>
        <p:nvPicPr>
          <p:cNvPr id="7172" name="Picture 4" descr="8-channel-10-bit-adc"/>
          <p:cNvPicPr>
            <a:picLocks noChangeAspect="1" noChangeArrowheads="1"/>
          </p:cNvPicPr>
          <p:nvPr/>
        </p:nvPicPr>
        <p:blipFill>
          <a:blip r:embed="rId2"/>
          <a:srcRect r="40016"/>
          <a:stretch>
            <a:fillRect/>
          </a:stretch>
        </p:blipFill>
        <p:spPr bwMode="auto">
          <a:xfrm>
            <a:off x="2743200" y="2971800"/>
            <a:ext cx="3657600" cy="368617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Analog-to-digital conversion</a:t>
            </a:r>
            <a:endParaRPr lang="en-US" b="1" dirty="0"/>
          </a:p>
        </p:txBody>
      </p:sp>
      <p:sp>
        <p:nvSpPr>
          <p:cNvPr id="3" name="Content Placeholder 2"/>
          <p:cNvSpPr>
            <a:spLocks noGrp="1"/>
          </p:cNvSpPr>
          <p:nvPr>
            <p:ph idx="1"/>
          </p:nvPr>
        </p:nvSpPr>
        <p:spPr/>
        <p:txBody>
          <a:bodyPr/>
          <a:lstStyle/>
          <a:p>
            <a:r>
              <a:rPr lang="en-US" dirty="0"/>
              <a:t>Reference voltage 5V</a:t>
            </a:r>
            <a:r>
              <a:rPr lang="en-US"/>
              <a:t>, all analog voltages are converted into equivalent digital value</a:t>
            </a:r>
            <a:r>
              <a:rPr lang="sr-Latn-CS"/>
              <a:t>.</a:t>
            </a:r>
            <a:endParaRPr lang="sr-Latn-CS" dirty="0"/>
          </a:p>
          <a:p>
            <a:r>
              <a:rPr lang="en-US"/>
              <a:t>The input range</a:t>
            </a:r>
            <a:r>
              <a:rPr lang="sr-Latn-CS"/>
              <a:t> </a:t>
            </a:r>
            <a:r>
              <a:rPr lang="sr-Latn-CS" dirty="0"/>
              <a:t>(0V-5V</a:t>
            </a:r>
            <a:r>
              <a:rPr lang="sr-Latn-CS"/>
              <a:t>) </a:t>
            </a:r>
            <a:r>
              <a:rPr lang="en-US"/>
              <a:t>is divided into</a:t>
            </a:r>
            <a:r>
              <a:rPr lang="sr-Latn-CS"/>
              <a:t> </a:t>
            </a:r>
            <a:r>
              <a:rPr lang="sr-Latn-CS" dirty="0"/>
              <a:t>2</a:t>
            </a:r>
            <a:r>
              <a:rPr lang="sr-Latn-CS" baseline="30000" dirty="0"/>
              <a:t>10</a:t>
            </a:r>
            <a:r>
              <a:rPr lang="sr-Latn-CS" dirty="0"/>
              <a:t> = </a:t>
            </a:r>
            <a:r>
              <a:rPr lang="sr-Latn-CS"/>
              <a:t>1024 </a:t>
            </a:r>
            <a:r>
              <a:rPr lang="en-US"/>
              <a:t>steps</a:t>
            </a:r>
            <a:r>
              <a:rPr lang="sr-Latn-CS"/>
              <a:t>.</a:t>
            </a:r>
            <a:endParaRPr lang="sr-Latn-CS" dirty="0"/>
          </a:p>
          <a:p>
            <a:r>
              <a:rPr lang="sr-Latn-CS"/>
              <a:t>0V </a:t>
            </a:r>
            <a:r>
              <a:rPr lang="en-US"/>
              <a:t>in the input is converted into</a:t>
            </a:r>
            <a:r>
              <a:rPr lang="sr-Latn-CS"/>
              <a:t> </a:t>
            </a:r>
            <a:r>
              <a:rPr lang="sr-Latn-CS" dirty="0"/>
              <a:t>0</a:t>
            </a:r>
            <a:r>
              <a:rPr lang="sr-Latn-CS"/>
              <a:t>, 5V</a:t>
            </a:r>
            <a:r>
              <a:rPr lang="en-US"/>
              <a:t> on the input is converted into 1023, and</a:t>
            </a:r>
            <a:r>
              <a:rPr lang="sr-Latn-CS"/>
              <a:t> 2,5V</a:t>
            </a:r>
            <a:r>
              <a:rPr lang="en-US"/>
              <a:t> on the input is converted into 512.</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ADC types</a:t>
            </a:r>
            <a:endParaRPr lang="en-US" b="1" dirty="0"/>
          </a:p>
        </p:txBody>
      </p:sp>
      <p:sp>
        <p:nvSpPr>
          <p:cNvPr id="3" name="Content Placeholder 2"/>
          <p:cNvSpPr>
            <a:spLocks noGrp="1"/>
          </p:cNvSpPr>
          <p:nvPr>
            <p:ph idx="1"/>
          </p:nvPr>
        </p:nvSpPr>
        <p:spPr>
          <a:xfrm>
            <a:off x="457200" y="1600200"/>
            <a:ext cx="8229600" cy="5029200"/>
          </a:xfrm>
        </p:spPr>
        <p:txBody>
          <a:bodyPr/>
          <a:lstStyle/>
          <a:p>
            <a:r>
              <a:rPr lang="en-US"/>
              <a:t>Successive approximation</a:t>
            </a:r>
            <a:endParaRPr lang="sr-Latn-CS" dirty="0"/>
          </a:p>
          <a:p>
            <a:endParaRPr lang="sr-Latn-CS" dirty="0"/>
          </a:p>
          <a:p>
            <a:pPr algn="just"/>
            <a:r>
              <a:rPr lang="sr-Latn-CS"/>
              <a:t>Flash</a:t>
            </a:r>
            <a:r>
              <a:rPr lang="en-US"/>
              <a:t> converter</a:t>
            </a:r>
            <a:r>
              <a:rPr lang="sr-Latn-CS"/>
              <a:t> (</a:t>
            </a:r>
            <a:r>
              <a:rPr lang="en-US"/>
              <a:t>very high speed, lower resolution, many comparators are needed.</a:t>
            </a:r>
            <a:r>
              <a:rPr lang="sr-Latn-CS"/>
              <a:t> </a:t>
            </a:r>
            <a:r>
              <a:rPr lang="en-US"/>
              <a:t>For 8-bit converter 256 comparators are needed.</a:t>
            </a:r>
          </a:p>
          <a:p>
            <a:pPr algn="just"/>
            <a:endParaRPr lang="sr-Latn-CS" dirty="0"/>
          </a:p>
          <a:p>
            <a:pPr algn="just"/>
            <a:r>
              <a:rPr lang="en-US"/>
              <a:t>Other terminology: ADC pre-scaler, ADC registers.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a:t>ADC pre-scaler</a:t>
            </a:r>
            <a:endParaRPr lang="en-US" b="1" dirty="0"/>
          </a:p>
        </p:txBody>
      </p:sp>
      <p:sp>
        <p:nvSpPr>
          <p:cNvPr id="3" name="Content Placeholder 2"/>
          <p:cNvSpPr>
            <a:spLocks noGrp="1"/>
          </p:cNvSpPr>
          <p:nvPr>
            <p:ph idx="1"/>
          </p:nvPr>
        </p:nvSpPr>
        <p:spPr>
          <a:xfrm>
            <a:off x="457200" y="1143000"/>
            <a:ext cx="8534400" cy="5334000"/>
          </a:xfrm>
        </p:spPr>
        <p:txBody>
          <a:bodyPr/>
          <a:lstStyle/>
          <a:p>
            <a:r>
              <a:rPr lang="en-US"/>
              <a:t>The ADC converts the analog signal into a digital signal in periodic time intervals.</a:t>
            </a:r>
            <a:r>
              <a:rPr lang="sr-Latn-CS"/>
              <a:t> </a:t>
            </a:r>
            <a:endParaRPr lang="sr-Latn-CS" dirty="0"/>
          </a:p>
          <a:p>
            <a:r>
              <a:rPr lang="en-US"/>
              <a:t>This interval is determined by the frequency of the oscillator.</a:t>
            </a:r>
            <a:endParaRPr lang="sr-Latn-CS" dirty="0"/>
          </a:p>
          <a:p>
            <a:r>
              <a:rPr lang="en-US"/>
              <a:t>The </a:t>
            </a:r>
            <a:r>
              <a:rPr lang="sr-Latn-CS"/>
              <a:t>ADC</a:t>
            </a:r>
            <a:r>
              <a:rPr lang="en-US"/>
              <a:t> works on frequencies between 5</a:t>
            </a:r>
            <a:r>
              <a:rPr lang="sr-Latn-CS"/>
              <a:t>0kHz </a:t>
            </a:r>
            <a:r>
              <a:rPr lang="en-US"/>
              <a:t>an</a:t>
            </a:r>
            <a:r>
              <a:rPr lang="en-US" dirty="0"/>
              <a:t>d</a:t>
            </a:r>
            <a:r>
              <a:rPr lang="sr-Latn-CS"/>
              <a:t> </a:t>
            </a:r>
            <a:r>
              <a:rPr lang="sr-Latn-CS" dirty="0"/>
              <a:t>200kHz.</a:t>
            </a:r>
          </a:p>
          <a:p>
            <a:r>
              <a:rPr lang="en-US"/>
              <a:t>The </a:t>
            </a:r>
            <a:r>
              <a:rPr lang="sr-Latn-CS"/>
              <a:t>CPU </a:t>
            </a:r>
            <a:r>
              <a:rPr lang="en-US"/>
              <a:t>clock is much higher, so division must be done.</a:t>
            </a:r>
            <a:endParaRPr lang="sr-Latn-CS" dirty="0"/>
          </a:p>
          <a:p>
            <a:r>
              <a:rPr lang="en-US"/>
              <a:t>THe ADC frequency is obtained by dividing the CPU frequency with the pre-scaler.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ADC pre-scaler</a:t>
            </a:r>
            <a:endParaRPr lang="en-US" dirty="0"/>
          </a:p>
        </p:txBody>
      </p:sp>
      <p:sp>
        <p:nvSpPr>
          <p:cNvPr id="3" name="Content Placeholder 2"/>
          <p:cNvSpPr>
            <a:spLocks noGrp="1"/>
          </p:cNvSpPr>
          <p:nvPr>
            <p:ph idx="1"/>
          </p:nvPr>
        </p:nvSpPr>
        <p:spPr/>
        <p:txBody>
          <a:bodyPr/>
          <a:lstStyle/>
          <a:p>
            <a:r>
              <a:rPr lang="en-US"/>
              <a:t>There are pre-defined division fators</a:t>
            </a:r>
            <a:r>
              <a:rPr lang="sr-Latn-CS"/>
              <a:t>: </a:t>
            </a:r>
            <a:r>
              <a:rPr lang="sr-Latn-CS" dirty="0"/>
              <a:t>2, 4, 8, 16, 32, 64 i 128.</a:t>
            </a:r>
          </a:p>
          <a:p>
            <a:r>
              <a:rPr lang="en-US"/>
              <a:t>For example</a:t>
            </a:r>
            <a:r>
              <a:rPr lang="sr-Latn-CS"/>
              <a:t>, </a:t>
            </a:r>
            <a:r>
              <a:rPr lang="en-US"/>
              <a:t>pre-scaler</a:t>
            </a:r>
            <a:r>
              <a:rPr lang="sr-Latn-CS"/>
              <a:t> 64 </a:t>
            </a:r>
            <a:r>
              <a:rPr lang="en-US"/>
              <a:t>means</a:t>
            </a:r>
            <a:endParaRPr lang="sr-Latn-CS" dirty="0"/>
          </a:p>
          <a:p>
            <a:pPr>
              <a:buNone/>
            </a:pPr>
            <a:r>
              <a:rPr lang="sr-Latn-CS" dirty="0"/>
              <a:t>	F_ADC = F_CPU/64</a:t>
            </a:r>
          </a:p>
          <a:p>
            <a:pPr>
              <a:buNone/>
            </a:pPr>
            <a:r>
              <a:rPr lang="sr-Latn-CS" dirty="0"/>
              <a:t>	F_CPU = 16MHz, </a:t>
            </a:r>
          </a:p>
          <a:p>
            <a:pPr>
              <a:buNone/>
            </a:pPr>
            <a:r>
              <a:rPr lang="sr-Latn-CS" dirty="0"/>
              <a:t>	F_ADC = 16M/64 = 250kHz</a:t>
            </a:r>
          </a:p>
          <a:p>
            <a:r>
              <a:rPr lang="en-US"/>
              <a:t>How to choose the frequency</a:t>
            </a:r>
            <a:r>
              <a:rPr lang="sr-Latn-CS"/>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ADC pre-scaler</a:t>
            </a:r>
            <a:endParaRPr lang="en-US" dirty="0"/>
          </a:p>
        </p:txBody>
      </p:sp>
      <p:sp>
        <p:nvSpPr>
          <p:cNvPr id="3" name="Content Placeholder 2"/>
          <p:cNvSpPr>
            <a:spLocks noGrp="1"/>
          </p:cNvSpPr>
          <p:nvPr>
            <p:ph idx="1"/>
          </p:nvPr>
        </p:nvSpPr>
        <p:spPr/>
        <p:txBody>
          <a:bodyPr/>
          <a:lstStyle/>
          <a:p>
            <a:r>
              <a:rPr lang="en-US"/>
              <a:t>There is a trade-off between frequency and precision.</a:t>
            </a:r>
            <a:endParaRPr lang="sr-Latn-CS" dirty="0"/>
          </a:p>
          <a:p>
            <a:r>
              <a:rPr lang="en-US"/>
              <a:t>Higher frequency will result in lower precision and vice-versa.</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a:t>ADC registers</a:t>
            </a:r>
            <a:endParaRPr lang="en-US" b="1" dirty="0"/>
          </a:p>
        </p:txBody>
      </p:sp>
      <p:sp>
        <p:nvSpPr>
          <p:cNvPr id="3" name="Content Placeholder 2"/>
          <p:cNvSpPr>
            <a:spLocks noGrp="1"/>
          </p:cNvSpPr>
          <p:nvPr>
            <p:ph idx="1"/>
          </p:nvPr>
        </p:nvSpPr>
        <p:spPr>
          <a:xfrm>
            <a:off x="381000" y="1143000"/>
            <a:ext cx="8229600" cy="762000"/>
          </a:xfrm>
        </p:spPr>
        <p:txBody>
          <a:bodyPr/>
          <a:lstStyle/>
          <a:p>
            <a:pPr>
              <a:buNone/>
            </a:pPr>
            <a:r>
              <a:rPr lang="fr-FR" sz="2800" dirty="0"/>
              <a:t>ADMUX – ADC Multiplexer </a:t>
            </a:r>
            <a:r>
              <a:rPr lang="fr-FR" sz="2800" dirty="0" err="1"/>
              <a:t>Selection</a:t>
            </a:r>
            <a:r>
              <a:rPr lang="fr-FR" sz="2800" dirty="0"/>
              <a:t> </a:t>
            </a:r>
            <a:r>
              <a:rPr lang="fr-FR" sz="2800" dirty="0" err="1"/>
              <a:t>Register</a:t>
            </a:r>
            <a:endParaRPr lang="fr-FR" sz="2800" dirty="0"/>
          </a:p>
          <a:p>
            <a:pPr>
              <a:buNone/>
            </a:pPr>
            <a:endParaRPr lang="en-US" dirty="0"/>
          </a:p>
        </p:txBody>
      </p:sp>
      <p:pic>
        <p:nvPicPr>
          <p:cNvPr id="4" name="Picture 3" descr="admux1.png"/>
          <p:cNvPicPr>
            <a:picLocks noChangeAspect="1"/>
          </p:cNvPicPr>
          <p:nvPr/>
        </p:nvPicPr>
        <p:blipFill>
          <a:blip r:embed="rId2"/>
          <a:stretch>
            <a:fillRect/>
          </a:stretch>
        </p:blipFill>
        <p:spPr>
          <a:xfrm>
            <a:off x="0" y="1905000"/>
            <a:ext cx="9115517" cy="1524000"/>
          </a:xfrm>
          <a:prstGeom prst="rect">
            <a:avLst/>
          </a:prstGeom>
        </p:spPr>
      </p:pic>
      <p:sp>
        <p:nvSpPr>
          <p:cNvPr id="5" name="TextBox 4"/>
          <p:cNvSpPr txBox="1"/>
          <p:nvPr/>
        </p:nvSpPr>
        <p:spPr>
          <a:xfrm>
            <a:off x="304800" y="3429000"/>
            <a:ext cx="5947462" cy="461665"/>
          </a:xfrm>
          <a:prstGeom prst="rect">
            <a:avLst/>
          </a:prstGeom>
          <a:noFill/>
        </p:spPr>
        <p:txBody>
          <a:bodyPr wrap="none" rtlCol="0">
            <a:spAutoFit/>
          </a:bodyPr>
          <a:lstStyle/>
          <a:p>
            <a:r>
              <a:rPr lang="sr-Latn-CS" sz="2400" b="1" dirty="0"/>
              <a:t>Bits 7-6 </a:t>
            </a:r>
            <a:r>
              <a:rPr lang="sr-Latn-CS" sz="2400" b="1"/>
              <a:t>: </a:t>
            </a:r>
            <a:r>
              <a:rPr lang="en-US" sz="2400" b="1"/>
              <a:t>Selection of reference voltage</a:t>
            </a:r>
            <a:endParaRPr lang="en-US" sz="2400" b="1" dirty="0"/>
          </a:p>
        </p:txBody>
      </p:sp>
      <p:pic>
        <p:nvPicPr>
          <p:cNvPr id="6" name="Picture 5" descr="reference-voltage-selection.png"/>
          <p:cNvPicPr>
            <a:picLocks noChangeAspect="1"/>
          </p:cNvPicPr>
          <p:nvPr/>
        </p:nvPicPr>
        <p:blipFill>
          <a:blip r:embed="rId3"/>
          <a:stretch>
            <a:fillRect/>
          </a:stretch>
        </p:blipFill>
        <p:spPr>
          <a:xfrm>
            <a:off x="228600" y="3962400"/>
            <a:ext cx="8534400" cy="19335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Reference voltage</a:t>
            </a:r>
            <a:endParaRPr lang="en-US" b="1" dirty="0"/>
          </a:p>
        </p:txBody>
      </p:sp>
      <p:sp>
        <p:nvSpPr>
          <p:cNvPr id="3" name="Content Placeholder 2"/>
          <p:cNvSpPr>
            <a:spLocks noGrp="1"/>
          </p:cNvSpPr>
          <p:nvPr>
            <p:ph idx="1"/>
          </p:nvPr>
        </p:nvSpPr>
        <p:spPr>
          <a:xfrm>
            <a:off x="304800" y="2286000"/>
            <a:ext cx="5181600" cy="3657600"/>
          </a:xfrm>
        </p:spPr>
        <p:txBody>
          <a:bodyPr/>
          <a:lstStyle/>
          <a:p>
            <a:r>
              <a:rPr lang="en-US"/>
              <a:t>The ADC needs reference voltage that is determined through AREF, AVCC and GND.</a:t>
            </a:r>
          </a:p>
          <a:p>
            <a:endParaRPr lang="sr-Latn-CS" dirty="0"/>
          </a:p>
          <a:p>
            <a:r>
              <a:rPr lang="en-US"/>
              <a:t>The </a:t>
            </a:r>
            <a:r>
              <a:rPr lang="sr-Latn-CS"/>
              <a:t>VCC </a:t>
            </a:r>
            <a:r>
              <a:rPr lang="en-US"/>
              <a:t>can vary</a:t>
            </a:r>
            <a:r>
              <a:rPr lang="sr-Latn-CS"/>
              <a:t>!</a:t>
            </a:r>
            <a:endParaRPr lang="sr-Latn-CS" dirty="0"/>
          </a:p>
          <a:p>
            <a:endParaRPr lang="en-US" dirty="0"/>
          </a:p>
        </p:txBody>
      </p:sp>
      <p:pic>
        <p:nvPicPr>
          <p:cNvPr id="6" name="Picture 5" descr="adc-voltage-reference-pins.png"/>
          <p:cNvPicPr>
            <a:picLocks noChangeAspect="1"/>
          </p:cNvPicPr>
          <p:nvPr/>
        </p:nvPicPr>
        <p:blipFill>
          <a:blip r:embed="rId2"/>
          <a:stretch>
            <a:fillRect/>
          </a:stretch>
        </p:blipFill>
        <p:spPr>
          <a:xfrm>
            <a:off x="5867400" y="1295400"/>
            <a:ext cx="2605371" cy="397009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ADC registers</a:t>
            </a:r>
            <a:endParaRPr lang="en-US" b="1" dirty="0"/>
          </a:p>
        </p:txBody>
      </p:sp>
      <p:sp>
        <p:nvSpPr>
          <p:cNvPr id="3" name="Content Placeholder 2"/>
          <p:cNvSpPr>
            <a:spLocks noGrp="1"/>
          </p:cNvSpPr>
          <p:nvPr>
            <p:ph idx="1"/>
          </p:nvPr>
        </p:nvSpPr>
        <p:spPr>
          <a:xfrm>
            <a:off x="457200" y="1600201"/>
            <a:ext cx="8229600" cy="3581400"/>
          </a:xfrm>
        </p:spPr>
        <p:txBody>
          <a:bodyPr/>
          <a:lstStyle/>
          <a:p>
            <a:r>
              <a:rPr lang="sr-Latn-CS" dirty="0"/>
              <a:t>ADLAR – ADC left adjust result</a:t>
            </a:r>
          </a:p>
          <a:p>
            <a:r>
              <a:rPr lang="sr-Latn-CS" dirty="0"/>
              <a:t>“1</a:t>
            </a:r>
            <a:r>
              <a:rPr lang="sr-Latn-CS"/>
              <a:t>”: </a:t>
            </a:r>
            <a:r>
              <a:rPr lang="en-US"/>
              <a:t>the result is left-justified</a:t>
            </a:r>
            <a:endParaRPr lang="sr-Latn-CS" dirty="0"/>
          </a:p>
          <a:p>
            <a:r>
              <a:rPr lang="sr-Latn-CS"/>
              <a:t>Bit</a:t>
            </a:r>
            <a:r>
              <a:rPr lang="en-US"/>
              <a:t>s </a:t>
            </a:r>
            <a:r>
              <a:rPr lang="sr-Latn-CS"/>
              <a:t>4-0: </a:t>
            </a:r>
            <a:r>
              <a:rPr lang="en-US"/>
              <a:t>Channel selection of the ADC</a:t>
            </a:r>
            <a:endParaRPr lang="sr-Latn-CS" dirty="0"/>
          </a:p>
          <a:p>
            <a:endParaRPr lang="sr-Latn-CS" dirty="0"/>
          </a:p>
          <a:p>
            <a:r>
              <a:rPr lang="en-US" b="1" dirty="0"/>
              <a:t>ADCSRA – ADC Control and Status Register A</a:t>
            </a:r>
          </a:p>
        </p:txBody>
      </p:sp>
      <p:pic>
        <p:nvPicPr>
          <p:cNvPr id="4" name="Picture 3" descr="adcsra.png"/>
          <p:cNvPicPr>
            <a:picLocks noChangeAspect="1"/>
          </p:cNvPicPr>
          <p:nvPr/>
        </p:nvPicPr>
        <p:blipFill>
          <a:blip r:embed="rId2"/>
          <a:stretch>
            <a:fillRect/>
          </a:stretch>
        </p:blipFill>
        <p:spPr>
          <a:xfrm>
            <a:off x="533400" y="5029200"/>
            <a:ext cx="8290560" cy="1295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ADCSRA</a:t>
            </a:r>
            <a:endParaRPr lang="en-US" b="1" dirty="0"/>
          </a:p>
        </p:txBody>
      </p:sp>
      <p:sp>
        <p:nvSpPr>
          <p:cNvPr id="3" name="Content Placeholder 2"/>
          <p:cNvSpPr>
            <a:spLocks noGrp="1"/>
          </p:cNvSpPr>
          <p:nvPr>
            <p:ph idx="1"/>
          </p:nvPr>
        </p:nvSpPr>
        <p:spPr/>
        <p:txBody>
          <a:bodyPr/>
          <a:lstStyle/>
          <a:p>
            <a:r>
              <a:rPr lang="en-US" sz="2000" b="1" dirty="0"/>
              <a:t>Bit 7 – ADEN – ADC Enable</a:t>
            </a:r>
            <a:r>
              <a:rPr lang="en-US" sz="2000" dirty="0"/>
              <a:t> – As the name says, it enables the ADC feature. Unless this is enabled, ADC operations cannot take place across PORTA i.e. PORTA will behave as GPIO pins.</a:t>
            </a:r>
          </a:p>
          <a:p>
            <a:r>
              <a:rPr lang="en-US" sz="2000" b="1" dirty="0"/>
              <a:t>Bit 6 – ADSC – ADC Start Conversion</a:t>
            </a:r>
            <a:r>
              <a:rPr lang="en-US" sz="2000" dirty="0"/>
              <a:t> – Write this to ‘1’ before starting any conversion. This 1 is written as long as the conversion is in progress, after which it returns to zero. Normally it takes 13 ADC clock pulses for this operation. But when you call it for the first time, it takes 25 as it performs the initialization together with it.</a:t>
            </a:r>
          </a:p>
          <a:p>
            <a:r>
              <a:rPr lang="en-US" sz="2000" b="1" dirty="0"/>
              <a:t>Bit 5 – ADATE – ADC Auto Trigger Enable</a:t>
            </a:r>
            <a:r>
              <a:rPr lang="en-US" sz="2000" dirty="0"/>
              <a:t> – Setting it to ‘1’ enables auto-triggering of ADC. ADC is triggered automatically at every rising edge of clock pulse. View the SFIOR register for more details.</a:t>
            </a:r>
          </a:p>
          <a:p>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ADCSRA</a:t>
            </a:r>
            <a:endParaRPr lang="en-US" b="1" dirty="0"/>
          </a:p>
        </p:txBody>
      </p:sp>
      <p:sp>
        <p:nvSpPr>
          <p:cNvPr id="3" name="Content Placeholder 2"/>
          <p:cNvSpPr>
            <a:spLocks noGrp="1"/>
          </p:cNvSpPr>
          <p:nvPr>
            <p:ph idx="1"/>
          </p:nvPr>
        </p:nvSpPr>
        <p:spPr/>
        <p:txBody>
          <a:bodyPr/>
          <a:lstStyle/>
          <a:p>
            <a:r>
              <a:rPr lang="en-US" sz="2400" b="1" dirty="0"/>
              <a:t>Bit 4 – ADIF – ADC Interrupt Flag</a:t>
            </a:r>
            <a:r>
              <a:rPr lang="en-US" sz="2400" dirty="0"/>
              <a:t> – Whenever a conversion is finished and the registers are updated, this bit is set to ‘1’ automatically. Thus, this is used to check whether the conversion is complete or not.</a:t>
            </a:r>
          </a:p>
          <a:p>
            <a:r>
              <a:rPr lang="en-US" sz="2400" b="1" dirty="0"/>
              <a:t>Bit 3 – ADIE – ADC Interrupt Enable</a:t>
            </a:r>
            <a:r>
              <a:rPr lang="en-US" sz="2400" dirty="0"/>
              <a:t> – When this bit is set to ‘1’, the ADC interrupt is enabled. This is used in the case of interrupt-driven ADC.</a:t>
            </a:r>
          </a:p>
          <a:p>
            <a:r>
              <a:rPr lang="en-US" sz="2400" b="1" dirty="0"/>
              <a:t>Bits 2:0 – ADPS2:0 – ADC </a:t>
            </a:r>
            <a:r>
              <a:rPr lang="en-US" sz="2400" b="1" dirty="0" err="1"/>
              <a:t>Prescaler</a:t>
            </a:r>
            <a:r>
              <a:rPr lang="en-US" sz="2400" b="1" dirty="0"/>
              <a:t> Select Bits</a:t>
            </a:r>
            <a:r>
              <a:rPr lang="en-US" sz="2400" dirty="0"/>
              <a:t> – The </a:t>
            </a:r>
            <a:r>
              <a:rPr lang="en-US" sz="2400" dirty="0" err="1"/>
              <a:t>prescaler</a:t>
            </a:r>
            <a:r>
              <a:rPr lang="en-US" sz="2400" dirty="0"/>
              <a:t> (division factor between XTAL frequency and the ADC clock frequency) is determined by selecting the proper combination from the following.</a:t>
            </a:r>
          </a:p>
          <a:p>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ADC preskaler</a:t>
            </a:r>
            <a:endParaRPr lang="en-US" b="1" dirty="0"/>
          </a:p>
        </p:txBody>
      </p:sp>
      <p:pic>
        <p:nvPicPr>
          <p:cNvPr id="4" name="Content Placeholder 3" descr="adc-prescaler-selections.png"/>
          <p:cNvPicPr>
            <a:picLocks noGrp="1" noChangeAspect="1"/>
          </p:cNvPicPr>
          <p:nvPr>
            <p:ph idx="1"/>
          </p:nvPr>
        </p:nvPicPr>
        <p:blipFill>
          <a:blip r:embed="rId2"/>
          <a:stretch>
            <a:fillRect/>
          </a:stretch>
        </p:blipFill>
        <p:spPr>
          <a:xfrm>
            <a:off x="457200" y="1828800"/>
            <a:ext cx="8284909" cy="33528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lstStyle/>
          <a:p>
            <a:r>
              <a:rPr lang="en-US" b="1" dirty="0"/>
              <a:t>ADCL </a:t>
            </a:r>
            <a:r>
              <a:rPr lang="sr-Latn-CS" b="1" dirty="0"/>
              <a:t>i</a:t>
            </a:r>
            <a:r>
              <a:rPr lang="en-US" b="1" dirty="0"/>
              <a:t> ADCH </a:t>
            </a:r>
            <a:br>
              <a:rPr lang="sr-Latn-CS" b="1" dirty="0"/>
            </a:br>
            <a:r>
              <a:rPr lang="sr-Latn-CS" b="1"/>
              <a:t>ADC </a:t>
            </a:r>
            <a:r>
              <a:rPr lang="en-US" b="1"/>
              <a:t>data registers</a:t>
            </a:r>
            <a:endParaRPr lang="en-US" b="1" dirty="0"/>
          </a:p>
        </p:txBody>
      </p:sp>
      <p:sp>
        <p:nvSpPr>
          <p:cNvPr id="3" name="Content Placeholder 2"/>
          <p:cNvSpPr>
            <a:spLocks noGrp="1"/>
          </p:cNvSpPr>
          <p:nvPr>
            <p:ph idx="1"/>
          </p:nvPr>
        </p:nvSpPr>
        <p:spPr>
          <a:xfrm>
            <a:off x="457200" y="2057401"/>
            <a:ext cx="8229600" cy="762000"/>
          </a:xfrm>
        </p:spPr>
        <p:txBody>
          <a:bodyPr/>
          <a:lstStyle/>
          <a:p>
            <a:r>
              <a:rPr lang="sr-Latn-CS" dirty="0"/>
              <a:t>qw</a:t>
            </a:r>
            <a:endParaRPr lang="en-US" dirty="0"/>
          </a:p>
        </p:txBody>
      </p:sp>
      <p:pic>
        <p:nvPicPr>
          <p:cNvPr id="4" name="Picture 3" descr="adc-data-registers-adlar-0.png"/>
          <p:cNvPicPr>
            <a:picLocks noChangeAspect="1"/>
          </p:cNvPicPr>
          <p:nvPr/>
        </p:nvPicPr>
        <p:blipFill>
          <a:blip r:embed="rId2"/>
          <a:stretch>
            <a:fillRect/>
          </a:stretch>
        </p:blipFill>
        <p:spPr>
          <a:xfrm>
            <a:off x="381000" y="1752600"/>
            <a:ext cx="8032376" cy="2560320"/>
          </a:xfrm>
          <a:prstGeom prst="rect">
            <a:avLst/>
          </a:prstGeom>
        </p:spPr>
      </p:pic>
      <p:pic>
        <p:nvPicPr>
          <p:cNvPr id="5" name="Picture 4" descr="adc-data-registers-adlar-1.png"/>
          <p:cNvPicPr>
            <a:picLocks noChangeAspect="1"/>
          </p:cNvPicPr>
          <p:nvPr/>
        </p:nvPicPr>
        <p:blipFill>
          <a:blip r:embed="rId3"/>
          <a:stretch>
            <a:fillRect/>
          </a:stretch>
        </p:blipFill>
        <p:spPr>
          <a:xfrm>
            <a:off x="304799" y="4221836"/>
            <a:ext cx="8153401" cy="233136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ADC init</a:t>
            </a:r>
            <a:endParaRPr lang="en-US" b="1" dirty="0"/>
          </a:p>
        </p:txBody>
      </p:sp>
      <p:sp>
        <p:nvSpPr>
          <p:cNvPr id="3" name="Content Placeholder 2"/>
          <p:cNvSpPr>
            <a:spLocks noGrp="1"/>
          </p:cNvSpPr>
          <p:nvPr>
            <p:ph idx="1"/>
          </p:nvPr>
        </p:nvSpPr>
        <p:spPr/>
        <p:txBody>
          <a:bodyPr/>
          <a:lstStyle/>
          <a:p>
            <a:pPr>
              <a:buNone/>
            </a:pPr>
            <a:r>
              <a:rPr lang="en-US" sz="2400" dirty="0"/>
              <a:t>void </a:t>
            </a:r>
            <a:r>
              <a:rPr lang="en-US" sz="2400" dirty="0" err="1"/>
              <a:t>adc_init</a:t>
            </a:r>
            <a:r>
              <a:rPr lang="en-US" sz="2400" dirty="0"/>
              <a:t>()</a:t>
            </a:r>
          </a:p>
          <a:p>
            <a:pPr>
              <a:buNone/>
            </a:pPr>
            <a:r>
              <a:rPr lang="en-US" sz="2400" dirty="0"/>
              <a:t>{</a:t>
            </a:r>
          </a:p>
          <a:p>
            <a:pPr>
              <a:buNone/>
            </a:pPr>
            <a:r>
              <a:rPr lang="en-US" sz="2400" dirty="0"/>
              <a:t>    // AREF = </a:t>
            </a:r>
            <a:r>
              <a:rPr lang="en-US" sz="2400" dirty="0" err="1"/>
              <a:t>AVcc</a:t>
            </a:r>
            <a:endParaRPr lang="en-US" sz="2400" dirty="0"/>
          </a:p>
          <a:p>
            <a:pPr>
              <a:buNone/>
            </a:pPr>
            <a:r>
              <a:rPr lang="en-US" sz="2400" dirty="0"/>
              <a:t>    ADMUX = (1&lt;&lt;REFS0);</a:t>
            </a:r>
          </a:p>
          <a:p>
            <a:pPr>
              <a:buNone/>
            </a:pPr>
            <a:r>
              <a:rPr lang="en-US" sz="2400" dirty="0"/>
              <a:t> </a:t>
            </a:r>
          </a:p>
          <a:p>
            <a:pPr>
              <a:buNone/>
            </a:pPr>
            <a:r>
              <a:rPr lang="en-US" sz="2400" dirty="0"/>
              <a:t>    // ADC Enable and </a:t>
            </a:r>
            <a:r>
              <a:rPr lang="en-US" sz="2400" dirty="0" err="1"/>
              <a:t>prescaler</a:t>
            </a:r>
            <a:r>
              <a:rPr lang="en-US" sz="2400" dirty="0"/>
              <a:t> of 128</a:t>
            </a:r>
          </a:p>
          <a:p>
            <a:pPr>
              <a:buNone/>
            </a:pPr>
            <a:r>
              <a:rPr lang="en-US" sz="2400" dirty="0"/>
              <a:t>    // 16000000/128 = 125000</a:t>
            </a:r>
          </a:p>
          <a:p>
            <a:pPr>
              <a:buNone/>
            </a:pPr>
            <a:r>
              <a:rPr lang="en-US" sz="2400" dirty="0"/>
              <a:t>    ADCSRA = (1&lt;&lt;ADEN)|(1&lt;&lt;ADPS2)|(1&lt;&lt;ADPS1)|(1&lt;&lt;ADPS0);</a:t>
            </a:r>
          </a:p>
          <a:p>
            <a:pPr>
              <a:buNone/>
            </a:pPr>
            <a:r>
              <a:rPr lang="en-US" sz="2400" dirty="0"/>
              <a:t>}</a:t>
            </a:r>
          </a:p>
          <a:p>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sr-Latn-CS" b="1" dirty="0"/>
              <a:t>ADC read</a:t>
            </a:r>
            <a:endParaRPr lang="en-US" b="1" dirty="0"/>
          </a:p>
        </p:txBody>
      </p:sp>
      <p:sp>
        <p:nvSpPr>
          <p:cNvPr id="3" name="Content Placeholder 2"/>
          <p:cNvSpPr>
            <a:spLocks noGrp="1"/>
          </p:cNvSpPr>
          <p:nvPr>
            <p:ph idx="1"/>
          </p:nvPr>
        </p:nvSpPr>
        <p:spPr>
          <a:xfrm>
            <a:off x="533400" y="1600200"/>
            <a:ext cx="4038600" cy="4953000"/>
          </a:xfrm>
        </p:spPr>
        <p:txBody>
          <a:bodyPr/>
          <a:lstStyle/>
          <a:p>
            <a:pPr>
              <a:buNone/>
            </a:pPr>
            <a:r>
              <a:rPr lang="en-US" sz="1800" dirty="0"/>
              <a:t>uint16_t </a:t>
            </a:r>
            <a:r>
              <a:rPr lang="en-US" sz="1800" dirty="0" err="1"/>
              <a:t>adc_read</a:t>
            </a:r>
            <a:r>
              <a:rPr lang="en-US" sz="1800" dirty="0"/>
              <a:t>(uint8_t </a:t>
            </a:r>
            <a:r>
              <a:rPr lang="en-US" sz="1800" dirty="0" err="1"/>
              <a:t>ch</a:t>
            </a:r>
            <a:r>
              <a:rPr lang="en-US" sz="1800" dirty="0"/>
              <a:t>)</a:t>
            </a:r>
          </a:p>
          <a:p>
            <a:pPr>
              <a:buNone/>
            </a:pPr>
            <a:r>
              <a:rPr lang="en-US" sz="1800" dirty="0"/>
              <a:t>{</a:t>
            </a:r>
          </a:p>
          <a:p>
            <a:pPr>
              <a:buNone/>
            </a:pPr>
            <a:r>
              <a:rPr lang="en-US" sz="1800" dirty="0"/>
              <a:t>  // select the corresponding channel 0~7</a:t>
            </a:r>
          </a:p>
          <a:p>
            <a:pPr>
              <a:buNone/>
            </a:pPr>
            <a:r>
              <a:rPr lang="en-US" sz="1800" dirty="0"/>
              <a:t>  // </a:t>
            </a:r>
            <a:r>
              <a:rPr lang="en-US" sz="1800" dirty="0" err="1"/>
              <a:t>ANDing</a:t>
            </a:r>
            <a:r>
              <a:rPr lang="en-US" sz="1800" dirty="0"/>
              <a:t> with ’7′ will always keep the value</a:t>
            </a:r>
          </a:p>
          <a:p>
            <a:pPr>
              <a:buNone/>
            </a:pPr>
            <a:r>
              <a:rPr lang="en-US" sz="1800" dirty="0"/>
              <a:t>  // of ‘</a:t>
            </a:r>
            <a:r>
              <a:rPr lang="en-US" sz="1800" dirty="0" err="1"/>
              <a:t>ch</a:t>
            </a:r>
            <a:r>
              <a:rPr lang="en-US" sz="1800" dirty="0"/>
              <a:t>’ between 0 and 7</a:t>
            </a:r>
          </a:p>
          <a:p>
            <a:pPr>
              <a:buNone/>
            </a:pPr>
            <a:r>
              <a:rPr lang="en-US" sz="1800" dirty="0"/>
              <a:t>  </a:t>
            </a:r>
            <a:r>
              <a:rPr lang="en-US" sz="1800" dirty="0" err="1"/>
              <a:t>ch</a:t>
            </a:r>
            <a:r>
              <a:rPr lang="en-US" sz="1800" dirty="0"/>
              <a:t> &amp;= 0b00000111;  // AND operation with 7</a:t>
            </a:r>
          </a:p>
          <a:p>
            <a:pPr>
              <a:buNone/>
            </a:pPr>
            <a:r>
              <a:rPr lang="en-US" sz="1800" dirty="0"/>
              <a:t>  ADMUX = (ADMUX &amp; 0xF8)|</a:t>
            </a:r>
            <a:r>
              <a:rPr lang="en-US" sz="1800" dirty="0" err="1"/>
              <a:t>ch</a:t>
            </a:r>
            <a:r>
              <a:rPr lang="en-US" sz="1800" dirty="0"/>
              <a:t>; </a:t>
            </a:r>
            <a:endParaRPr lang="sr-Latn-CS" sz="1800" dirty="0"/>
          </a:p>
          <a:p>
            <a:pPr>
              <a:buNone/>
            </a:pPr>
            <a:r>
              <a:rPr lang="en-US" sz="1800" dirty="0"/>
              <a:t>// clears the bottom 3 bits before </a:t>
            </a:r>
            <a:endParaRPr lang="sr-Latn-CS" sz="1800" dirty="0"/>
          </a:p>
          <a:p>
            <a:pPr>
              <a:buNone/>
            </a:pPr>
            <a:r>
              <a:rPr lang="sr-Latn-CS" sz="1800" dirty="0"/>
              <a:t>//</a:t>
            </a:r>
            <a:r>
              <a:rPr lang="en-US" sz="1800" dirty="0" err="1"/>
              <a:t>ORing</a:t>
            </a:r>
            <a:endParaRPr lang="en-US" sz="1800" dirty="0"/>
          </a:p>
          <a:p>
            <a:pPr>
              <a:buNone/>
            </a:pPr>
            <a:r>
              <a:rPr lang="en-US" sz="1800" dirty="0"/>
              <a:t> </a:t>
            </a:r>
          </a:p>
          <a:p>
            <a:pPr>
              <a:buNone/>
            </a:pPr>
            <a:r>
              <a:rPr lang="en-US" sz="1800" dirty="0"/>
              <a:t> </a:t>
            </a:r>
          </a:p>
        </p:txBody>
      </p:sp>
      <p:sp>
        <p:nvSpPr>
          <p:cNvPr id="4" name="TextBox 3"/>
          <p:cNvSpPr txBox="1"/>
          <p:nvPr/>
        </p:nvSpPr>
        <p:spPr>
          <a:xfrm>
            <a:off x="5105400" y="1676400"/>
            <a:ext cx="3429000" cy="4247317"/>
          </a:xfrm>
          <a:prstGeom prst="rect">
            <a:avLst/>
          </a:prstGeom>
          <a:noFill/>
        </p:spPr>
        <p:txBody>
          <a:bodyPr wrap="square" rtlCol="0">
            <a:spAutoFit/>
          </a:bodyPr>
          <a:lstStyle/>
          <a:p>
            <a:pPr>
              <a:buNone/>
            </a:pPr>
            <a:r>
              <a:rPr lang="en-US" dirty="0"/>
              <a:t> // start single </a:t>
            </a:r>
            <a:r>
              <a:rPr lang="en-US" dirty="0" err="1"/>
              <a:t>convertion</a:t>
            </a:r>
            <a:endParaRPr lang="en-US" dirty="0"/>
          </a:p>
          <a:p>
            <a:pPr>
              <a:buNone/>
            </a:pPr>
            <a:r>
              <a:rPr lang="en-US" dirty="0"/>
              <a:t>  // write ’1′ to ADSC</a:t>
            </a:r>
          </a:p>
          <a:p>
            <a:pPr>
              <a:buNone/>
            </a:pPr>
            <a:r>
              <a:rPr lang="en-US" dirty="0"/>
              <a:t>  ADCSRA |= (1&lt;&lt;ADSC);</a:t>
            </a:r>
          </a:p>
          <a:p>
            <a:pPr>
              <a:buNone/>
            </a:pPr>
            <a:r>
              <a:rPr lang="en-US" dirty="0"/>
              <a:t> </a:t>
            </a:r>
          </a:p>
          <a:p>
            <a:pPr>
              <a:buNone/>
            </a:pPr>
            <a:r>
              <a:rPr lang="en-US" dirty="0"/>
              <a:t>  // wait for conversion to complete</a:t>
            </a:r>
          </a:p>
          <a:p>
            <a:pPr>
              <a:buNone/>
            </a:pPr>
            <a:r>
              <a:rPr lang="en-US" dirty="0"/>
              <a:t>  // ADSC becomes ’0′ again</a:t>
            </a:r>
          </a:p>
          <a:p>
            <a:pPr>
              <a:buNone/>
            </a:pPr>
            <a:r>
              <a:rPr lang="en-US" dirty="0"/>
              <a:t>  // till then, run loop continuously</a:t>
            </a:r>
          </a:p>
          <a:p>
            <a:pPr>
              <a:buNone/>
            </a:pPr>
            <a:r>
              <a:rPr lang="en-US" dirty="0"/>
              <a:t>  while(ADCSRA &amp; (1&lt;&lt;ADSC));</a:t>
            </a:r>
          </a:p>
          <a:p>
            <a:pPr>
              <a:buNone/>
            </a:pPr>
            <a:r>
              <a:rPr lang="en-US" dirty="0"/>
              <a:t> </a:t>
            </a:r>
          </a:p>
          <a:p>
            <a:pPr>
              <a:buNone/>
            </a:pPr>
            <a:r>
              <a:rPr lang="en-US" dirty="0"/>
              <a:t>  return (ADC);</a:t>
            </a:r>
          </a:p>
          <a:p>
            <a:pPr>
              <a:buNone/>
            </a:pPr>
            <a:r>
              <a:rPr lang="en-US" dirty="0"/>
              <a:t>}</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Voltage divider</a:t>
            </a:r>
            <a:endParaRPr lang="en-US" b="1" dirty="0"/>
          </a:p>
        </p:txBody>
      </p:sp>
      <p:pic>
        <p:nvPicPr>
          <p:cNvPr id="4" name="Picture 3" descr="01.jpg"/>
          <p:cNvPicPr>
            <a:picLocks noChangeAspect="1"/>
          </p:cNvPicPr>
          <p:nvPr/>
        </p:nvPicPr>
        <p:blipFill>
          <a:blip r:embed="rId2"/>
          <a:stretch>
            <a:fillRect/>
          </a:stretch>
        </p:blipFill>
        <p:spPr>
          <a:xfrm>
            <a:off x="4495800" y="2286000"/>
            <a:ext cx="4419329" cy="2743200"/>
          </a:xfrm>
          <a:prstGeom prst="rect">
            <a:avLst/>
          </a:prstGeom>
        </p:spPr>
      </p:pic>
      <p:pic>
        <p:nvPicPr>
          <p:cNvPr id="5" name="Picture 4" descr="02.jpg"/>
          <p:cNvPicPr>
            <a:picLocks noChangeAspect="1"/>
          </p:cNvPicPr>
          <p:nvPr/>
        </p:nvPicPr>
        <p:blipFill>
          <a:blip r:embed="rId3"/>
          <a:srcRect r="16500"/>
          <a:stretch>
            <a:fillRect/>
          </a:stretch>
        </p:blipFill>
        <p:spPr>
          <a:xfrm>
            <a:off x="609600" y="2362200"/>
            <a:ext cx="3499485" cy="2619375"/>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269</TotalTime>
  <Words>990</Words>
  <Application>Microsoft Office PowerPoint</Application>
  <PresentationFormat>On-screen Show (4:3)</PresentationFormat>
  <Paragraphs>104</Paragraphs>
  <Slides>22</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22</vt:i4>
      </vt:variant>
    </vt:vector>
  </HeadingPairs>
  <TitlesOfParts>
    <vt:vector size="24" baseType="lpstr">
      <vt:lpstr>Arial</vt:lpstr>
      <vt:lpstr>Default Design</vt:lpstr>
      <vt:lpstr>Analog-to-digital converter A/D converter (ADC) </vt:lpstr>
      <vt:lpstr>Analog-to-digital converter</vt:lpstr>
      <vt:lpstr>Conversion example</vt:lpstr>
      <vt:lpstr>Signal reception</vt:lpstr>
      <vt:lpstr>Signal reception and processing</vt:lpstr>
      <vt:lpstr>Analog inputs</vt:lpstr>
      <vt:lpstr>ADC parameters</vt:lpstr>
      <vt:lpstr>Analog-to-digital conversion</vt:lpstr>
      <vt:lpstr>ADC types</vt:lpstr>
      <vt:lpstr>ADC pre-scaler</vt:lpstr>
      <vt:lpstr>ADC pre-scaler</vt:lpstr>
      <vt:lpstr>ADC pre-scaler</vt:lpstr>
      <vt:lpstr>ADC registers</vt:lpstr>
      <vt:lpstr>Reference voltage</vt:lpstr>
      <vt:lpstr>ADC registers</vt:lpstr>
      <vt:lpstr>ADCSRA</vt:lpstr>
      <vt:lpstr>ADCSRA</vt:lpstr>
      <vt:lpstr>ADC preskaler</vt:lpstr>
      <vt:lpstr>ADCL i ADCH  ADC data registers</vt:lpstr>
      <vt:lpstr>ADC init</vt:lpstr>
      <vt:lpstr>ADC read</vt:lpstr>
      <vt:lpstr>Voltage divider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 converter (ADC) A/D pretvarač</dc:title>
  <dc:creator>User</dc:creator>
  <cp:lastModifiedBy>Korisnik</cp:lastModifiedBy>
  <cp:revision>23</cp:revision>
  <dcterms:created xsi:type="dcterms:W3CDTF">2017-10-10T21:23:02Z</dcterms:created>
  <dcterms:modified xsi:type="dcterms:W3CDTF">2025-05-19T21:02:12Z</dcterms:modified>
</cp:coreProperties>
</file>