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67" r:id="rId4"/>
    <p:sldId id="257" r:id="rId5"/>
    <p:sldId id="259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68" r:id="rId16"/>
    <p:sldId id="269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660"/>
  </p:normalViewPr>
  <p:slideViewPr>
    <p:cSldViewPr>
      <p:cViewPr varScale="1">
        <p:scale>
          <a:sx n="108" d="100"/>
          <a:sy n="108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7E19E1-1B6A-4498-A125-377809EAB7AC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8915400" cy="1447800"/>
          </a:xfrm>
        </p:spPr>
        <p:txBody>
          <a:bodyPr>
            <a:noAutofit/>
          </a:bodyPr>
          <a:lstStyle/>
          <a:p>
            <a:r>
              <a:rPr lang="en-US" sz="6000"/>
              <a:t>MICROCONTROLLERS</a:t>
            </a:r>
            <a:endParaRPr lang="en-US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Historical review</a:t>
            </a:r>
            <a:endParaRPr lang="en-US" dirty="0"/>
          </a:p>
        </p:txBody>
      </p:sp>
      <p:pic>
        <p:nvPicPr>
          <p:cNvPr id="4" name="Picture 3" descr="u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57400"/>
            <a:ext cx="8458200" cy="30819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r>
              <a:rPr lang="en-US"/>
              <a:t>Microcontroller is an integrated circuit that is programmed by the developer for performing specific tasks.</a:t>
            </a:r>
            <a:endParaRPr lang="en-US" dirty="0"/>
          </a:p>
          <a:p>
            <a:r>
              <a:rPr lang="en-US"/>
              <a:t>Microcontroller is actually a “mini computer”.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/>
              <a:t>MICRO</a:t>
            </a:r>
            <a:r>
              <a:rPr lang="sr-Latn-CS"/>
              <a:t>PROCE</a:t>
            </a:r>
            <a:r>
              <a:rPr lang="en-US"/>
              <a:t>SS</a:t>
            </a:r>
            <a:r>
              <a:rPr lang="sr-Latn-CS"/>
              <a:t>OR</a:t>
            </a:r>
            <a:br>
              <a:rPr lang="en-US" dirty="0"/>
            </a:br>
            <a:r>
              <a:rPr lang="en-US" dirty="0"/>
              <a:t>vs.</a:t>
            </a:r>
            <a:br>
              <a:rPr lang="en-US"/>
            </a:br>
            <a:r>
              <a:rPr lang="en-US"/>
              <a:t>MICROCONTROLLER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657600"/>
          </a:xfrm>
        </p:spPr>
        <p:txBody>
          <a:bodyPr>
            <a:normAutofit/>
          </a:bodyPr>
          <a:lstStyle/>
          <a:p>
            <a:pPr algn="just"/>
            <a:r>
              <a:rPr lang="en-US"/>
              <a:t>Microprocessor is used to perform arithmetic and logic operations. It is the most important aprt of personal computers and embedded system applications.</a:t>
            </a:r>
            <a:endParaRPr lang="en-US" dirty="0"/>
          </a:p>
          <a:p>
            <a:pPr algn="just"/>
            <a:r>
              <a:rPr lang="en-US"/>
              <a:t>Microprocessors do not have built-in periferials such as RAM, ROM, timers, counters, inputs/outputs, they must be connected separately according to the project.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429000"/>
          </a:xfrm>
        </p:spPr>
        <p:txBody>
          <a:bodyPr/>
          <a:lstStyle/>
          <a:p>
            <a:r>
              <a:rPr lang="en-US"/>
              <a:t>Microcontrollers have a fixed amount on on-chip RAM, ROM, input/output ports, timers and counters. </a:t>
            </a:r>
            <a:endParaRPr lang="en-US" dirty="0"/>
          </a:p>
          <a:p>
            <a:r>
              <a:rPr lang="en-US"/>
              <a:t>Microcontrollers are useful for cheap applications where speed is not critical. </a:t>
            </a:r>
            <a:endParaRPr lang="en-US" dirty="0"/>
          </a:p>
          <a:p>
            <a:r>
              <a:rPr lang="en-US"/>
              <a:t>Microcontrollers have low power consumption.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/>
              <a:t>MICRO</a:t>
            </a:r>
            <a:r>
              <a:rPr lang="sr-Latn-CS"/>
              <a:t>PROCE</a:t>
            </a:r>
            <a:r>
              <a:rPr lang="en-US"/>
              <a:t>SS</a:t>
            </a:r>
            <a:r>
              <a:rPr lang="sr-Latn-CS"/>
              <a:t>OR</a:t>
            </a:r>
            <a:br>
              <a:rPr lang="en-US"/>
            </a:br>
            <a:r>
              <a:rPr lang="en-US"/>
              <a:t>vs.</a:t>
            </a:r>
            <a:br>
              <a:rPr lang="en-US"/>
            </a:br>
            <a:r>
              <a:rPr lang="en-US"/>
              <a:t>MICROCONTROLLER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581400"/>
            <a:ext cx="5309842" cy="2667000"/>
          </a:xfrm>
          <a:prstGeom prst="rect">
            <a:avLst/>
          </a:prstGeom>
        </p:spPr>
      </p:pic>
      <p:pic>
        <p:nvPicPr>
          <p:cNvPr id="5" name="Picture 4" descr="u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962400"/>
            <a:ext cx="3352800" cy="20256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/>
              <a:t>MICRO</a:t>
            </a:r>
            <a:r>
              <a:rPr lang="sr-Latn-CS"/>
              <a:t>PROCE</a:t>
            </a:r>
            <a:r>
              <a:rPr lang="en-US"/>
              <a:t>SS</a:t>
            </a:r>
            <a:r>
              <a:rPr lang="sr-Latn-CS"/>
              <a:t>OR</a:t>
            </a:r>
            <a:br>
              <a:rPr lang="en-US"/>
            </a:br>
            <a:r>
              <a:rPr lang="en-US"/>
              <a:t>vs.</a:t>
            </a:r>
            <a:br>
              <a:rPr lang="en-US"/>
            </a:br>
            <a:r>
              <a:rPr lang="en-US"/>
              <a:t>MICROCONTROLLER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2967335"/>
            <a:ext cx="2300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Microprocessor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2971800"/>
            <a:ext cx="2316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Microcontroller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Microprocessor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Microprocessor: Personal computer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Web searching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Video games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Photo and video editing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Creating of documents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Mathematical operations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Simulations</a:t>
            </a:r>
            <a:endParaRPr lang="en-US" dirty="0"/>
          </a:p>
          <a:p>
            <a:pPr marL="651510" indent="-514350">
              <a:buNone/>
            </a:pPr>
            <a:endParaRPr lang="en-US" dirty="0"/>
          </a:p>
          <a:p>
            <a:pPr marL="651510" indent="-514350">
              <a:buNone/>
            </a:pPr>
            <a:r>
              <a:rPr lang="en-US"/>
              <a:t>	The goal is not defined in advance, high intensity of data processing.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Microcontroller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57600"/>
          </a:xfrm>
        </p:spPr>
        <p:txBody>
          <a:bodyPr>
            <a:normAutofit/>
          </a:bodyPr>
          <a:lstStyle/>
          <a:p>
            <a:r>
              <a:rPr lang="en-US"/>
              <a:t>Used for specific applications.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Digital cameras.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Washing machine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r>
              <a:rPr lang="en-US"/>
              <a:t>Microwave oven</a:t>
            </a:r>
            <a:endParaRPr lang="en-US" dirty="0"/>
          </a:p>
          <a:p>
            <a:pPr marL="651510" indent="-514350">
              <a:buFont typeface="+mj-lt"/>
              <a:buAutoNum type="arabicPeriod"/>
            </a:pPr>
            <a:endParaRPr lang="en-US" dirty="0"/>
          </a:p>
          <a:p>
            <a:pPr marL="651510" indent="-514350">
              <a:buNone/>
            </a:pPr>
            <a:r>
              <a:rPr lang="en-US"/>
              <a:t>The goal of these devices is defined in advance. </a:t>
            </a:r>
          </a:p>
          <a:p>
            <a:pPr marL="651510" indent="-514350">
              <a:buNone/>
            </a:pPr>
            <a:r>
              <a:rPr lang="en-US"/>
              <a:t>Microcontroolers are also called goal processors.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Processor speed and memory</a:t>
            </a:r>
            <a:br>
              <a:rPr lang="en-US"/>
            </a:br>
            <a:r>
              <a:rPr lang="en-US"/>
              <a:t>Microprocessor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Clock speed: 1GHz – 4GHz</a:t>
            </a:r>
          </a:p>
          <a:p>
            <a:endParaRPr lang="en-US" dirty="0"/>
          </a:p>
          <a:p>
            <a:r>
              <a:rPr lang="en-US" dirty="0"/>
              <a:t>RAM: 1GB – 32GB</a:t>
            </a:r>
          </a:p>
          <a:p>
            <a:endParaRPr lang="en-US" dirty="0"/>
          </a:p>
          <a:p>
            <a:r>
              <a:rPr lang="en-US" dirty="0"/>
              <a:t>ROM (Hard disc): 128GB – 2TB</a:t>
            </a:r>
          </a:p>
          <a:p>
            <a:endParaRPr lang="en-US" dirty="0"/>
          </a:p>
          <a:p>
            <a:r>
              <a:rPr lang="en-US" dirty="0"/>
              <a:t>Peri</a:t>
            </a:r>
            <a:r>
              <a:rPr lang="sr-Latn-RS" dirty="0"/>
              <a:t>ph</a:t>
            </a:r>
            <a:r>
              <a:rPr lang="en-US" dirty="0" err="1"/>
              <a:t>erals</a:t>
            </a:r>
            <a:r>
              <a:rPr lang="en-US" dirty="0"/>
              <a:t>: USB, Et</a:t>
            </a:r>
            <a:r>
              <a:rPr lang="sr-Latn-RS" dirty="0"/>
              <a:t>h</a:t>
            </a:r>
            <a:r>
              <a:rPr lang="en-US" dirty="0" err="1"/>
              <a:t>ernet</a:t>
            </a:r>
            <a:r>
              <a:rPr lang="en-US" dirty="0"/>
              <a:t>, UART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Processor speed and memory</a:t>
            </a:r>
            <a:br>
              <a:rPr lang="en-US"/>
            </a:br>
            <a:r>
              <a:rPr lang="en-US"/>
              <a:t>Microcontroller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Clock speed: 1MHz – 300MHz</a:t>
            </a:r>
          </a:p>
          <a:p>
            <a:endParaRPr lang="en-US" dirty="0"/>
          </a:p>
          <a:p>
            <a:r>
              <a:rPr lang="en-US" dirty="0"/>
              <a:t>RAM: 2kB – 256kB</a:t>
            </a:r>
          </a:p>
          <a:p>
            <a:endParaRPr lang="en-US" dirty="0"/>
          </a:p>
          <a:p>
            <a:r>
              <a:rPr lang="en-US" dirty="0"/>
              <a:t>Flash Memory: 32kB – 2MB</a:t>
            </a:r>
          </a:p>
          <a:p>
            <a:endParaRPr lang="en-US" dirty="0"/>
          </a:p>
          <a:p>
            <a:r>
              <a:rPr lang="en-US" dirty="0" err="1"/>
              <a:t>Periferals</a:t>
            </a:r>
            <a:r>
              <a:rPr lang="en-US" dirty="0"/>
              <a:t>: I2C, SPI, UART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(bus) 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/>
              <a:t>Microprocessor: 32 bit </a:t>
            </a:r>
            <a:r>
              <a:rPr lang="en-US" dirty="0"/>
              <a:t>– 64 bit</a:t>
            </a:r>
          </a:p>
          <a:p>
            <a:r>
              <a:rPr lang="en-US" dirty="0"/>
              <a:t>32 bit</a:t>
            </a:r>
            <a:r>
              <a:rPr lang="en-US"/>
              <a:t>: microprocessor can handle a 32-bit data at the same time.</a:t>
            </a:r>
            <a:endParaRPr lang="en-US" dirty="0"/>
          </a:p>
          <a:p>
            <a:r>
              <a:rPr lang="en-US"/>
              <a:t>Address bus and data bus is either 32 or 64 bit wide.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/>
              <a:t>Microcontroller: </a:t>
            </a:r>
            <a:r>
              <a:rPr lang="en-US" dirty="0"/>
              <a:t>8 bit – 16 bit – 32 bit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/>
              <a:t>	Microprocessor can handle more data in a time unit than a microcontroller.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Power consumption and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pPr>
              <a:buNone/>
            </a:pPr>
            <a:r>
              <a:rPr lang="en-US" b="1" u="sng">
                <a:highlight>
                  <a:srgbClr val="C0C0C0"/>
                </a:highlight>
              </a:rPr>
              <a:t>Microprocessor</a:t>
            </a:r>
            <a:endParaRPr lang="en-US" b="1" u="sng" dirty="0">
              <a:highlight>
                <a:srgbClr val="C0C0C0"/>
              </a:highlight>
            </a:endParaRPr>
          </a:p>
          <a:p>
            <a:pPr>
              <a:buNone/>
            </a:pPr>
            <a:r>
              <a:rPr lang="en-US"/>
              <a:t>Power consumption: HIGH</a:t>
            </a:r>
            <a:endParaRPr lang="en-US" dirty="0"/>
          </a:p>
          <a:p>
            <a:pPr>
              <a:buNone/>
            </a:pPr>
            <a:r>
              <a:rPr lang="en-US"/>
              <a:t>Price: HIGH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u="sng">
                <a:highlight>
                  <a:srgbClr val="C0C0C0"/>
                </a:highlight>
              </a:rPr>
              <a:t>Microcontroller</a:t>
            </a:r>
            <a:endParaRPr lang="en-US" b="1" u="sng" dirty="0">
              <a:highlight>
                <a:srgbClr val="C0C0C0"/>
              </a:highlight>
            </a:endParaRPr>
          </a:p>
          <a:p>
            <a:pPr>
              <a:buNone/>
            </a:pPr>
            <a:r>
              <a:rPr lang="en-US"/>
              <a:t>Power consumption: LOW</a:t>
            </a:r>
            <a:endParaRPr lang="en-US" dirty="0"/>
          </a:p>
          <a:p>
            <a:pPr>
              <a:buNone/>
            </a:pPr>
            <a:r>
              <a:rPr lang="en-US"/>
              <a:t>Price: LOW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Comparative table</a:t>
            </a:r>
            <a:endParaRPr lang="en-US" dirty="0"/>
          </a:p>
        </p:txBody>
      </p:sp>
      <p:pic>
        <p:nvPicPr>
          <p:cNvPr id="5" name="Picture 4" descr="u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763000" cy="37493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Comparative table</a:t>
            </a:r>
            <a:endParaRPr lang="en-US" dirty="0"/>
          </a:p>
        </p:txBody>
      </p:sp>
      <p:pic>
        <p:nvPicPr>
          <p:cNvPr id="4" name="Picture 3" descr="u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686800" cy="48939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Microcontroller packages</a:t>
            </a:r>
            <a:endParaRPr lang="en-US" dirty="0"/>
          </a:p>
        </p:txBody>
      </p:sp>
      <p:pic>
        <p:nvPicPr>
          <p:cNvPr id="4" name="Picture 3" descr="u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8610600" cy="40496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Microcontroller packages</a:t>
            </a:r>
            <a:endParaRPr lang="en-US" dirty="0"/>
          </a:p>
        </p:txBody>
      </p:sp>
      <p:pic>
        <p:nvPicPr>
          <p:cNvPr id="5" name="Picture 4" descr="u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19094"/>
            <a:ext cx="8686800" cy="406384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err="1"/>
              <a:t>Arduino</a:t>
            </a:r>
            <a:endParaRPr lang="en-US" dirty="0"/>
          </a:p>
        </p:txBody>
      </p:sp>
      <p:pic>
        <p:nvPicPr>
          <p:cNvPr id="4" name="Picture 3" descr="u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458"/>
            <a:ext cx="9144000" cy="563054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/>
              <a:t>Arduino</a:t>
            </a:r>
            <a:endParaRPr lang="en-US" dirty="0"/>
          </a:p>
        </p:txBody>
      </p:sp>
      <p:pic>
        <p:nvPicPr>
          <p:cNvPr id="5" name="Picture 4" descr="u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143000"/>
            <a:ext cx="8518441" cy="51054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128</TotalTime>
  <Words>376</Words>
  <Application>Microsoft Office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Book Antiqua</vt:lpstr>
      <vt:lpstr>Lucida Sans</vt:lpstr>
      <vt:lpstr>Wingdings</vt:lpstr>
      <vt:lpstr>Wingdings 2</vt:lpstr>
      <vt:lpstr>Wingdings 3</vt:lpstr>
      <vt:lpstr>Apex</vt:lpstr>
      <vt:lpstr>MICROCONTROLLERS</vt:lpstr>
      <vt:lpstr>Historical review</vt:lpstr>
      <vt:lpstr>Microcontroller</vt:lpstr>
      <vt:lpstr>MICROPROCESSOR vs. MICROCONTROLLER</vt:lpstr>
      <vt:lpstr>MICROPROCESSOR vs. MICROCONTROLLER</vt:lpstr>
      <vt:lpstr>MICROPROCESSOR vs. MICROCONTROLLER</vt:lpstr>
      <vt:lpstr>Microprocessor - Application</vt:lpstr>
      <vt:lpstr>Microcontroller - Application</vt:lpstr>
      <vt:lpstr>Processor speed and memory Microprocessor</vt:lpstr>
      <vt:lpstr>Processor speed and memory Microcontroller</vt:lpstr>
      <vt:lpstr>Data (bus) width</vt:lpstr>
      <vt:lpstr>Power consumption and pricing</vt:lpstr>
      <vt:lpstr>Comparative table</vt:lpstr>
      <vt:lpstr>Comparative table</vt:lpstr>
      <vt:lpstr>Microcontroller packages</vt:lpstr>
      <vt:lpstr>Microcontroller packages</vt:lpstr>
      <vt:lpstr>Arduino</vt:lpstr>
      <vt:lpstr>Arduino</vt:lpstr>
    </vt:vector>
  </TitlesOfParts>
  <Company>VTS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MIKROKONTROLERI</dc:title>
  <dc:creator>MikiJob</dc:creator>
  <cp:lastModifiedBy>Korisnik</cp:lastModifiedBy>
  <cp:revision>12</cp:revision>
  <dcterms:created xsi:type="dcterms:W3CDTF">2017-10-03T18:23:56Z</dcterms:created>
  <dcterms:modified xsi:type="dcterms:W3CDTF">2025-05-19T20:59:21Z</dcterms:modified>
</cp:coreProperties>
</file>