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3" r:id="rId24"/>
    <p:sldId id="280" r:id="rId25"/>
    <p:sldId id="281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>
      <p:cViewPr varScale="1">
        <p:scale>
          <a:sx n="108" d="100"/>
          <a:sy n="108" d="100"/>
        </p:scale>
        <p:origin x="168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862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4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75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2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3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7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8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9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0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2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3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4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5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7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8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9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3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6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7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8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9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4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6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8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9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0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2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4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6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8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0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2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5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6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7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8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9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0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6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7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8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9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0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1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2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4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5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6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7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8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9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0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1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2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5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6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7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8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0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1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2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3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4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5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6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7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8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9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0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1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2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3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4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5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6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7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8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9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0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1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2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3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4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5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6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7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8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9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0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1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2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3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5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6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8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9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0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1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2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3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6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7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8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0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1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2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3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5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6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7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8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9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0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1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2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3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5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6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7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8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0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1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2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3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4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6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7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8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9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0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1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2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3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4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6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7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8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9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8410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411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0" name="Rectangle 2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" name="Rectangle 22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2" name="Rectangle 2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2DB98-2E4E-4104-885F-3FE354E4AC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9FF10-852C-4DE6-9FE9-062CFEFBAE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51054-42BA-42BA-9419-89FF548EEA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184EDB-4A73-49C9-8F66-FA0985854D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4C92A-36BE-4D24-8678-421BD32346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BB539-2040-4EE7-AE00-B22715519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281180-5722-411A-836E-3B91798F3C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E21D71-1792-4572-B3C0-81708C10A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DDD2F-9CEC-47B4-8241-3442F771DC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584A6-BE4E-4953-A0DE-EC96FCF50F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1856ED-2150-455E-B8EB-EAB313886F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7171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72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73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74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75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76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77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78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79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80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81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82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83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84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85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86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87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88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89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90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91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92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93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94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95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96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97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98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99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200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201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202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203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04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05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06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07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08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09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10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11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12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13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14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15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16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17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18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19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20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21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22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23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24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25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26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27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28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29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0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1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2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3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4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5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6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7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8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9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0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1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2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3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4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5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6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7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8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9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0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1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2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3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4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5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6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7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8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9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60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61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62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63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64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65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66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67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68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69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70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71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72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73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74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75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76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77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78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79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80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81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82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83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84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85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86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87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88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89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90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91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92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93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94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95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96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97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98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99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00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01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02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03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04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05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06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07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08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09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10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11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12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13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14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15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16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17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18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19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20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21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22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23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24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25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26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27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28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29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30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31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32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33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34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35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36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37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38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39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40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41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42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43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44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45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46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47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48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49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50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51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52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53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54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55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56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57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58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59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60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61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62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63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64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65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66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67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68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69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70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71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72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73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74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75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76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77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78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79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80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81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82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83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84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85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386" name="Rectangle 2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7A323D4-B2F4-4328-8E60-EA53206ED1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387" name="Rectangle 2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88" name="Rectangle 2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89" name="Rectangle 2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390" name="Rectangle 2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6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1125538"/>
            <a:ext cx="8567613" cy="1154112"/>
          </a:xfrm>
        </p:spPr>
        <p:txBody>
          <a:bodyPr/>
          <a:lstStyle/>
          <a:p>
            <a:pPr eaLnBrk="1" hangingPunct="1">
              <a:defRPr/>
            </a:pPr>
            <a:r>
              <a:rPr lang="sr-Latn-RS" sz="6000" b="1"/>
              <a:t>MICROCONTROLLERS</a:t>
            </a:r>
            <a:endParaRPr lang="en-US" sz="6000" b="1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2420938"/>
            <a:ext cx="6400800" cy="91122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/>
              <a:t>- </a:t>
            </a:r>
            <a:r>
              <a:rPr lang="sr-Latn-RS" sz="4000" b="1"/>
              <a:t>lectures</a:t>
            </a:r>
            <a:r>
              <a:rPr lang="en-US" sz="4000" b="1"/>
              <a:t> -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635118" y="5544768"/>
            <a:ext cx="2195190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sr-Latn-CS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lecturer:</a:t>
            </a:r>
            <a:endParaRPr lang="en-US" sz="20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Miklo</a:t>
            </a:r>
            <a:r>
              <a:rPr lang="sr-Latn-RS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sh</a:t>
            </a:r>
            <a:r>
              <a:rPr lang="en-US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 Pot</a:t>
            </a:r>
            <a:r>
              <a:rPr lang="sr-Latn-RS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sr-Latn-RS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Subotica Tech</a:t>
            </a:r>
            <a:endParaRPr lang="en-US" sz="20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077" name="Picture 6" descr="Microcontroller Head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3429000"/>
            <a:ext cx="3856037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4A772CA-3A11-3EF3-05CF-F077346BDED3}"/>
              </a:ext>
            </a:extLst>
          </p:cNvPr>
          <p:cNvSpPr txBox="1"/>
          <p:nvPr/>
        </p:nvSpPr>
        <p:spPr>
          <a:xfrm>
            <a:off x="3347864" y="6488668"/>
            <a:ext cx="20537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1400"/>
              <a:t>Linz, 06-08</a:t>
            </a:r>
            <a:r>
              <a:rPr lang="en-US" sz="1400"/>
              <a:t>. </a:t>
            </a:r>
            <a:r>
              <a:rPr lang="sr-Latn-RS" sz="1400"/>
              <a:t> May 2025.</a:t>
            </a:r>
            <a:endParaRPr lang="en-150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sr-Latn-RS" b="1"/>
              <a:t>Microcontrollers</a:t>
            </a:r>
            <a:endParaRPr lang="en-US" b="1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29600" cy="1252538"/>
          </a:xfrm>
        </p:spPr>
        <p:txBody>
          <a:bodyPr/>
          <a:lstStyle/>
          <a:p>
            <a:pPr eaLnBrk="1" hangingPunct="1">
              <a:defRPr/>
            </a:pPr>
            <a:r>
              <a:rPr lang="sr-Latn-RS"/>
              <a:t>Manufacturers</a:t>
            </a:r>
            <a:r>
              <a:rPr lang="en-US"/>
              <a:t>: </a:t>
            </a:r>
            <a:r>
              <a:rPr lang="en-US" dirty="0"/>
              <a:t>ATMEL, PIC, ARM, MOTOROLA, INTEL, ...</a:t>
            </a:r>
          </a:p>
        </p:txBody>
      </p:sp>
      <p:pic>
        <p:nvPicPr>
          <p:cNvPr id="4100" name="Picture 4" descr="inde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2781300"/>
            <a:ext cx="2695575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 descr="index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2781300"/>
            <a:ext cx="319087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 descr="index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4868863"/>
            <a:ext cx="26098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 descr="index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27763" y="4581525"/>
            <a:ext cx="22764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 descr="index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59113" y="5013325"/>
            <a:ext cx="29051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sr-Latn-RS" b="1"/>
              <a:t>Capabilities of microcontrollers</a:t>
            </a:r>
            <a:endParaRPr lang="en-US" b="1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116138"/>
          </a:xfrm>
        </p:spPr>
        <p:txBody>
          <a:bodyPr/>
          <a:lstStyle/>
          <a:p>
            <a:pPr algn="just" eaLnBrk="1" hangingPunct="1">
              <a:defRPr/>
            </a:pPr>
            <a:r>
              <a:rPr lang="sr-Latn-RS"/>
              <a:t>Microcontrollers are capable of controlling different electronic devices (LED, relay, LCD display, 7-segment display, sensors, communication equipment, …)</a:t>
            </a:r>
          </a:p>
          <a:p>
            <a:pPr marL="0" indent="0" algn="just" eaLnBrk="1" hangingPunct="1">
              <a:buNone/>
              <a:defRPr/>
            </a:pPr>
            <a:endParaRPr lang="sr-Latn-RS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900113" y="4149725"/>
            <a:ext cx="806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Video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sr-Latn-RS" b="1"/>
              <a:t>Historical review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3125" y="1071563"/>
            <a:ext cx="7000875" cy="53578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1969 – </a:t>
            </a:r>
            <a:r>
              <a:rPr lang="sr-Latn-RS" dirty="0"/>
              <a:t>Engineers of Japanese Busicom arrived in USA and addressed Intel to ask for integrated circuits for calculators.</a:t>
            </a:r>
            <a:endParaRPr lang="x-none" dirty="0"/>
          </a:p>
          <a:p>
            <a:pPr eaLnBrk="1" hangingPunct="1">
              <a:defRPr/>
            </a:pPr>
            <a:r>
              <a:rPr lang="sr-Latn-RS" dirty="0"/>
              <a:t>Marcian Hoff represented Intel.</a:t>
            </a:r>
            <a:endParaRPr lang="x-none" dirty="0"/>
          </a:p>
          <a:p>
            <a:pPr eaLnBrk="1" hangingPunct="1">
              <a:defRPr/>
            </a:pPr>
            <a:r>
              <a:rPr lang="sr-Latn-RS" dirty="0"/>
              <a:t>Hoff suggested the program to be stored in the integrated circuit (easier solution, but needed more memory)</a:t>
            </a:r>
            <a:endParaRPr lang="en-US" dirty="0"/>
          </a:p>
        </p:txBody>
      </p:sp>
      <p:sp>
        <p:nvSpPr>
          <p:cNvPr id="6148" name="AutoShape 4" descr="&amp;Rcy;&amp;iecy;&amp;zcy;&amp;ucy;&amp;lcy;&amp;tcy;&amp;acy;&amp;tcy; &amp;scy;&amp;lcy;&amp;icy;&amp;kcy;&amp;acy; &amp;zcy;&amp;acy; marcian hof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6149" name="Picture 5" descr="marcian_hoff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1214438"/>
            <a:ext cx="19050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Box 6"/>
          <p:cNvSpPr txBox="1">
            <a:spLocks noChangeArrowheads="1"/>
          </p:cNvSpPr>
          <p:nvPr/>
        </p:nvSpPr>
        <p:spPr bwMode="auto">
          <a:xfrm>
            <a:off x="357188" y="3643313"/>
            <a:ext cx="1489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Marcian Hoff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/>
              <a:t>Historical review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500" y="1214438"/>
            <a:ext cx="7286625" cy="491966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Federico Fagin helped Intel and after only 9 month made a complete product.</a:t>
            </a:r>
            <a:endParaRPr lang="x-none" dirty="0"/>
          </a:p>
          <a:p>
            <a:pPr eaLnBrk="1" hangingPunct="1">
              <a:defRPr/>
            </a:pPr>
            <a:r>
              <a:rPr lang="x-none" dirty="0"/>
              <a:t>1971: </a:t>
            </a:r>
            <a:r>
              <a:rPr lang="en-US" dirty="0"/>
              <a:t>Intel purchases the </a:t>
            </a:r>
            <a:r>
              <a:rPr lang="en-US" dirty="0" err="1"/>
              <a:t>licence</a:t>
            </a:r>
            <a:r>
              <a:rPr lang="en-US" dirty="0"/>
              <a:t> from </a:t>
            </a:r>
            <a:r>
              <a:rPr lang="en-US" dirty="0" err="1"/>
              <a:t>Busicom</a:t>
            </a:r>
            <a:r>
              <a:rPr lang="en-US" dirty="0"/>
              <a:t> who were not aware what they</a:t>
            </a:r>
            <a:r>
              <a:rPr lang="sr-Latn-RS" dirty="0"/>
              <a:t> were</a:t>
            </a:r>
            <a:r>
              <a:rPr lang="en-US" dirty="0"/>
              <a:t> selling.</a:t>
            </a:r>
          </a:p>
        </p:txBody>
      </p:sp>
      <p:pic>
        <p:nvPicPr>
          <p:cNvPr id="7172" name="Picture 3" descr="FF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1357313"/>
            <a:ext cx="1643063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0" y="3286125"/>
            <a:ext cx="17240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Federico Fagin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/>
              <a:t>Historical review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643063"/>
            <a:ext cx="6683375" cy="4533900"/>
          </a:xfrm>
        </p:spPr>
        <p:txBody>
          <a:bodyPr/>
          <a:lstStyle/>
          <a:p>
            <a:pPr eaLnBrk="1" hangingPunct="1">
              <a:defRPr/>
            </a:pPr>
            <a:r>
              <a:rPr lang="x-none" dirty="0"/>
              <a:t>1971: </a:t>
            </a:r>
            <a:r>
              <a:rPr lang="en-US" dirty="0"/>
              <a:t>First microprocessor 4004.</a:t>
            </a:r>
            <a:endParaRPr lang="x-none" dirty="0"/>
          </a:p>
          <a:p>
            <a:pPr eaLnBrk="1" hangingPunct="1">
              <a:defRPr/>
            </a:pPr>
            <a:r>
              <a:rPr lang="en-US" dirty="0"/>
              <a:t>4-bit architecture with 6000 instructions per second</a:t>
            </a:r>
            <a:r>
              <a:rPr lang="x-none" dirty="0"/>
              <a:t>.</a:t>
            </a:r>
          </a:p>
          <a:p>
            <a:pPr eaLnBrk="1" hangingPunct="1">
              <a:defRPr/>
            </a:pPr>
            <a:r>
              <a:rPr lang="en-US" dirty="0"/>
              <a:t>Later the American company CTC requested from Intel and Texas Instruments to develop 8</a:t>
            </a:r>
            <a:r>
              <a:rPr lang="sr-Latn-RS" dirty="0"/>
              <a:t>-</a:t>
            </a:r>
            <a:r>
              <a:rPr lang="en-US" dirty="0"/>
              <a:t>bit microprocessor for terminals</a:t>
            </a:r>
            <a:r>
              <a:rPr lang="x-none" dirty="0"/>
              <a:t> (</a:t>
            </a:r>
            <a:r>
              <a:rPr lang="en-US" dirty="0"/>
              <a:t>the idea was left</a:t>
            </a:r>
            <a:r>
              <a:rPr lang="x-none" dirty="0"/>
              <a:t>).</a:t>
            </a:r>
            <a:endParaRPr lang="en-US" dirty="0"/>
          </a:p>
        </p:txBody>
      </p:sp>
      <p:pic>
        <p:nvPicPr>
          <p:cNvPr id="8196" name="Picture 3" descr="index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4800" y="1928813"/>
            <a:ext cx="2489200" cy="13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4" descr="intel_4004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83375" y="3714750"/>
            <a:ext cx="246062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/>
              <a:t>Historical review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937" y="1250026"/>
            <a:ext cx="6286500" cy="5607974"/>
          </a:xfrm>
        </p:spPr>
        <p:txBody>
          <a:bodyPr/>
          <a:lstStyle/>
          <a:p>
            <a:pPr algn="just" eaLnBrk="1" hangingPunct="1">
              <a:defRPr/>
            </a:pPr>
            <a:r>
              <a:rPr lang="en-US" dirty="0"/>
              <a:t>Intel and Texas Instruments continue</a:t>
            </a:r>
            <a:r>
              <a:rPr lang="sr-Latn-RS" dirty="0"/>
              <a:t>d</a:t>
            </a:r>
            <a:r>
              <a:rPr lang="en-US" dirty="0"/>
              <a:t> the research and in 1972 they produced the first 8-bit microprocessor 8008.</a:t>
            </a:r>
            <a:endParaRPr lang="x-none" dirty="0"/>
          </a:p>
          <a:p>
            <a:pPr algn="just" eaLnBrk="1" hangingPunct="1">
              <a:defRPr/>
            </a:pPr>
            <a:r>
              <a:rPr lang="en-US" dirty="0"/>
              <a:t>It could address 16kB of memory, it used 45 instructions and had a speed of 300000 instructions per second.</a:t>
            </a:r>
            <a:endParaRPr lang="x-none" dirty="0"/>
          </a:p>
          <a:p>
            <a:pPr eaLnBrk="1" hangingPunct="1">
              <a:defRPr/>
            </a:pPr>
            <a:r>
              <a:rPr lang="x-none" dirty="0"/>
              <a:t>1974: </a:t>
            </a:r>
            <a:r>
              <a:rPr lang="en-US" dirty="0"/>
              <a:t>8080, it could address 64kB of memory, it had 75 instructions, price: 360</a:t>
            </a:r>
            <a:r>
              <a:rPr lang="x-none" dirty="0"/>
              <a:t>$.</a:t>
            </a:r>
            <a:endParaRPr lang="en-US" dirty="0"/>
          </a:p>
        </p:txBody>
      </p:sp>
      <p:pic>
        <p:nvPicPr>
          <p:cNvPr id="9220" name="Picture 3" descr="intel_8008_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13" y="1571625"/>
            <a:ext cx="2508250" cy="197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4" descr="C8080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50" y="4429125"/>
            <a:ext cx="2444750" cy="183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Historical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1688" y="1600200"/>
            <a:ext cx="6964808" cy="5257800"/>
          </a:xfrm>
        </p:spPr>
        <p:txBody>
          <a:bodyPr/>
          <a:lstStyle/>
          <a:p>
            <a:pPr>
              <a:defRPr/>
            </a:pPr>
            <a:r>
              <a:rPr lang="en-US" dirty="0"/>
              <a:t>In another American company Motorola quickly realized what is happening on the market and they announced the microprocessor 6800.</a:t>
            </a:r>
            <a:endParaRPr lang="sr-Latn-CS" dirty="0"/>
          </a:p>
          <a:p>
            <a:pPr>
              <a:defRPr/>
            </a:pPr>
            <a:r>
              <a:rPr lang="en-US" dirty="0"/>
              <a:t>The constructor was Chuck Peddle.</a:t>
            </a:r>
            <a:endParaRPr lang="sr-Latn-CS" dirty="0"/>
          </a:p>
          <a:p>
            <a:pPr>
              <a:defRPr/>
            </a:pPr>
            <a:r>
              <a:rPr lang="en-US" dirty="0"/>
              <a:t>Peddle left Motorola and switched to MOS technology </a:t>
            </a:r>
            <a:r>
              <a:rPr lang="sr-Latn-RS" dirty="0"/>
              <a:t>where he</a:t>
            </a:r>
            <a:r>
              <a:rPr lang="en-US" dirty="0"/>
              <a:t> continue</a:t>
            </a:r>
            <a:r>
              <a:rPr lang="sr-Latn-RS" dirty="0"/>
              <a:t>d</a:t>
            </a:r>
            <a:r>
              <a:rPr lang="en-US" dirty="0"/>
              <a:t> h</a:t>
            </a:r>
            <a:r>
              <a:rPr lang="sr-Latn-RS" dirty="0"/>
              <a:t>i</a:t>
            </a:r>
            <a:r>
              <a:rPr lang="en-US" dirty="0"/>
              <a:t>s work on microprocessor development.</a:t>
            </a:r>
            <a:r>
              <a:rPr lang="sr-Latn-CS" dirty="0"/>
              <a:t> </a:t>
            </a:r>
            <a:endParaRPr lang="en-US" dirty="0"/>
          </a:p>
        </p:txBody>
      </p:sp>
      <p:pic>
        <p:nvPicPr>
          <p:cNvPr id="10244" name="Picture 5" descr="inde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484313"/>
            <a:ext cx="1698625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323850" y="3573463"/>
            <a:ext cx="160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Chuck Peddle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/>
              <a:t>Historical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214438"/>
            <a:ext cx="8229600" cy="5286375"/>
          </a:xfrm>
        </p:spPr>
        <p:txBody>
          <a:bodyPr/>
          <a:lstStyle/>
          <a:p>
            <a:pPr>
              <a:defRPr/>
            </a:pPr>
            <a:r>
              <a:rPr lang="sr-Latn-CS" dirty="0"/>
              <a:t>1975, </a:t>
            </a:r>
            <a:r>
              <a:rPr lang="en-US" dirty="0"/>
              <a:t>WESCON exhibition: MOS technol</a:t>
            </a:r>
            <a:r>
              <a:rPr lang="sr-Latn-RS" dirty="0"/>
              <a:t>og</a:t>
            </a:r>
            <a:r>
              <a:rPr lang="en-US" dirty="0"/>
              <a:t>y announce</a:t>
            </a:r>
            <a:r>
              <a:rPr lang="sr-Latn-RS" dirty="0"/>
              <a:t>d</a:t>
            </a:r>
            <a:r>
              <a:rPr lang="en-US" dirty="0"/>
              <a:t> new prices for 6501 and 6502 for </a:t>
            </a:r>
            <a:r>
              <a:rPr lang="sr-Latn-CS" dirty="0"/>
              <a:t>20$ </a:t>
            </a:r>
            <a:r>
              <a:rPr lang="en-US" dirty="0"/>
              <a:t>and</a:t>
            </a:r>
            <a:r>
              <a:rPr lang="sr-Latn-CS" dirty="0"/>
              <a:t> 25$. </a:t>
            </a:r>
          </a:p>
          <a:p>
            <a:pPr>
              <a:defRPr/>
            </a:pPr>
            <a:r>
              <a:rPr lang="en-US" dirty="0"/>
              <a:t>Intel 8080  and Motorola 6800 then cost</a:t>
            </a:r>
            <a:r>
              <a:rPr lang="sr-Latn-CS" dirty="0"/>
              <a:t> 179$. </a:t>
            </a:r>
            <a:r>
              <a:rPr lang="en-US" dirty="0"/>
              <a:t>On the first day of the exhibition both prices were reduced to </a:t>
            </a:r>
            <a:r>
              <a:rPr lang="sr-Latn-CS" dirty="0"/>
              <a:t>69.90$. </a:t>
            </a:r>
          </a:p>
          <a:p>
            <a:pPr>
              <a:defRPr/>
            </a:pPr>
            <a:r>
              <a:rPr lang="en-US" dirty="0"/>
              <a:t>Motorola accused Peddle that he stole the protected 6800. MOS stays only with 6502.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/>
              <a:t>Historical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285875"/>
            <a:ext cx="8615363" cy="4972050"/>
          </a:xfrm>
        </p:spPr>
        <p:txBody>
          <a:bodyPr/>
          <a:lstStyle/>
          <a:p>
            <a:pPr>
              <a:defRPr/>
            </a:pPr>
            <a:r>
              <a:rPr lang="sr-Latn-CS" dirty="0"/>
              <a:t>MOS 6502</a:t>
            </a:r>
            <a:r>
              <a:rPr lang="sr-Latn-CS"/>
              <a:t>: </a:t>
            </a:r>
            <a:r>
              <a:rPr lang="en-US"/>
              <a:t>8-bit microprocessor with 56 instructions and memory addressing capability of 64kB.</a:t>
            </a:r>
            <a:endParaRPr lang="sr-Latn-CS" dirty="0"/>
          </a:p>
          <a:p>
            <a:pPr>
              <a:defRPr/>
            </a:pPr>
            <a:r>
              <a:rPr lang="en-US"/>
              <a:t>6502 was built into </a:t>
            </a:r>
            <a:r>
              <a:rPr lang="sr-Latn-CS"/>
              <a:t>KIM-1</a:t>
            </a:r>
            <a:r>
              <a:rPr lang="sr-Latn-CS" dirty="0"/>
              <a:t>, Apple I, Apple II, Atari, Commodore, Acorn, Oric, Galeb, Orao, Ultra, ...</a:t>
            </a:r>
          </a:p>
          <a:p>
            <a:pPr>
              <a:defRPr/>
            </a:pPr>
            <a:r>
              <a:rPr lang="en-US"/>
              <a:t>MOS was overtaken by Commodore.</a:t>
            </a:r>
            <a:endParaRPr lang="sr-Latn-CS" dirty="0"/>
          </a:p>
          <a:p>
            <a:pPr>
              <a:defRPr/>
            </a:pPr>
            <a:r>
              <a:rPr lang="sr-Latn-CS" dirty="0"/>
              <a:t>1982: </a:t>
            </a:r>
            <a:r>
              <a:rPr lang="sr-Latn-CS"/>
              <a:t>15 mi</a:t>
            </a:r>
            <a:r>
              <a:rPr lang="en-US"/>
              <a:t>l</a:t>
            </a:r>
            <a:r>
              <a:rPr lang="sr-Latn-CS"/>
              <a:t>lion</a:t>
            </a:r>
            <a:r>
              <a:rPr lang="en-US"/>
              <a:t>s</a:t>
            </a:r>
            <a:r>
              <a:rPr lang="sr-Latn-CS"/>
              <a:t> </a:t>
            </a:r>
            <a:r>
              <a:rPr lang="en-US"/>
              <a:t>sold units</a:t>
            </a:r>
            <a:r>
              <a:rPr lang="sr-Latn-CS"/>
              <a:t>!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Historical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5141168"/>
          </a:xfrm>
        </p:spPr>
        <p:txBody>
          <a:bodyPr/>
          <a:lstStyle/>
          <a:p>
            <a:pPr>
              <a:defRPr/>
            </a:pPr>
            <a:r>
              <a:rPr lang="en-US" dirty="0"/>
              <a:t>Federico Fagin leaves Intel and starts a new company </a:t>
            </a:r>
            <a:r>
              <a:rPr lang="en-US" dirty="0" err="1"/>
              <a:t>Zilog</a:t>
            </a:r>
            <a:r>
              <a:rPr lang="en-US" dirty="0"/>
              <a:t> Inc. and announces Z80.</a:t>
            </a:r>
            <a:r>
              <a:rPr lang="sr-Latn-CS" dirty="0"/>
              <a:t> </a:t>
            </a:r>
          </a:p>
          <a:p>
            <a:pPr>
              <a:defRPr/>
            </a:pPr>
            <a:r>
              <a:rPr lang="en-US" dirty="0"/>
              <a:t>He decided the new processor to be compatible with 8080 since there was a lot of program</a:t>
            </a:r>
            <a:r>
              <a:rPr lang="sr-Latn-RS" dirty="0"/>
              <a:t>s</a:t>
            </a:r>
            <a:r>
              <a:rPr lang="en-US" dirty="0"/>
              <a:t> already written for 8080.</a:t>
            </a:r>
            <a:endParaRPr lang="sr-Latn-CS" dirty="0"/>
          </a:p>
          <a:p>
            <a:pPr>
              <a:defRPr/>
            </a:pPr>
            <a:r>
              <a:rPr lang="en-US" dirty="0"/>
              <a:t>The Z80 was the strongest microprocessor, eve</a:t>
            </a:r>
            <a:r>
              <a:rPr lang="sr-Latn-RS" dirty="0"/>
              <a:t>ry</a:t>
            </a:r>
            <a:r>
              <a:rPr lang="en-US" dirty="0"/>
              <a:t>body migrated from 8080 to Z80.</a:t>
            </a:r>
            <a:endParaRPr lang="sr-Latn-CS" dirty="0"/>
          </a:p>
          <a:p>
            <a:pPr>
              <a:defRPr/>
            </a:pPr>
            <a:r>
              <a:rPr lang="sr-Latn-CS" dirty="0"/>
              <a:t>6502, Z80 </a:t>
            </a:r>
            <a:r>
              <a:rPr lang="en-US" dirty="0"/>
              <a:t>and</a:t>
            </a:r>
            <a:r>
              <a:rPr lang="sr-Latn-CS" dirty="0"/>
              <a:t> 6800 </a:t>
            </a:r>
            <a:r>
              <a:rPr lang="en-US" dirty="0"/>
              <a:t>were the best processors</a:t>
            </a:r>
            <a:r>
              <a:rPr lang="sr-Latn-CS" dirty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Microprocessor</a:t>
            </a:r>
            <a:r>
              <a:rPr lang="sr-Latn-CS"/>
              <a:t> </a:t>
            </a:r>
            <a:r>
              <a:rPr lang="sr-Latn-CS" dirty="0"/>
              <a:t>vs</a:t>
            </a:r>
            <a:r>
              <a:rPr lang="sr-Latn-CS"/>
              <a:t>. mi</a:t>
            </a:r>
            <a:r>
              <a:rPr lang="en-US"/>
              <a:t>crocontroller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89040"/>
          </a:xfrm>
        </p:spPr>
        <p:txBody>
          <a:bodyPr/>
          <a:lstStyle/>
          <a:p>
            <a:pPr>
              <a:defRPr/>
            </a:pPr>
            <a:r>
              <a:rPr lang="en-US"/>
              <a:t>To use a microcontroller additional componens should be added such as memory and modules for sending and receiving data. The microprocessor is the heart of the computer.</a:t>
            </a:r>
            <a:endParaRPr lang="sr-Latn-CS" dirty="0"/>
          </a:p>
          <a:p>
            <a:pPr>
              <a:defRPr/>
            </a:pPr>
            <a:r>
              <a:rPr lang="en-US"/>
              <a:t>Microcontroller: everything is integrated into a single chip.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>
                <a:effectLst/>
              </a:rPr>
              <a:t>Main parts of the microcontroller</a:t>
            </a:r>
            <a:br>
              <a:rPr lang="sr-Latn-CS">
                <a:effectLst/>
              </a:rPr>
            </a:br>
            <a:r>
              <a:rPr lang="sr-Latn-CS">
                <a:effectLst/>
              </a:rPr>
              <a:t>- memor</a:t>
            </a:r>
            <a:r>
              <a:rPr lang="en-US">
                <a:effectLst/>
              </a:rPr>
              <a:t>y</a:t>
            </a:r>
            <a:r>
              <a:rPr lang="sr-Latn-CS">
                <a:effectLst/>
              </a:rPr>
              <a:t> -</a:t>
            </a:r>
            <a:endParaRPr lang="en-US">
              <a:effectLst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9063" y="1643063"/>
            <a:ext cx="4757737" cy="4929187"/>
          </a:xfrm>
          <a:noFill/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dirty="0">
                <a:effectLst/>
              </a:rPr>
              <a:t>The goal of the memory is to store data.</a:t>
            </a:r>
            <a:endParaRPr lang="sr-Latn-CS" dirty="0">
              <a:effectLst/>
            </a:endParaRPr>
          </a:p>
          <a:p>
            <a:pPr>
              <a:buFont typeface="Arial" charset="0"/>
              <a:buChar char="•"/>
            </a:pPr>
            <a:r>
              <a:rPr lang="en-US" dirty="0">
                <a:effectLst/>
              </a:rPr>
              <a:t>For certain input we get the wanted output.</a:t>
            </a:r>
            <a:r>
              <a:rPr lang="sr-Latn-CS" dirty="0">
                <a:effectLst/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en-US" dirty="0">
                <a:effectLst/>
              </a:rPr>
              <a:t>The Read/Write (R/W</a:t>
            </a:r>
            <a:r>
              <a:rPr lang="sr-Latn-RS" dirty="0">
                <a:effectLst/>
              </a:rPr>
              <a:t>-</a:t>
            </a:r>
            <a:r>
              <a:rPr lang="sr-Latn-CS" dirty="0">
                <a:effectLst/>
              </a:rPr>
              <a:t> Č/P</a:t>
            </a:r>
            <a:r>
              <a:rPr lang="en-US" dirty="0">
                <a:effectLst/>
              </a:rPr>
              <a:t>) line determines</a:t>
            </a:r>
            <a:r>
              <a:rPr lang="sr-Latn-RS" dirty="0">
                <a:effectLst/>
              </a:rPr>
              <a:t> </a:t>
            </a:r>
            <a:r>
              <a:rPr lang="en-US" dirty="0">
                <a:effectLst/>
              </a:rPr>
              <a:t>if read or write operation will be executed.</a:t>
            </a:r>
          </a:p>
        </p:txBody>
      </p:sp>
      <p:pic>
        <p:nvPicPr>
          <p:cNvPr id="15364" name="Picture 3" descr="m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714500"/>
            <a:ext cx="3243262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Content Placeholder 4" descr="m0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" y="1500188"/>
            <a:ext cx="3384550" cy="5143500"/>
          </a:xfrm>
        </p:spPr>
      </p:pic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>
                <a:effectLst/>
              </a:rPr>
              <a:t>Main parts of the microcontroller</a:t>
            </a:r>
            <a:br>
              <a:rPr lang="sr-Latn-CS">
                <a:effectLst/>
              </a:rPr>
            </a:br>
            <a:r>
              <a:rPr lang="sr-Latn-CS">
                <a:effectLst/>
              </a:rPr>
              <a:t>- memor</a:t>
            </a:r>
            <a:r>
              <a:rPr lang="en-US">
                <a:effectLst/>
              </a:rPr>
              <a:t>y</a:t>
            </a:r>
            <a:r>
              <a:rPr lang="sr-Latn-CS">
                <a:effectLst/>
              </a:rPr>
              <a:t> -</a:t>
            </a:r>
            <a:endParaRPr lang="en-US">
              <a:effectLst/>
            </a:endParaRPr>
          </a:p>
        </p:txBody>
      </p:sp>
      <p:sp>
        <p:nvSpPr>
          <p:cNvPr id="16388" name="TextBox 5"/>
          <p:cNvSpPr txBox="1">
            <a:spLocks noChangeArrowheads="1"/>
          </p:cNvSpPr>
          <p:nvPr/>
        </p:nvSpPr>
        <p:spPr bwMode="auto">
          <a:xfrm>
            <a:off x="4071938" y="1643063"/>
            <a:ext cx="507206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sr-Latn-CS" sz="3600"/>
              <a:t> </a:t>
            </a:r>
            <a:r>
              <a:rPr lang="en-US" sz="3600"/>
              <a:t>Addressing</a:t>
            </a:r>
            <a:endParaRPr lang="sr-Latn-CS" sz="3600"/>
          </a:p>
          <a:p>
            <a:pPr>
              <a:buFont typeface="Arial" charset="0"/>
              <a:buChar char="•"/>
            </a:pPr>
            <a:r>
              <a:rPr lang="sr-Latn-CS" sz="3600"/>
              <a:t> </a:t>
            </a:r>
            <a:r>
              <a:rPr lang="en-US" sz="3600"/>
              <a:t>Memory locations</a:t>
            </a:r>
            <a:endParaRPr lang="sr-Latn-CS" sz="3600"/>
          </a:p>
          <a:p>
            <a:pPr>
              <a:buFont typeface="Arial" charset="0"/>
              <a:buChar char="•"/>
            </a:pPr>
            <a:endParaRPr lang="sr-Latn-CS" sz="3600"/>
          </a:p>
          <a:p>
            <a:r>
              <a:rPr lang="en-US" sz="3600"/>
              <a:t>Memory is the set of all memory locations, addressing is selecting one of them.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6374" y="2000250"/>
            <a:ext cx="3678113" cy="4533900"/>
          </a:xfrm>
        </p:spPr>
        <p:txBody>
          <a:bodyPr/>
          <a:lstStyle/>
          <a:p>
            <a:pPr>
              <a:defRPr/>
            </a:pPr>
            <a:r>
              <a:rPr lang="en-US" sz="2800"/>
              <a:t>The memory locations of the CPU are registers.</a:t>
            </a:r>
            <a:r>
              <a:rPr lang="sr-Latn-CS" sz="2800"/>
              <a:t> </a:t>
            </a:r>
            <a:endParaRPr lang="sr-Latn-CS" sz="2800" dirty="0"/>
          </a:p>
          <a:p>
            <a:pPr>
              <a:defRPr/>
            </a:pPr>
            <a:r>
              <a:rPr lang="en-US" sz="2800"/>
              <a:t>On registers we can perform arithmetic or logic operations and transfers between them. </a:t>
            </a:r>
            <a:endParaRPr lang="en-US" sz="2800" dirty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  <a:noFill/>
        </p:spPr>
        <p:txBody>
          <a:bodyPr/>
          <a:lstStyle/>
          <a:p>
            <a:r>
              <a:rPr lang="en-US">
                <a:effectLst/>
              </a:rPr>
              <a:t>Main parts of the microcontroller</a:t>
            </a:r>
            <a:br>
              <a:rPr lang="sr-Latn-CS">
                <a:effectLst/>
              </a:rPr>
            </a:br>
            <a:r>
              <a:rPr lang="sr-Latn-CS">
                <a:effectLst/>
              </a:rPr>
              <a:t>- </a:t>
            </a:r>
            <a:r>
              <a:rPr lang="en-US">
                <a:effectLst/>
              </a:rPr>
              <a:t>central processing unit (CPU)</a:t>
            </a:r>
            <a:r>
              <a:rPr lang="sr-Latn-CS">
                <a:effectLst/>
              </a:rPr>
              <a:t> -</a:t>
            </a:r>
            <a:endParaRPr lang="en-US" sz="3900">
              <a:effectLst/>
            </a:endParaRP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2071688"/>
            <a:ext cx="466407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571625"/>
            <a:ext cx="9144000" cy="4533900"/>
          </a:xfrm>
        </p:spPr>
        <p:txBody>
          <a:bodyPr/>
          <a:lstStyle/>
          <a:p>
            <a:pPr>
              <a:defRPr/>
            </a:pPr>
            <a:r>
              <a:rPr lang="en-US" dirty="0"/>
              <a:t>The bus is the connection between the CPU and memory. It is a set of 8 or 16 </a:t>
            </a:r>
            <a:r>
              <a:rPr lang="en-US" dirty="0" err="1"/>
              <a:t>paralell</a:t>
            </a:r>
            <a:r>
              <a:rPr lang="en-US" dirty="0"/>
              <a:t> wires. wires.</a:t>
            </a: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  <a:noFill/>
        </p:spPr>
        <p:txBody>
          <a:bodyPr/>
          <a:lstStyle/>
          <a:p>
            <a:r>
              <a:rPr lang="en-US">
                <a:effectLst/>
              </a:rPr>
              <a:t>Main parts of the microcontroller</a:t>
            </a:r>
            <a:br>
              <a:rPr lang="sr-Latn-CS">
                <a:effectLst/>
              </a:rPr>
            </a:br>
            <a:r>
              <a:rPr lang="sr-Latn-CS">
                <a:effectLst/>
              </a:rPr>
              <a:t>- </a:t>
            </a:r>
            <a:r>
              <a:rPr lang="en-US">
                <a:effectLst/>
              </a:rPr>
              <a:t>bus</a:t>
            </a:r>
            <a:r>
              <a:rPr lang="sr-Latn-CS">
                <a:effectLst/>
              </a:rPr>
              <a:t> -</a:t>
            </a:r>
            <a:endParaRPr lang="en-US" sz="3900">
              <a:effectLst/>
            </a:endParaRP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2714625"/>
            <a:ext cx="4610100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Box 5"/>
          <p:cNvSpPr txBox="1">
            <a:spLocks noChangeArrowheads="1"/>
          </p:cNvSpPr>
          <p:nvPr/>
        </p:nvSpPr>
        <p:spPr bwMode="auto">
          <a:xfrm>
            <a:off x="5040313" y="2714625"/>
            <a:ext cx="4041491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/>
              <a:t>The address bus </a:t>
            </a:r>
          </a:p>
          <a:p>
            <a:r>
              <a:rPr lang="sr-Latn-RS" sz="2800" dirty="0"/>
              <a:t>d</a:t>
            </a:r>
            <a:r>
              <a:rPr lang="en-US" sz="2800" dirty="0" err="1"/>
              <a:t>etermines</a:t>
            </a:r>
            <a:r>
              <a:rPr lang="en-US" sz="2800" dirty="0"/>
              <a:t> how much </a:t>
            </a:r>
          </a:p>
          <a:p>
            <a:r>
              <a:rPr lang="sr-Latn-RS" sz="2800" dirty="0"/>
              <a:t>m</a:t>
            </a:r>
            <a:r>
              <a:rPr lang="en-US" sz="2800" dirty="0" err="1"/>
              <a:t>emory</a:t>
            </a:r>
            <a:r>
              <a:rPr lang="en-US" sz="2800" dirty="0"/>
              <a:t> can be</a:t>
            </a:r>
          </a:p>
          <a:p>
            <a:r>
              <a:rPr lang="en-US" sz="2800" dirty="0"/>
              <a:t>addressed.</a:t>
            </a:r>
            <a:endParaRPr lang="sr-Latn-CS" sz="2800" dirty="0"/>
          </a:p>
          <a:p>
            <a:r>
              <a:rPr lang="en-US" sz="2800" dirty="0"/>
              <a:t>The data bus is the</a:t>
            </a:r>
          </a:p>
          <a:p>
            <a:r>
              <a:rPr lang="sr-Latn-RS" sz="2800" dirty="0"/>
              <a:t>s</a:t>
            </a:r>
            <a:r>
              <a:rPr lang="en-US" sz="2800" dirty="0" err="1"/>
              <a:t>ame</a:t>
            </a:r>
            <a:r>
              <a:rPr lang="en-US" sz="2800" dirty="0"/>
              <a:t> width as the data.</a:t>
            </a:r>
          </a:p>
        </p:txBody>
      </p:sp>
      <p:sp>
        <p:nvSpPr>
          <p:cNvPr id="18438" name="TextBox 6"/>
          <p:cNvSpPr txBox="1">
            <a:spLocks noChangeArrowheads="1"/>
          </p:cNvSpPr>
          <p:nvPr/>
        </p:nvSpPr>
        <p:spPr bwMode="auto">
          <a:xfrm>
            <a:off x="179512" y="6217798"/>
            <a:ext cx="79896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/>
              <a:t>Still no connection with the outer world</a:t>
            </a:r>
            <a:r>
              <a:rPr lang="sr-Latn-CS" sz="3200" b="1"/>
              <a:t>!</a:t>
            </a:r>
            <a:endParaRPr lang="en-US" sz="3200" b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43125"/>
            <a:ext cx="8929688" cy="3757613"/>
          </a:xfrm>
        </p:spPr>
        <p:txBody>
          <a:bodyPr/>
          <a:lstStyle/>
          <a:p>
            <a:pPr>
              <a:defRPr/>
            </a:pPr>
            <a:r>
              <a:rPr lang="en-US"/>
              <a:t>Next we add a block with a few memory locations whose one end is connected to the data bus, and the other to the microcontroller output (pins).</a:t>
            </a:r>
            <a:endParaRPr lang="sr-Latn-CS" dirty="0"/>
          </a:p>
          <a:p>
            <a:pPr>
              <a:defRPr/>
            </a:pPr>
            <a:r>
              <a:rPr lang="en-US"/>
              <a:t>The added locations are called ports.</a:t>
            </a:r>
            <a:r>
              <a:rPr lang="sr-Latn-CS"/>
              <a:t> </a:t>
            </a:r>
            <a:endParaRPr lang="sr-Latn-CS" dirty="0"/>
          </a:p>
          <a:p>
            <a:pPr>
              <a:defRPr/>
            </a:pPr>
            <a:r>
              <a:rPr lang="en-US"/>
              <a:t>Each port pin can be input, output or bi-directional pin.</a:t>
            </a:r>
            <a:endParaRPr lang="en-US" dirty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  <a:noFill/>
        </p:spPr>
        <p:txBody>
          <a:bodyPr/>
          <a:lstStyle/>
          <a:p>
            <a:r>
              <a:rPr lang="en-US">
                <a:effectLst/>
              </a:rPr>
              <a:t>Main parts of the microcontroller</a:t>
            </a:r>
            <a:br>
              <a:rPr lang="sr-Latn-CS">
                <a:effectLst/>
              </a:rPr>
            </a:br>
            <a:r>
              <a:rPr lang="sr-Latn-CS">
                <a:effectLst/>
              </a:rPr>
              <a:t>- </a:t>
            </a:r>
            <a:r>
              <a:rPr lang="en-US">
                <a:effectLst/>
              </a:rPr>
              <a:t>input/output unit</a:t>
            </a:r>
            <a:r>
              <a:rPr lang="sr-Latn-CS">
                <a:effectLst/>
              </a:rPr>
              <a:t> -</a:t>
            </a:r>
            <a:endParaRPr lang="en-US" sz="3900">
              <a:effectLst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2000250"/>
            <a:ext cx="4857750" cy="4533900"/>
          </a:xfrm>
        </p:spPr>
        <p:txBody>
          <a:bodyPr/>
          <a:lstStyle/>
          <a:p>
            <a:pPr>
              <a:defRPr/>
            </a:pPr>
            <a:r>
              <a:rPr lang="en-US" sz="2800"/>
              <a:t>The port behaves as a regular memory location.</a:t>
            </a:r>
            <a:r>
              <a:rPr lang="sr-Latn-CS" sz="2800"/>
              <a:t> </a:t>
            </a:r>
            <a:endParaRPr lang="en-US" sz="2800" dirty="0"/>
          </a:p>
          <a:p>
            <a:pPr>
              <a:defRPr/>
            </a:pPr>
            <a:endParaRPr lang="sr-Latn-CS" sz="1600" dirty="0"/>
          </a:p>
          <a:p>
            <a:pPr>
              <a:defRPr/>
            </a:pPr>
            <a:r>
              <a:rPr lang="en-US" sz="2800"/>
              <a:t>Its easily read and written.</a:t>
            </a:r>
            <a:endParaRPr lang="en-US" sz="2800" dirty="0"/>
          </a:p>
          <a:p>
            <a:pPr>
              <a:buFont typeface="Wingdings" pitchFamily="2" charset="2"/>
              <a:buNone/>
              <a:defRPr/>
            </a:pPr>
            <a:endParaRPr lang="sr-Latn-CS" sz="1600" dirty="0"/>
          </a:p>
          <a:p>
            <a:pPr>
              <a:defRPr/>
            </a:pPr>
            <a:r>
              <a:rPr lang="en-US" sz="2800"/>
              <a:t>The operations can be detected on pins.</a:t>
            </a:r>
            <a:endParaRPr lang="en-US" sz="2800" dirty="0"/>
          </a:p>
          <a:p>
            <a:pPr>
              <a:defRPr/>
            </a:pPr>
            <a:endParaRPr lang="en-US" sz="1600" dirty="0"/>
          </a:p>
          <a:p>
            <a:pPr>
              <a:defRPr/>
            </a:pPr>
            <a:r>
              <a:rPr lang="en-US" sz="2800"/>
              <a:t>Communication with the outer world is enabled.</a:t>
            </a:r>
            <a:endParaRPr lang="en-US" sz="2800" dirty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  <a:noFill/>
        </p:spPr>
        <p:txBody>
          <a:bodyPr/>
          <a:lstStyle/>
          <a:p>
            <a:r>
              <a:rPr lang="en-US">
                <a:effectLst/>
              </a:rPr>
              <a:t>Main parts of the microcontroller</a:t>
            </a:r>
            <a:br>
              <a:rPr lang="sr-Latn-CS">
                <a:effectLst/>
              </a:rPr>
            </a:br>
            <a:r>
              <a:rPr lang="sr-Latn-CS">
                <a:effectLst/>
              </a:rPr>
              <a:t>- </a:t>
            </a:r>
            <a:r>
              <a:rPr lang="en-US">
                <a:effectLst/>
              </a:rPr>
              <a:t>input/output unit</a:t>
            </a:r>
            <a:r>
              <a:rPr lang="sr-Latn-CS">
                <a:effectLst/>
              </a:rPr>
              <a:t> -</a:t>
            </a:r>
            <a:endParaRPr lang="en-US" sz="3900">
              <a:effectLst/>
            </a:endParaRP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857375"/>
            <a:ext cx="3786188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81525"/>
            <a:ext cx="9144000" cy="2276475"/>
          </a:xfrm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US" sz="2800" dirty="0"/>
              <a:t>Disadvantage: data transfer to big distances, 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800" dirty="0"/>
              <a:t>	</a:t>
            </a:r>
            <a:r>
              <a:rPr lang="en-US" sz="2800" i="1" dirty="0"/>
              <a:t>number of lines x number of </a:t>
            </a:r>
            <a:r>
              <a:rPr lang="en-US" sz="2800" i="1" dirty="0" err="1"/>
              <a:t>kilometres</a:t>
            </a:r>
            <a:r>
              <a:rPr lang="en-US" sz="2800" i="1" dirty="0"/>
              <a:t> !!!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800" dirty="0"/>
              <a:t>Work with only 3 lines (receive, send, reference line)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800" dirty="0"/>
              <a:t>Communication rules must be known: </a:t>
            </a:r>
            <a:r>
              <a:rPr lang="en-US" sz="2800" b="1" i="1" dirty="0"/>
              <a:t>proto</a:t>
            </a:r>
            <a:r>
              <a:rPr lang="sr-Latn-RS" sz="2800" b="1" i="1" dirty="0"/>
              <a:t>c</a:t>
            </a:r>
            <a:r>
              <a:rPr lang="en-US" sz="2800" b="1" i="1" dirty="0" err="1"/>
              <a:t>ol</a:t>
            </a:r>
            <a:endParaRPr lang="en-US" sz="2800" b="1" i="1" dirty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  <a:noFill/>
        </p:spPr>
        <p:txBody>
          <a:bodyPr/>
          <a:lstStyle/>
          <a:p>
            <a:r>
              <a:rPr lang="en-US">
                <a:effectLst/>
              </a:rPr>
              <a:t>Main parts of the microcontroller</a:t>
            </a:r>
            <a:br>
              <a:rPr lang="sr-Latn-CS">
                <a:effectLst/>
              </a:rPr>
            </a:br>
            <a:r>
              <a:rPr lang="sr-Latn-CS">
                <a:effectLst/>
              </a:rPr>
              <a:t>- </a:t>
            </a:r>
            <a:r>
              <a:rPr lang="en-US">
                <a:effectLst/>
              </a:rPr>
              <a:t>serial communication</a:t>
            </a:r>
            <a:r>
              <a:rPr lang="sr-Latn-CS">
                <a:effectLst/>
              </a:rPr>
              <a:t> -</a:t>
            </a:r>
            <a:endParaRPr lang="en-US" sz="3900">
              <a:effectLst/>
            </a:endParaRPr>
          </a:p>
        </p:txBody>
      </p:sp>
      <p:pic>
        <p:nvPicPr>
          <p:cNvPr id="21508" name="Picture 4" descr="m0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38" y="1857375"/>
            <a:ext cx="42672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3328988"/>
          </a:xfrm>
        </p:spPr>
        <p:txBody>
          <a:bodyPr/>
          <a:lstStyle/>
          <a:p>
            <a:pPr>
              <a:defRPr/>
            </a:pPr>
            <a:r>
              <a:rPr lang="en-US" sz="2800" dirty="0"/>
              <a:t> The timer gives information about time.</a:t>
            </a:r>
          </a:p>
          <a:p>
            <a:pPr>
              <a:defRPr/>
            </a:pPr>
            <a:r>
              <a:rPr lang="en-US" sz="2800" dirty="0"/>
              <a:t> The basic element of the timer is a free running counter (register) whose value increases in regular time intervals.</a:t>
            </a:r>
            <a:endParaRPr lang="sr-Latn-CS" sz="2800" dirty="0"/>
          </a:p>
          <a:p>
            <a:pPr>
              <a:defRPr/>
            </a:pPr>
            <a:r>
              <a:rPr lang="en-US" sz="2800" dirty="0"/>
              <a:t>The timer connects the number of executed instructions with a physical quantity (time).</a:t>
            </a: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  <a:noFill/>
        </p:spPr>
        <p:txBody>
          <a:bodyPr/>
          <a:lstStyle/>
          <a:p>
            <a:r>
              <a:rPr lang="en-US">
                <a:effectLst/>
              </a:rPr>
              <a:t>Main parts of the microcontroller</a:t>
            </a:r>
            <a:br>
              <a:rPr lang="sr-Latn-CS">
                <a:effectLst/>
              </a:rPr>
            </a:br>
            <a:r>
              <a:rPr lang="sr-Latn-CS">
                <a:effectLst/>
              </a:rPr>
              <a:t>- </a:t>
            </a:r>
            <a:r>
              <a:rPr lang="en-US">
                <a:effectLst/>
              </a:rPr>
              <a:t>timer module</a:t>
            </a:r>
            <a:r>
              <a:rPr lang="sr-Latn-CS">
                <a:effectLst/>
              </a:rPr>
              <a:t> -</a:t>
            </a:r>
            <a:endParaRPr lang="en-US" sz="3900">
              <a:effectLst/>
            </a:endParaRPr>
          </a:p>
        </p:txBody>
      </p:sp>
      <p:pic>
        <p:nvPicPr>
          <p:cNvPr id="22532" name="Picture 4" descr="m0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1840" y="4929188"/>
            <a:ext cx="3214687" cy="174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43063"/>
            <a:ext cx="8686800" cy="3186112"/>
          </a:xfrm>
        </p:spPr>
        <p:txBody>
          <a:bodyPr/>
          <a:lstStyle/>
          <a:p>
            <a:pPr>
              <a:defRPr/>
            </a:pPr>
            <a:r>
              <a:rPr lang="en-US"/>
              <a:t> Most natural signals are analog, but the microcontroller understands only 0-s and 1-s, so incoming signals have to be transformed to digital form.</a:t>
            </a:r>
            <a:endParaRPr lang="sr-Latn-CS" dirty="0"/>
          </a:p>
          <a:p>
            <a:pPr>
              <a:defRPr/>
            </a:pPr>
            <a:r>
              <a:rPr lang="en-US"/>
              <a:t> Tha A/D block converts the analog value to binary number and transfers it to the CPU.</a:t>
            </a:r>
            <a:r>
              <a:rPr lang="sr-Latn-CS"/>
              <a:t> </a:t>
            </a:r>
            <a:endParaRPr lang="en-US" dirty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  <a:noFill/>
        </p:spPr>
        <p:txBody>
          <a:bodyPr/>
          <a:lstStyle/>
          <a:p>
            <a:r>
              <a:rPr lang="en-US">
                <a:effectLst/>
              </a:rPr>
              <a:t>Main parts of the microcontroller</a:t>
            </a:r>
            <a:br>
              <a:rPr lang="sr-Latn-CS">
                <a:effectLst/>
              </a:rPr>
            </a:br>
            <a:r>
              <a:rPr lang="sr-Latn-CS">
                <a:effectLst/>
              </a:rPr>
              <a:t>- </a:t>
            </a:r>
            <a:r>
              <a:rPr lang="en-US">
                <a:effectLst/>
              </a:rPr>
              <a:t>analog-to-digital converter</a:t>
            </a:r>
            <a:r>
              <a:rPr lang="sr-Latn-CS">
                <a:effectLst/>
              </a:rPr>
              <a:t> -</a:t>
            </a:r>
            <a:endParaRPr lang="en-US" sz="3900">
              <a:effectLst/>
            </a:endParaRPr>
          </a:p>
        </p:txBody>
      </p:sp>
      <p:pic>
        <p:nvPicPr>
          <p:cNvPr id="23556" name="Picture 5" descr="m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313" y="4857750"/>
            <a:ext cx="4143375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0"/>
            <a:ext cx="8928992" cy="1143000"/>
          </a:xfrm>
        </p:spPr>
        <p:txBody>
          <a:bodyPr/>
          <a:lstStyle/>
          <a:p>
            <a:pPr>
              <a:defRPr/>
            </a:pPr>
            <a:r>
              <a:rPr lang="en-US" sz="4000"/>
              <a:t>Block diagram of the microcontroller</a:t>
            </a:r>
            <a:endParaRPr lang="en-US" sz="4000" dirty="0"/>
          </a:p>
        </p:txBody>
      </p:sp>
      <p:pic>
        <p:nvPicPr>
          <p:cNvPr id="24579" name="Picture 3" descr="m0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63" y="1071563"/>
            <a:ext cx="4857750" cy="576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External parts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Power supply</a:t>
            </a:r>
            <a:endParaRPr lang="sr-Latn-CS" dirty="0"/>
          </a:p>
          <a:p>
            <a:pPr>
              <a:defRPr/>
            </a:pPr>
            <a:r>
              <a:rPr lang="en-US" dirty="0"/>
              <a:t> Crystal oscillator</a:t>
            </a:r>
            <a:r>
              <a:rPr lang="sr-Latn-CS" dirty="0"/>
              <a:t> (</a:t>
            </a:r>
            <a:r>
              <a:rPr lang="en-US" dirty="0"/>
              <a:t>the heart of the microcontroller)</a:t>
            </a:r>
            <a:r>
              <a:rPr lang="sr-Latn-CS" dirty="0"/>
              <a:t>. </a:t>
            </a:r>
            <a:r>
              <a:rPr lang="en-US" dirty="0"/>
              <a:t>The microcontroller executes the commands based on the impulses of the </a:t>
            </a:r>
            <a:r>
              <a:rPr lang="sr-Latn-RS" dirty="0"/>
              <a:t>o</a:t>
            </a:r>
            <a:r>
              <a:rPr lang="en-US" dirty="0" err="1"/>
              <a:t>scillator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</p:spPr>
        <p:txBody>
          <a:bodyPr/>
          <a:lstStyle/>
          <a:p>
            <a:pPr>
              <a:defRPr/>
            </a:pPr>
            <a:r>
              <a:rPr lang="en-US"/>
              <a:t> </a:t>
            </a:r>
            <a:r>
              <a:rPr lang="sr-Latn-CS"/>
              <a:t>Harvard</a:t>
            </a:r>
            <a:r>
              <a:rPr lang="en-US"/>
              <a:t> architecture (not von-Neumann)</a:t>
            </a:r>
            <a:endParaRPr lang="sr-Latn-CS" dirty="0"/>
          </a:p>
          <a:p>
            <a:pPr>
              <a:defRPr/>
            </a:pPr>
            <a:r>
              <a:rPr lang="en-US"/>
              <a:t> Different width for data memory and instructions</a:t>
            </a:r>
            <a:endParaRPr lang="sr-Latn-CS" dirty="0"/>
          </a:p>
          <a:p>
            <a:pPr>
              <a:defRPr/>
            </a:pPr>
            <a:r>
              <a:rPr lang="en-US"/>
              <a:t> Higher speed because of pipelining</a:t>
            </a:r>
            <a:endParaRPr lang="sr-Latn-CS" dirty="0"/>
          </a:p>
          <a:p>
            <a:pPr>
              <a:defRPr/>
            </a:pPr>
            <a:r>
              <a:rPr lang="en-US"/>
              <a:t> Reduced number of instructions (RISC)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/>
              <a:t>Harvard </a:t>
            </a:r>
            <a:r>
              <a:rPr lang="en-US"/>
              <a:t>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828800"/>
          </a:xfrm>
        </p:spPr>
        <p:txBody>
          <a:bodyPr/>
          <a:lstStyle/>
          <a:p>
            <a:pPr>
              <a:defRPr/>
            </a:pPr>
            <a:r>
              <a:rPr lang="en-US"/>
              <a:t> Program memory and data memory are stored separately</a:t>
            </a:r>
            <a:r>
              <a:rPr lang="sr-Latn-CS"/>
              <a:t> (</a:t>
            </a:r>
            <a:r>
              <a:rPr lang="en-US"/>
              <a:t>together in von-Neumann architecture</a:t>
            </a:r>
            <a:r>
              <a:rPr lang="sr-Latn-CS"/>
              <a:t>).</a:t>
            </a:r>
            <a:endParaRPr lang="sr-Latn-C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gital Dots">
  <a:themeElements>
    <a:clrScheme name="Digital Dots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Digital Dot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gital Dots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5648</TotalTime>
  <Words>1069</Words>
  <Application>Microsoft Office PowerPoint</Application>
  <PresentationFormat>On-screen Show (4:3)</PresentationFormat>
  <Paragraphs>106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Wingdings</vt:lpstr>
      <vt:lpstr>Digital Dots</vt:lpstr>
      <vt:lpstr>MICROCONTROLLERS</vt:lpstr>
      <vt:lpstr>Microcontrollers</vt:lpstr>
      <vt:lpstr>Capabilities of microcontrollers</vt:lpstr>
      <vt:lpstr>Historical review</vt:lpstr>
      <vt:lpstr>Historical review</vt:lpstr>
      <vt:lpstr>Historical review</vt:lpstr>
      <vt:lpstr>Historical review</vt:lpstr>
      <vt:lpstr>Historical review</vt:lpstr>
      <vt:lpstr>Historical review</vt:lpstr>
      <vt:lpstr>Historical review</vt:lpstr>
      <vt:lpstr>Historical review</vt:lpstr>
      <vt:lpstr>Microprocessor vs. microcontroller</vt:lpstr>
      <vt:lpstr>Main parts of the microcontroller - memory -</vt:lpstr>
      <vt:lpstr>Main parts of the microcontroller - memory -</vt:lpstr>
      <vt:lpstr>Main parts of the microcontroller - central processing unit (CPU) -</vt:lpstr>
      <vt:lpstr>Main parts of the microcontroller - bus -</vt:lpstr>
      <vt:lpstr>Main parts of the microcontroller - input/output unit -</vt:lpstr>
      <vt:lpstr>Main parts of the microcontroller - input/output unit -</vt:lpstr>
      <vt:lpstr>Main parts of the microcontroller - serial communication -</vt:lpstr>
      <vt:lpstr>Main parts of the microcontroller - timer module -</vt:lpstr>
      <vt:lpstr>Main parts of the microcontroller - analog-to-digital converter -</vt:lpstr>
      <vt:lpstr>Block diagram of the microcontroller</vt:lpstr>
      <vt:lpstr>External parts</vt:lpstr>
      <vt:lpstr>Architecture</vt:lpstr>
      <vt:lpstr>Harvard architecture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MIKROKONTROLERI</dc:title>
  <dc:creator>Miki</dc:creator>
  <cp:lastModifiedBy>Korisnik</cp:lastModifiedBy>
  <cp:revision>46</cp:revision>
  <dcterms:created xsi:type="dcterms:W3CDTF">2017-09-07T10:48:52Z</dcterms:created>
  <dcterms:modified xsi:type="dcterms:W3CDTF">2025-05-19T20:56:16Z</dcterms:modified>
</cp:coreProperties>
</file>