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2" r:id="rId7"/>
    <p:sldId id="263" r:id="rId8"/>
    <p:sldId id="261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4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D53CD-01E5-4D62-87E5-D2F9DAFFE91C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AC1D6-56D9-4188-8D68-AE4CC97F2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7200" b="1" dirty="0" err="1" smtClean="0"/>
              <a:t>Ultrahangos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szenzor</a:t>
            </a:r>
            <a:endParaRPr lang="en-US" sz="7200" b="1" dirty="0"/>
          </a:p>
        </p:txBody>
      </p:sp>
      <p:pic>
        <p:nvPicPr>
          <p:cNvPr id="4" name="Picture 3" descr="15569-Ultrasonic_Distance_Sensor_-_HC-SR04-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3276600" cy="3276600"/>
          </a:xfrm>
          <a:prstGeom prst="rect">
            <a:avLst/>
          </a:prstGeom>
        </p:spPr>
      </p:pic>
      <p:pic>
        <p:nvPicPr>
          <p:cNvPr id="5" name="Picture 4" descr="Ultrasonic-sensor-work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3810000"/>
            <a:ext cx="5981700" cy="2657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1"/>
            <a:ext cx="8229600" cy="3810000"/>
          </a:xfrm>
        </p:spPr>
        <p:txBody>
          <a:bodyPr>
            <a:normAutofit fontScale="92500"/>
          </a:bodyPr>
          <a:lstStyle/>
          <a:p>
            <a:r>
              <a:rPr lang="sr-Latn-RS" dirty="0" smtClean="0"/>
              <a:t>HC-SR04 </a:t>
            </a:r>
            <a:r>
              <a:rPr lang="sr-Latn-RS" dirty="0" smtClean="0"/>
              <a:t>nagy hatótávolságú ultrahangos szenzor.</a:t>
            </a:r>
            <a:endParaRPr lang="sr-Latn-RS" dirty="0" smtClean="0"/>
          </a:p>
          <a:p>
            <a:r>
              <a:rPr lang="hu-HU" dirty="0" smtClean="0"/>
              <a:t>Távolság mérésére és objektum detektálására használják.</a:t>
            </a:r>
            <a:endParaRPr lang="sr-Latn-RS" dirty="0" smtClean="0"/>
          </a:p>
          <a:p>
            <a:r>
              <a:rPr lang="hu-HU" dirty="0" smtClean="0"/>
              <a:t>A hatótávolság 2cm és 400cm között mozog.</a:t>
            </a:r>
            <a:endParaRPr lang="sr-Latn-RS" dirty="0" smtClean="0"/>
          </a:p>
          <a:p>
            <a:r>
              <a:rPr lang="hu-HU" dirty="0" smtClean="0"/>
              <a:t>A szenzornak ultrahangos adója és vevője van (hasonló elven működik mint a delfinek és a denevérek)</a:t>
            </a:r>
            <a:r>
              <a:rPr lang="sr-Latn-RS" dirty="0" smtClean="0"/>
              <a:t>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Ultrahangos</a:t>
            </a:r>
            <a:r>
              <a:rPr lang="en-US" b="1" dirty="0" smtClean="0"/>
              <a:t> </a:t>
            </a:r>
            <a:r>
              <a:rPr lang="en-US" b="1" dirty="0" err="1" smtClean="0"/>
              <a:t>szenzor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5029200"/>
            <a:ext cx="8153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https://people.vts.su.ac.rs/~pmiki/_DALJINSKA_NASTAVA_MIKROKONTROLERI/21.04/UZ01.mp4</a:t>
            </a:r>
          </a:p>
          <a:p>
            <a:endParaRPr lang="en-US" dirty="0" smtClean="0"/>
          </a:p>
          <a:p>
            <a:r>
              <a:rPr lang="en-US" dirty="0" smtClean="0"/>
              <a:t>https://people.vts.su.ac.rs/~pmiki/_DALJINSKA_NASTAVA_MIKROKONTROLERI/21.04/UZ02.mp4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A szenzor 40000Hz-es ultrahangot bocsát ki, és ha akadályba ütközik, visszaverődik a vevőhöz.</a:t>
            </a:r>
            <a:endParaRPr lang="sr-Latn-RS" dirty="0" smtClean="0"/>
          </a:p>
          <a:p>
            <a:r>
              <a:rPr lang="sr-Latn-RS" dirty="0" smtClean="0"/>
              <a:t>Az ultrahang idejének terjedéséből és a hang sebességéből ki lehet számolni a távolságot.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Ultrahangos</a:t>
            </a:r>
            <a:r>
              <a:rPr lang="en-US" b="1" dirty="0" smtClean="0"/>
              <a:t> </a:t>
            </a:r>
            <a:r>
              <a:rPr lang="en-US" b="1" dirty="0" err="1" smtClean="0"/>
              <a:t>szenzor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Ultrahangos</a:t>
            </a:r>
            <a:r>
              <a:rPr lang="en-US" b="1" dirty="0" smtClean="0"/>
              <a:t> </a:t>
            </a:r>
            <a:r>
              <a:rPr lang="en-US" b="1" dirty="0" err="1" smtClean="0"/>
              <a:t>szenzor</a:t>
            </a:r>
            <a:endParaRPr lang="en-US" dirty="0"/>
          </a:p>
        </p:txBody>
      </p:sp>
      <p:pic>
        <p:nvPicPr>
          <p:cNvPr id="4" name="Content Placeholder 3" descr="Ultrasonic-sensor-pinou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371600"/>
            <a:ext cx="5715000" cy="377190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0" y="4572000"/>
          <a:ext cx="3657600" cy="1463040"/>
        </p:xfrm>
        <a:graphic>
          <a:graphicData uri="http://schemas.openxmlformats.org/drawingml/2006/table">
            <a:tbl>
              <a:tblPr/>
              <a:tblGrid>
                <a:gridCol w="1676400"/>
                <a:gridCol w="19812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err="1"/>
                        <a:t>Vcc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+5V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Trig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Trigger</a:t>
                      </a:r>
                      <a:r>
                        <a:rPr lang="sr-Latn-RS" dirty="0" smtClean="0"/>
                        <a:t> </a:t>
                      </a:r>
                      <a:r>
                        <a:rPr lang="en-US" dirty="0" smtClean="0"/>
                        <a:t>(</a:t>
                      </a:r>
                      <a:r>
                        <a:rPr lang="sr-Latn-RS" dirty="0" smtClean="0"/>
                        <a:t>Gerjesztés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Echo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Echo</a:t>
                      </a:r>
                      <a:r>
                        <a:rPr lang="sr-Latn-RS" dirty="0" smtClean="0"/>
                        <a:t> </a:t>
                      </a:r>
                      <a:r>
                        <a:rPr lang="en-US" dirty="0" smtClean="0"/>
                        <a:t>(</a:t>
                      </a:r>
                      <a:r>
                        <a:rPr lang="sr-Latn-RS" dirty="0" smtClean="0"/>
                        <a:t>Visszhang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GND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0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Ultrahangos</a:t>
            </a:r>
            <a:r>
              <a:rPr lang="en-US" b="1" dirty="0" smtClean="0"/>
              <a:t> </a:t>
            </a:r>
            <a:r>
              <a:rPr lang="en-US" b="1" dirty="0" err="1" smtClean="0"/>
              <a:t>szenzor</a:t>
            </a:r>
            <a:endParaRPr lang="en-US" dirty="0"/>
          </a:p>
        </p:txBody>
      </p:sp>
      <p:pic>
        <p:nvPicPr>
          <p:cNvPr id="12" name="Picture 11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247"/>
            <a:ext cx="9144000" cy="521350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295400" y="4267200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Nincs akadály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172200" y="4267200"/>
            <a:ext cx="1600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Van akadály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roracu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76400"/>
            <a:ext cx="8229600" cy="4079019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Ultrahangos</a:t>
            </a:r>
            <a:r>
              <a:rPr lang="en-US" b="1" dirty="0" smtClean="0"/>
              <a:t> </a:t>
            </a:r>
            <a:r>
              <a:rPr lang="en-US" b="1" dirty="0" err="1" smtClean="0"/>
              <a:t>szenzor</a:t>
            </a:r>
            <a:r>
              <a:rPr lang="sr-Latn-RS" b="1" dirty="0" smtClean="0"/>
              <a:t> – </a:t>
            </a:r>
            <a:r>
              <a:rPr lang="en-US" b="1" dirty="0" err="1" smtClean="0"/>
              <a:t>sz</a:t>
            </a:r>
            <a:r>
              <a:rPr lang="hu-HU" b="1" dirty="0" smtClean="0"/>
              <a:t>á</a:t>
            </a:r>
            <a:r>
              <a:rPr lang="en-US" b="1" dirty="0" err="1" smtClean="0"/>
              <a:t>mít</a:t>
            </a:r>
            <a:r>
              <a:rPr lang="hu-HU" b="1" dirty="0" smtClean="0"/>
              <a:t>á</a:t>
            </a:r>
            <a:r>
              <a:rPr lang="en-US" b="1" dirty="0" smtClean="0"/>
              <a:t>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b="1" dirty="0" smtClean="0"/>
              <a:t>Időmérés </a:t>
            </a:r>
            <a:r>
              <a:rPr lang="sr-Latn-RS" b="1" dirty="0" smtClean="0"/>
              <a:t>– </a:t>
            </a:r>
            <a:r>
              <a:rPr lang="sr-Latn-RS" b="1" i="1" dirty="0" smtClean="0"/>
              <a:t>pulseIn()</a:t>
            </a:r>
            <a:r>
              <a:rPr lang="sr-Latn-RS" b="1" dirty="0" smtClean="0"/>
              <a:t> </a:t>
            </a:r>
            <a:r>
              <a:rPr lang="sr-Latn-RS" b="1" dirty="0" smtClean="0"/>
              <a:t>függvény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23622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S</a:t>
            </a:r>
            <a:r>
              <a:rPr lang="hu-HU" dirty="0" smtClean="0"/>
              <a:t>z</a:t>
            </a:r>
            <a:r>
              <a:rPr lang="sr-Latn-RS" dirty="0" smtClean="0"/>
              <a:t>intakszis:</a:t>
            </a:r>
            <a:endParaRPr lang="sr-Latn-RS" dirty="0" smtClean="0"/>
          </a:p>
          <a:p>
            <a:pPr>
              <a:buNone/>
            </a:pPr>
            <a:r>
              <a:rPr lang="sr-Latn-RS" b="1" dirty="0" smtClean="0"/>
              <a:t>pulseIn(pin, Value)</a:t>
            </a:r>
          </a:p>
          <a:p>
            <a:pPr>
              <a:buNone/>
            </a:pPr>
            <a:r>
              <a:rPr lang="sr-Latn-RS" b="1" dirty="0" smtClean="0"/>
              <a:t>pin – </a:t>
            </a:r>
            <a:r>
              <a:rPr lang="sr-Latn-RS" b="1" dirty="0" smtClean="0"/>
              <a:t>a láb amelyiken az impulzus szélességét mérjük</a:t>
            </a:r>
            <a:endParaRPr lang="sr-Latn-RS" b="1" dirty="0" smtClean="0"/>
          </a:p>
          <a:p>
            <a:pPr>
              <a:buNone/>
            </a:pPr>
            <a:r>
              <a:rPr lang="sr-Latn-RS" b="1" dirty="0" smtClean="0"/>
              <a:t>Value – LOW ili HIGH</a:t>
            </a:r>
            <a:endParaRPr lang="en-US" b="1" dirty="0"/>
          </a:p>
        </p:txBody>
      </p:sp>
      <p:pic>
        <p:nvPicPr>
          <p:cNvPr id="4" name="Picture 3" descr="dijagr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191000"/>
            <a:ext cx="4219575" cy="1781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5400" y="4191000"/>
            <a:ext cx="3979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 smtClean="0"/>
              <a:t>Visszatérő érték: az impulzus </a:t>
            </a:r>
          </a:p>
          <a:p>
            <a:r>
              <a:rPr lang="sr-Latn-RS" sz="2000" dirty="0" smtClean="0"/>
              <a:t>szélessége mikroszekundumokban</a:t>
            </a:r>
          </a:p>
          <a:p>
            <a:r>
              <a:rPr lang="sr-Latn-RS" sz="2000" dirty="0" smtClean="0"/>
              <a:t>vagy 0 ha az impulzus túl sokáig tart.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Ultrahangos</a:t>
            </a:r>
            <a:r>
              <a:rPr lang="en-US" b="1" dirty="0" smtClean="0"/>
              <a:t> </a:t>
            </a:r>
            <a:r>
              <a:rPr lang="en-US" b="1" dirty="0" err="1" smtClean="0"/>
              <a:t>szenzor</a:t>
            </a:r>
            <a:r>
              <a:rPr lang="sr-Latn-RS" b="1" dirty="0" smtClean="0"/>
              <a:t> </a:t>
            </a:r>
            <a:r>
              <a:rPr lang="sr-Latn-RS" b="1" dirty="0" smtClean="0"/>
              <a:t>- </a:t>
            </a:r>
            <a:r>
              <a:rPr lang="sr-Latn-RS" b="1" dirty="0" smtClean="0"/>
              <a:t>bekötés</a:t>
            </a:r>
            <a:endParaRPr lang="en-US" dirty="0"/>
          </a:p>
        </p:txBody>
      </p:sp>
      <p:pic>
        <p:nvPicPr>
          <p:cNvPr id="4" name="Content Placeholder 3" descr="Ultrasonic-sensor-pinou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0" y="4495800"/>
            <a:ext cx="2667000" cy="1760220"/>
          </a:xfrm>
        </p:spPr>
      </p:pic>
      <p:pic>
        <p:nvPicPr>
          <p:cNvPr id="5" name="Picture 4" descr="se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71600"/>
            <a:ext cx="5867400" cy="27848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48006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/>
              <a:t>Trig – pin 11</a:t>
            </a:r>
          </a:p>
          <a:p>
            <a:r>
              <a:rPr lang="sr-Latn-RS" sz="2400" b="1" dirty="0" smtClean="0"/>
              <a:t>Echo – pin 12</a:t>
            </a:r>
            <a:endParaRPr lang="en-US" sz="2400" b="1" dirty="0"/>
          </a:p>
        </p:txBody>
      </p:sp>
      <p:pic>
        <p:nvPicPr>
          <p:cNvPr id="8" name="Picture 7" descr="sem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524000"/>
            <a:ext cx="2310907" cy="41059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Program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 smtClean="0"/>
              <a:t>#define echo 11 </a:t>
            </a:r>
            <a:r>
              <a:rPr lang="en-US" sz="2400" dirty="0" smtClean="0">
                <a:solidFill>
                  <a:srgbClr val="FFC000"/>
                </a:solidFill>
              </a:rPr>
              <a:t>// Echo Pin</a:t>
            </a:r>
          </a:p>
          <a:p>
            <a:pPr>
              <a:buNone/>
            </a:pPr>
            <a:r>
              <a:rPr lang="en-US" sz="2400" dirty="0" smtClean="0"/>
              <a:t>#define trig 12 </a:t>
            </a:r>
            <a:r>
              <a:rPr lang="en-US" sz="2400" dirty="0" smtClean="0">
                <a:solidFill>
                  <a:srgbClr val="FFC000"/>
                </a:solidFill>
              </a:rPr>
              <a:t>// Trigger Pin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long </a:t>
            </a:r>
            <a:r>
              <a:rPr lang="en-US" sz="2400" dirty="0" err="1" smtClean="0"/>
              <a:t>travel_time</a:t>
            </a:r>
            <a:r>
              <a:rPr lang="en-US" sz="2400" dirty="0" smtClean="0"/>
              <a:t>, distance; </a:t>
            </a:r>
            <a:endParaRPr lang="sr-Latn-RS" sz="2400" dirty="0" smtClean="0"/>
          </a:p>
          <a:p>
            <a:pPr>
              <a:buNone/>
            </a:pPr>
            <a:r>
              <a:rPr lang="en-US" sz="2400" dirty="0" smtClean="0">
                <a:solidFill>
                  <a:srgbClr val="FFC000"/>
                </a:solidFill>
              </a:rPr>
              <a:t>// Duration used to calculate distance</a:t>
            </a:r>
          </a:p>
          <a:p>
            <a:pPr>
              <a:buNone/>
            </a:pPr>
            <a:endParaRPr lang="sr-Latn-RS" sz="2400" dirty="0" smtClean="0"/>
          </a:p>
          <a:p>
            <a:pPr>
              <a:buNone/>
            </a:pPr>
            <a:r>
              <a:rPr lang="en-US" sz="2400" dirty="0" smtClean="0"/>
              <a:t>void setup() {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Serial.begin</a:t>
            </a:r>
            <a:r>
              <a:rPr lang="en-US" sz="2400" dirty="0" smtClean="0"/>
              <a:t> (9600);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pinMode</a:t>
            </a:r>
            <a:r>
              <a:rPr lang="en-US" sz="2400" dirty="0" smtClean="0"/>
              <a:t>(trig, OUTPUT);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pinMode</a:t>
            </a:r>
            <a:r>
              <a:rPr lang="en-US" sz="2400" dirty="0" smtClean="0"/>
              <a:t>(echo, INPUT);</a:t>
            </a:r>
          </a:p>
          <a:p>
            <a:pPr>
              <a:buNone/>
            </a:pPr>
            <a:r>
              <a:rPr lang="en-US" sz="2400" dirty="0" smtClean="0"/>
              <a:t>}</a:t>
            </a:r>
            <a:endParaRPr lang="en-US" dirty="0" smtClean="0"/>
          </a:p>
        </p:txBody>
      </p:sp>
      <p:pic>
        <p:nvPicPr>
          <p:cNvPr id="5" name="Picture 4" descr="se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412" y="4114800"/>
            <a:ext cx="4697014" cy="2229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void loop() {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digitalWrite</a:t>
            </a:r>
            <a:r>
              <a:rPr lang="en-US" dirty="0" smtClean="0"/>
              <a:t>(trig, LOW);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delayMicroseconds</a:t>
            </a:r>
            <a:r>
              <a:rPr lang="en-US" dirty="0" smtClean="0"/>
              <a:t>(2); </a:t>
            </a:r>
          </a:p>
          <a:p>
            <a:pPr>
              <a:buNone/>
            </a:pPr>
            <a:r>
              <a:rPr lang="en-US" dirty="0" smtClean="0">
                <a:solidFill>
                  <a:srgbClr val="FFC000"/>
                </a:solidFill>
              </a:rPr>
              <a:t>//Sending a high pulse to trigger the Ultrasound Module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digitalWrite</a:t>
            </a:r>
            <a:r>
              <a:rPr lang="en-US" dirty="0" smtClean="0"/>
              <a:t>(trig, HIGH);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delayMicroseconds</a:t>
            </a:r>
            <a:r>
              <a:rPr lang="en-US" dirty="0" smtClean="0"/>
              <a:t>(10);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digitalWrite</a:t>
            </a:r>
            <a:r>
              <a:rPr lang="en-US" dirty="0" smtClean="0"/>
              <a:t>(trig, LOW);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travel_time</a:t>
            </a:r>
            <a:r>
              <a:rPr lang="en-US" dirty="0" smtClean="0"/>
              <a:t> = </a:t>
            </a:r>
            <a:r>
              <a:rPr lang="en-US" dirty="0" err="1" smtClean="0"/>
              <a:t>pulseIn</a:t>
            </a:r>
            <a:r>
              <a:rPr lang="en-US" dirty="0" smtClean="0"/>
              <a:t>(echo, HIGH);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//Calculating the distance</a:t>
            </a:r>
          </a:p>
          <a:p>
            <a:pPr>
              <a:buNone/>
            </a:pPr>
            <a:r>
              <a:rPr lang="en-US" dirty="0" smtClean="0"/>
              <a:t> distance = (</a:t>
            </a:r>
            <a:r>
              <a:rPr lang="en-US" dirty="0" err="1" smtClean="0"/>
              <a:t>travel_time</a:t>
            </a:r>
            <a:r>
              <a:rPr lang="en-US" dirty="0" smtClean="0"/>
              <a:t>*0.034)/2;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// Sending the distance to computer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Serial.println</a:t>
            </a:r>
            <a:r>
              <a:rPr lang="en-US" dirty="0" smtClean="0"/>
              <a:t>(distance);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//Delay for next reading.</a:t>
            </a:r>
          </a:p>
          <a:p>
            <a:pPr>
              <a:buNone/>
            </a:pPr>
            <a:r>
              <a:rPr lang="en-US" dirty="0" smtClean="0"/>
              <a:t> delay(30);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4" name="Picture 3" descr="se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962400"/>
            <a:ext cx="4697014" cy="2229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66800"/>
            <a:ext cx="7373597" cy="4150002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Számláló IC 4511 áramkörrel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54102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https://people.vts.su.ac.rs/~pmiki/_DALJINSKA_NASTAVA_MIKROKONTROLERI/21.04/count01.mp4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Számláló IC 4511 áramkörrel</a:t>
            </a:r>
            <a:endParaRPr lang="en-US" b="1" dirty="0"/>
          </a:p>
        </p:txBody>
      </p:sp>
      <p:pic>
        <p:nvPicPr>
          <p:cNvPr id="4" name="Content Placeholder 3" descr="451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676400"/>
            <a:ext cx="5658640" cy="404869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4511 áramkör</a:t>
            </a:r>
            <a:endParaRPr lang="en-US" b="1" dirty="0"/>
          </a:p>
        </p:txBody>
      </p:sp>
      <p:pic>
        <p:nvPicPr>
          <p:cNvPr id="4" name="Content Placeholder 3" descr="4511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52600"/>
            <a:ext cx="3077005" cy="3572374"/>
          </a:xfrm>
        </p:spPr>
      </p:pic>
      <p:sp>
        <p:nvSpPr>
          <p:cNvPr id="5" name="TextBox 4"/>
          <p:cNvSpPr txBox="1"/>
          <p:nvPr/>
        </p:nvSpPr>
        <p:spPr>
          <a:xfrm>
            <a:off x="4648200" y="2209800"/>
            <a:ext cx="434843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dirty="0" smtClean="0"/>
              <a:t>A, B, C, D – Arduino 2, 3, 4, 5</a:t>
            </a:r>
          </a:p>
          <a:p>
            <a:r>
              <a:rPr lang="sr-Latn-RS" sz="2800" dirty="0" smtClean="0"/>
              <a:t>A – LSB</a:t>
            </a:r>
          </a:p>
          <a:p>
            <a:r>
              <a:rPr lang="en-US" sz="2800" dirty="0" smtClean="0"/>
              <a:t>D</a:t>
            </a:r>
            <a:r>
              <a:rPr lang="sr-Latn-RS" sz="2800" dirty="0" smtClean="0"/>
              <a:t> – MSB</a:t>
            </a:r>
          </a:p>
          <a:p>
            <a:endParaRPr lang="sr-Latn-RS" sz="2800" dirty="0" smtClean="0"/>
          </a:p>
          <a:p>
            <a:r>
              <a:rPr lang="sr-Latn-RS" sz="2800" dirty="0" smtClean="0"/>
              <a:t>D C B A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sr-Latn-RS" dirty="0" smtClean="0"/>
              <a:t>c</a:t>
            </a:r>
            <a:r>
              <a:rPr lang="en-US" dirty="0" err="1" smtClean="0"/>
              <a:t>onst</a:t>
            </a:r>
            <a:r>
              <a:rPr lang="sr-Latn-RS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sr-Latn-RS" dirty="0" smtClean="0"/>
              <a:t> </a:t>
            </a:r>
            <a:r>
              <a:rPr lang="en-US" dirty="0" smtClean="0"/>
              <a:t>A</a:t>
            </a:r>
            <a:r>
              <a:rPr lang="sr-Latn-RS" dirty="0" smtClean="0"/>
              <a:t> </a:t>
            </a:r>
            <a:r>
              <a:rPr lang="en-US" dirty="0" smtClean="0"/>
              <a:t>=</a:t>
            </a:r>
            <a:r>
              <a:rPr lang="sr-Latn-RS" dirty="0" smtClean="0"/>
              <a:t> </a:t>
            </a:r>
            <a:r>
              <a:rPr lang="en-US" dirty="0" smtClean="0"/>
              <a:t>2;</a:t>
            </a:r>
          </a:p>
          <a:p>
            <a:pPr>
              <a:buNone/>
            </a:pPr>
            <a:r>
              <a:rPr lang="en-US" dirty="0" smtClean="0"/>
              <a:t>const </a:t>
            </a:r>
            <a:r>
              <a:rPr lang="sr-Latn-RS" dirty="0" smtClean="0"/>
              <a:t> </a:t>
            </a:r>
            <a:r>
              <a:rPr lang="en-US" dirty="0" err="1" smtClean="0"/>
              <a:t>int</a:t>
            </a:r>
            <a:r>
              <a:rPr lang="sr-Latn-RS" dirty="0" smtClean="0"/>
              <a:t> </a:t>
            </a:r>
            <a:r>
              <a:rPr lang="en-US" dirty="0" smtClean="0"/>
              <a:t> B</a:t>
            </a:r>
            <a:r>
              <a:rPr lang="sr-Latn-RS" dirty="0" smtClean="0"/>
              <a:t> </a:t>
            </a:r>
            <a:r>
              <a:rPr lang="en-US" dirty="0" smtClean="0"/>
              <a:t>=</a:t>
            </a:r>
            <a:r>
              <a:rPr lang="sr-Latn-RS" dirty="0" smtClean="0"/>
              <a:t> </a:t>
            </a:r>
            <a:r>
              <a:rPr lang="en-US" dirty="0" smtClean="0"/>
              <a:t>3;</a:t>
            </a:r>
          </a:p>
          <a:p>
            <a:pPr>
              <a:buNone/>
            </a:pPr>
            <a:r>
              <a:rPr lang="en-US" dirty="0" smtClean="0"/>
              <a:t>const </a:t>
            </a:r>
            <a:r>
              <a:rPr lang="sr-Latn-R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sr-Latn-RS" dirty="0" smtClean="0"/>
              <a:t> </a:t>
            </a:r>
            <a:r>
              <a:rPr lang="en-US" dirty="0" smtClean="0"/>
              <a:t>C</a:t>
            </a:r>
            <a:r>
              <a:rPr lang="sr-Latn-RS" dirty="0" smtClean="0"/>
              <a:t> </a:t>
            </a:r>
            <a:r>
              <a:rPr lang="en-US" dirty="0" smtClean="0"/>
              <a:t>=</a:t>
            </a:r>
            <a:r>
              <a:rPr lang="sr-Latn-RS" dirty="0" smtClean="0"/>
              <a:t> </a:t>
            </a:r>
            <a:r>
              <a:rPr lang="en-US" dirty="0" smtClean="0"/>
              <a:t>4;</a:t>
            </a:r>
          </a:p>
          <a:p>
            <a:pPr>
              <a:buNone/>
            </a:pPr>
            <a:r>
              <a:rPr lang="en-US" dirty="0" smtClean="0"/>
              <a:t>const </a:t>
            </a:r>
            <a:r>
              <a:rPr lang="sr-Latn-R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sr-Latn-RS" dirty="0" smtClean="0"/>
              <a:t> </a:t>
            </a:r>
            <a:r>
              <a:rPr lang="en-US" dirty="0" smtClean="0"/>
              <a:t>D</a:t>
            </a:r>
            <a:r>
              <a:rPr lang="sr-Latn-RS" dirty="0" smtClean="0"/>
              <a:t> </a:t>
            </a:r>
            <a:r>
              <a:rPr lang="en-US" dirty="0" smtClean="0"/>
              <a:t>=</a:t>
            </a:r>
            <a:r>
              <a:rPr lang="sr-Latn-RS" dirty="0" smtClean="0"/>
              <a:t> </a:t>
            </a:r>
            <a:r>
              <a:rPr lang="en-US" dirty="0" smtClean="0"/>
              <a:t>5;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sr-Latn-RS" dirty="0" smtClean="0"/>
              <a:t> count</a:t>
            </a:r>
            <a:r>
              <a:rPr lang="en-US" dirty="0" smtClean="0"/>
              <a:t> = 0; </a:t>
            </a:r>
            <a:endParaRPr lang="sr-Latn-RS" dirty="0" smtClean="0"/>
          </a:p>
          <a:p>
            <a:pPr>
              <a:buNone/>
            </a:pPr>
            <a:r>
              <a:rPr lang="en-US" dirty="0" smtClean="0">
                <a:solidFill>
                  <a:srgbClr val="FFC000"/>
                </a:solidFill>
              </a:rPr>
              <a:t>//the variable used to show the number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void setup() {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(A, OUTPUT); //LSB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(B, OUTPUT);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(C, OUTPUT);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pinMode</a:t>
            </a:r>
            <a:r>
              <a:rPr lang="en-US" dirty="0" smtClean="0"/>
              <a:t>(D, OUTPUT); //MSB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Latn-RS" b="1" dirty="0" smtClean="0"/>
              <a:t>Program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 smtClean="0"/>
              <a:t>void loop() </a:t>
            </a:r>
            <a:r>
              <a:rPr lang="en-US" sz="2000" dirty="0" smtClean="0">
                <a:solidFill>
                  <a:srgbClr val="FF0000"/>
                </a:solidFill>
              </a:rPr>
              <a:t>{</a:t>
            </a:r>
          </a:p>
          <a:p>
            <a:pPr>
              <a:buNone/>
            </a:pPr>
            <a:r>
              <a:rPr lang="sr-Latn-RS" sz="2000" dirty="0" smtClean="0"/>
              <a:t>	count</a:t>
            </a:r>
            <a:r>
              <a:rPr lang="en-US" sz="2000" dirty="0" smtClean="0"/>
              <a:t>++; </a:t>
            </a:r>
          </a:p>
          <a:p>
            <a:pPr>
              <a:buNone/>
            </a:pPr>
            <a:r>
              <a:rPr lang="en-US" sz="2000" dirty="0" smtClean="0"/>
              <a:t>    delay(200); </a:t>
            </a:r>
          </a:p>
          <a:p>
            <a:pPr>
              <a:buNone/>
            </a:pPr>
            <a:r>
              <a:rPr lang="en-US" sz="2000" dirty="0" smtClean="0"/>
              <a:t>    if (</a:t>
            </a:r>
            <a:r>
              <a:rPr lang="sr-Latn-RS" sz="2000" dirty="0" smtClean="0"/>
              <a:t>count</a:t>
            </a:r>
            <a:r>
              <a:rPr lang="en-US" sz="2000" dirty="0" smtClean="0"/>
              <a:t> == 10)</a:t>
            </a:r>
            <a:r>
              <a:rPr lang="en-US" sz="2000" dirty="0" smtClean="0">
                <a:solidFill>
                  <a:srgbClr val="0070C0"/>
                </a:solidFill>
              </a:rPr>
              <a:t>{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      </a:t>
            </a:r>
            <a:r>
              <a:rPr lang="sr-Latn-RS" sz="2000" dirty="0" smtClean="0"/>
              <a:t>count</a:t>
            </a:r>
            <a:r>
              <a:rPr lang="en-US" sz="2000" dirty="0" smtClean="0"/>
              <a:t> = 0;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smtClean="0">
                <a:solidFill>
                  <a:srgbClr val="0070C0"/>
                </a:solidFill>
              </a:rPr>
              <a:t>}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to_BCD</a:t>
            </a:r>
            <a:r>
              <a:rPr lang="en-US" sz="2000" dirty="0" smtClean="0"/>
              <a:t>(); </a:t>
            </a:r>
            <a:r>
              <a:rPr lang="en-US" sz="2000" dirty="0" smtClean="0">
                <a:solidFill>
                  <a:srgbClr val="FFC000"/>
                </a:solidFill>
              </a:rPr>
              <a:t>//convert to binary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}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0" y="1066800"/>
            <a:ext cx="3505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void </a:t>
            </a:r>
            <a:r>
              <a:rPr lang="en-US" sz="1600" dirty="0" err="1" smtClean="0"/>
              <a:t>to_BCD</a:t>
            </a:r>
            <a:r>
              <a:rPr lang="en-US" sz="1600" dirty="0" smtClean="0"/>
              <a:t>()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{</a:t>
            </a:r>
          </a:p>
          <a:p>
            <a:r>
              <a:rPr lang="en-US" sz="1600" dirty="0" smtClean="0"/>
              <a:t>    if (count == 0) //write 0000</a:t>
            </a:r>
          </a:p>
          <a:p>
            <a:r>
              <a:rPr lang="en-US" sz="1600" dirty="0" smtClean="0"/>
              <a:t>  </a:t>
            </a:r>
            <a:r>
              <a:rPr lang="en-US" sz="1600" dirty="0" smtClean="0">
                <a:solidFill>
                  <a:srgbClr val="00B0F0"/>
                </a:solidFill>
              </a:rPr>
              <a:t>{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(A,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(B,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(C,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(D, LOW);</a:t>
            </a:r>
          </a:p>
          <a:p>
            <a:r>
              <a:rPr lang="en-US" sz="1600" dirty="0" smtClean="0"/>
              <a:t>    </a:t>
            </a:r>
            <a:r>
              <a:rPr lang="en-US" sz="1600" dirty="0" smtClean="0">
                <a:solidFill>
                  <a:srgbClr val="00B0F0"/>
                </a:solidFill>
              </a:rPr>
              <a:t>}</a:t>
            </a:r>
          </a:p>
          <a:p>
            <a:r>
              <a:rPr lang="en-US" sz="1600" dirty="0" smtClean="0"/>
              <a:t>    </a:t>
            </a:r>
          </a:p>
          <a:p>
            <a:r>
              <a:rPr lang="en-US" sz="1600" dirty="0" smtClean="0"/>
              <a:t>    if (count == 1) //write 0001</a:t>
            </a:r>
          </a:p>
          <a:p>
            <a:r>
              <a:rPr lang="en-US" sz="1600" dirty="0" smtClean="0"/>
              <a:t>  </a:t>
            </a:r>
            <a:r>
              <a:rPr lang="en-US" sz="1600" dirty="0" smtClean="0">
                <a:solidFill>
                  <a:srgbClr val="00B050"/>
                </a:solidFill>
              </a:rPr>
              <a:t>{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(A, HIGH);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(B,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(C, LOW);</a:t>
            </a:r>
          </a:p>
          <a:p>
            <a:r>
              <a:rPr lang="en-US" sz="1600" dirty="0" smtClean="0"/>
              <a:t>      </a:t>
            </a:r>
            <a:r>
              <a:rPr lang="en-US" sz="1600" dirty="0" err="1" smtClean="0"/>
              <a:t>digitalWrite</a:t>
            </a:r>
            <a:r>
              <a:rPr lang="en-US" sz="1600" dirty="0" smtClean="0"/>
              <a:t>(D, LOW);</a:t>
            </a:r>
          </a:p>
          <a:p>
            <a:r>
              <a:rPr lang="en-US" sz="1600" dirty="0" smtClean="0"/>
              <a:t>    </a:t>
            </a:r>
            <a:r>
              <a:rPr lang="en-US" sz="1600" dirty="0" smtClean="0">
                <a:solidFill>
                  <a:srgbClr val="00B050"/>
                </a:solidFill>
              </a:rPr>
              <a:t>}</a:t>
            </a:r>
            <a:endParaRPr lang="sr-Latn-RS" sz="1600" dirty="0" smtClean="0">
              <a:solidFill>
                <a:srgbClr val="00B050"/>
              </a:solidFill>
            </a:endParaRPr>
          </a:p>
          <a:p>
            <a:endParaRPr lang="en-US" sz="1600" dirty="0" smtClean="0">
              <a:solidFill>
                <a:srgbClr val="00B050"/>
              </a:solidFill>
            </a:endParaRPr>
          </a:p>
          <a:p>
            <a:r>
              <a:rPr lang="sr-Latn-RS" dirty="0" smtClean="0"/>
              <a:t>... // do 9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PIR </a:t>
            </a:r>
            <a:r>
              <a:rPr lang="en-US" b="1" dirty="0" smtClean="0"/>
              <a:t>s</a:t>
            </a:r>
            <a:r>
              <a:rPr lang="hu-HU" b="1" dirty="0" smtClean="0"/>
              <a:t>z</a:t>
            </a:r>
            <a:r>
              <a:rPr lang="en-US" b="1" dirty="0" err="1" smtClean="0"/>
              <a:t>enzor</a:t>
            </a:r>
            <a:endParaRPr lang="en-US" b="1" dirty="0"/>
          </a:p>
        </p:txBody>
      </p:sp>
      <p:pic>
        <p:nvPicPr>
          <p:cNvPr id="4" name="Content Placeholder 3" descr="maxres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38200"/>
            <a:ext cx="4861278" cy="2734469"/>
          </a:xfrm>
        </p:spPr>
      </p:pic>
      <p:pic>
        <p:nvPicPr>
          <p:cNvPr id="5" name="Picture 4" descr="pir-pinou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895600"/>
            <a:ext cx="4572000" cy="361759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PIR </a:t>
            </a:r>
            <a:r>
              <a:rPr lang="en-US" b="1" dirty="0" smtClean="0"/>
              <a:t>s</a:t>
            </a:r>
            <a:r>
              <a:rPr lang="hu-HU" b="1" dirty="0" smtClean="0"/>
              <a:t>z</a:t>
            </a:r>
            <a:r>
              <a:rPr lang="en-US" b="1" dirty="0" err="1" smtClean="0"/>
              <a:t>enzor</a:t>
            </a:r>
            <a:endParaRPr lang="en-US" b="1" dirty="0"/>
          </a:p>
        </p:txBody>
      </p:sp>
      <p:pic>
        <p:nvPicPr>
          <p:cNvPr id="4" name="Content Placeholder 3" descr="pir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524000"/>
            <a:ext cx="6154009" cy="343900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352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led = 13;   </a:t>
            </a:r>
            <a:r>
              <a:rPr lang="en-US" sz="2000" dirty="0" smtClean="0">
                <a:solidFill>
                  <a:srgbClr val="FFC000"/>
                </a:solidFill>
              </a:rPr>
              <a:t>// the pin that the LED is attached to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sensor = 2;  </a:t>
            </a:r>
            <a:r>
              <a:rPr lang="en-US" sz="2000" dirty="0" smtClean="0">
                <a:solidFill>
                  <a:srgbClr val="FFC000"/>
                </a:solidFill>
              </a:rPr>
              <a:t>// the pin that the sensor is attached to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state = LOW;  </a:t>
            </a:r>
            <a:r>
              <a:rPr lang="en-US" sz="2000" dirty="0" smtClean="0">
                <a:solidFill>
                  <a:srgbClr val="FFC000"/>
                </a:solidFill>
              </a:rPr>
              <a:t>// by default, no motion detected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val</a:t>
            </a:r>
            <a:r>
              <a:rPr lang="en-US" sz="2000" dirty="0" smtClean="0"/>
              <a:t> = 0;  </a:t>
            </a:r>
            <a:r>
              <a:rPr lang="en-US" sz="2000" dirty="0" smtClean="0">
                <a:solidFill>
                  <a:srgbClr val="FFC000"/>
                </a:solidFill>
              </a:rPr>
              <a:t>// variable to store the sensor status (value) </a:t>
            </a:r>
          </a:p>
          <a:p>
            <a:pPr>
              <a:buNone/>
            </a:pPr>
            <a:r>
              <a:rPr lang="en-US" sz="2000" dirty="0" smtClean="0"/>
              <a:t>void setup() </a:t>
            </a:r>
            <a:r>
              <a:rPr lang="en-US" sz="2000" dirty="0" smtClean="0">
                <a:solidFill>
                  <a:srgbClr val="FF0000"/>
                </a:solidFill>
              </a:rPr>
              <a:t>{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pinMode</a:t>
            </a:r>
            <a:r>
              <a:rPr lang="en-US" sz="2000" dirty="0" smtClean="0"/>
              <a:t>(led, OUTPUT);  </a:t>
            </a:r>
            <a:r>
              <a:rPr lang="en-US" sz="2000" dirty="0" smtClean="0">
                <a:solidFill>
                  <a:srgbClr val="FFC000"/>
                </a:solidFill>
              </a:rPr>
              <a:t>// </a:t>
            </a:r>
            <a:r>
              <a:rPr lang="en-US" sz="2000" dirty="0" err="1" smtClean="0">
                <a:solidFill>
                  <a:srgbClr val="FFC000"/>
                </a:solidFill>
              </a:rPr>
              <a:t>initalize</a:t>
            </a:r>
            <a:r>
              <a:rPr lang="en-US" sz="2000" dirty="0" smtClean="0">
                <a:solidFill>
                  <a:srgbClr val="FFC000"/>
                </a:solidFill>
              </a:rPr>
              <a:t> LED as an output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pinMode</a:t>
            </a:r>
            <a:r>
              <a:rPr lang="en-US" sz="2000" dirty="0" smtClean="0"/>
              <a:t>(sensor, INPUT);  </a:t>
            </a:r>
            <a:r>
              <a:rPr lang="en-US" sz="2000" dirty="0" smtClean="0">
                <a:solidFill>
                  <a:srgbClr val="FFC000"/>
                </a:solidFill>
              </a:rPr>
              <a:t>// initialize sensor as an input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Serial.begin</a:t>
            </a:r>
            <a:r>
              <a:rPr lang="en-US" sz="2000" dirty="0" smtClean="0"/>
              <a:t>(9600);   </a:t>
            </a:r>
            <a:r>
              <a:rPr lang="en-US" sz="2000" dirty="0" smtClean="0">
                <a:solidFill>
                  <a:srgbClr val="FFC000"/>
                </a:solidFill>
              </a:rPr>
              <a:t>// initialize serial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}</a:t>
            </a:r>
            <a:r>
              <a:rPr lang="en-US" sz="2000" dirty="0" smtClean="0"/>
              <a:t> </a:t>
            </a:r>
          </a:p>
        </p:txBody>
      </p:sp>
      <p:pic>
        <p:nvPicPr>
          <p:cNvPr id="4" name="Content Placeholder 3" descr="pir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3886200"/>
            <a:ext cx="4090737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6477000" cy="53340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void loop()</a:t>
            </a:r>
            <a:r>
              <a:rPr lang="en-US" dirty="0" smtClean="0">
                <a:solidFill>
                  <a:srgbClr val="FF0000"/>
                </a:solidFill>
              </a:rPr>
              <a:t>{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val</a:t>
            </a:r>
            <a:r>
              <a:rPr lang="en-US" dirty="0" smtClean="0"/>
              <a:t> = </a:t>
            </a:r>
            <a:r>
              <a:rPr lang="en-US" dirty="0" err="1" smtClean="0"/>
              <a:t>digitalRead</a:t>
            </a:r>
            <a:r>
              <a:rPr lang="en-US" dirty="0" smtClean="0"/>
              <a:t>(sensor); 	</a:t>
            </a:r>
            <a:r>
              <a:rPr lang="en-US" dirty="0" smtClean="0">
                <a:solidFill>
                  <a:srgbClr val="FFC000"/>
                </a:solidFill>
              </a:rPr>
              <a:t>// read sensor value </a:t>
            </a:r>
          </a:p>
          <a:p>
            <a:pPr>
              <a:buNone/>
            </a:pPr>
            <a:r>
              <a:rPr lang="en-US" dirty="0" smtClean="0"/>
              <a:t>	if (</a:t>
            </a:r>
            <a:r>
              <a:rPr lang="en-US" dirty="0" err="1" smtClean="0"/>
              <a:t>val</a:t>
            </a:r>
            <a:r>
              <a:rPr lang="en-US" dirty="0" smtClean="0"/>
              <a:t> == HIGH) </a:t>
            </a:r>
            <a:r>
              <a:rPr lang="en-US" dirty="0" smtClean="0">
                <a:solidFill>
                  <a:srgbClr val="00FF00"/>
                </a:solidFill>
              </a:rPr>
              <a:t>{</a:t>
            </a:r>
            <a:r>
              <a:rPr lang="en-US" dirty="0" smtClean="0"/>
              <a:t> 	</a:t>
            </a:r>
            <a:r>
              <a:rPr lang="en-US" dirty="0" smtClean="0">
                <a:solidFill>
                  <a:srgbClr val="FFC000"/>
                </a:solidFill>
              </a:rPr>
              <a:t>// check if the sensor is HIGH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digitalWrite</a:t>
            </a:r>
            <a:r>
              <a:rPr lang="en-US" dirty="0" smtClean="0"/>
              <a:t>(led, HIGH); 	// turn LED ON</a:t>
            </a:r>
          </a:p>
          <a:p>
            <a:pPr>
              <a:buNone/>
            </a:pPr>
            <a:r>
              <a:rPr lang="en-US" dirty="0" smtClean="0"/>
              <a:t> 	delay(100); 		</a:t>
            </a:r>
            <a:r>
              <a:rPr lang="en-US" dirty="0" smtClean="0">
                <a:solidFill>
                  <a:srgbClr val="FFC000"/>
                </a:solidFill>
              </a:rPr>
              <a:t>// delay 100 milliseconds </a:t>
            </a:r>
          </a:p>
          <a:p>
            <a:pPr>
              <a:buNone/>
            </a:pPr>
            <a:r>
              <a:rPr lang="en-US" dirty="0" smtClean="0"/>
              <a:t>		if (state == LOW) </a:t>
            </a:r>
            <a:r>
              <a:rPr lang="en-US" dirty="0" smtClean="0">
                <a:solidFill>
                  <a:srgbClr val="0070C0"/>
                </a:solidFill>
              </a:rPr>
              <a:t>{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Serial.println</a:t>
            </a:r>
            <a:r>
              <a:rPr lang="en-US" dirty="0" smtClean="0"/>
              <a:t>("Motion detected!"); </a:t>
            </a:r>
          </a:p>
          <a:p>
            <a:pPr>
              <a:buNone/>
            </a:pPr>
            <a:r>
              <a:rPr lang="en-US" dirty="0" smtClean="0"/>
              <a:t>			state = HIGH; </a:t>
            </a:r>
            <a:r>
              <a:rPr lang="en-US" dirty="0" smtClean="0">
                <a:solidFill>
                  <a:srgbClr val="FFC000"/>
                </a:solidFill>
              </a:rPr>
              <a:t>// update variable state to HIGH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FF00"/>
                </a:solidFill>
              </a:rPr>
              <a:t>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else </a:t>
            </a:r>
            <a:r>
              <a:rPr lang="en-US" dirty="0" smtClean="0">
                <a:solidFill>
                  <a:srgbClr val="7030A0"/>
                </a:solidFill>
              </a:rPr>
              <a:t>{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digitalWrite</a:t>
            </a:r>
            <a:r>
              <a:rPr lang="en-US" dirty="0" smtClean="0"/>
              <a:t>(led, LOW); </a:t>
            </a:r>
            <a:r>
              <a:rPr lang="en-US" dirty="0" smtClean="0">
                <a:solidFill>
                  <a:srgbClr val="FFC000"/>
                </a:solidFill>
              </a:rPr>
              <a:t>// turn LED OFF </a:t>
            </a:r>
          </a:p>
          <a:p>
            <a:pPr>
              <a:buNone/>
            </a:pPr>
            <a:r>
              <a:rPr lang="en-US" dirty="0" smtClean="0"/>
              <a:t>		delay(200); </a:t>
            </a:r>
            <a:r>
              <a:rPr lang="en-US" dirty="0" smtClean="0">
                <a:solidFill>
                  <a:srgbClr val="FFC000"/>
                </a:solidFill>
              </a:rPr>
              <a:t>// delay 200 milliseconds </a:t>
            </a:r>
          </a:p>
          <a:p>
            <a:pPr>
              <a:buNone/>
            </a:pPr>
            <a:r>
              <a:rPr lang="en-US" dirty="0" smtClean="0"/>
              <a:t>		if (state == HIGH)</a:t>
            </a:r>
            <a:r>
              <a:rPr lang="en-US" dirty="0" smtClean="0">
                <a:solidFill>
                  <a:srgbClr val="FFC000"/>
                </a:solidFill>
              </a:rPr>
              <a:t>{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Serial.println</a:t>
            </a:r>
            <a:r>
              <a:rPr lang="en-US" dirty="0" smtClean="0"/>
              <a:t>("Motion stopped!"); </a:t>
            </a:r>
          </a:p>
          <a:p>
            <a:pPr>
              <a:buNone/>
            </a:pPr>
            <a:r>
              <a:rPr lang="en-US" dirty="0" smtClean="0"/>
              <a:t>			state = LOW; </a:t>
            </a:r>
            <a:r>
              <a:rPr lang="en-US" dirty="0" smtClean="0">
                <a:solidFill>
                  <a:srgbClr val="FFC000"/>
                </a:solidFill>
              </a:rPr>
              <a:t>// update variable state to LOW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FFC000"/>
                </a:solidFill>
              </a:rPr>
              <a:t>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7030A0"/>
                </a:solidFill>
              </a:rPr>
              <a:t>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}</a:t>
            </a:r>
          </a:p>
          <a:p>
            <a:endParaRPr lang="en-US" dirty="0"/>
          </a:p>
        </p:txBody>
      </p:sp>
      <p:pic>
        <p:nvPicPr>
          <p:cNvPr id="4" name="Content Placeholder 3" descr="pir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76600"/>
            <a:ext cx="2727158" cy="152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569</Words>
  <Application>Microsoft Office PowerPoint</Application>
  <PresentationFormat>On-screen Show (4:3)</PresentationFormat>
  <Paragraphs>152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Ultrahangos szenzor</vt:lpstr>
      <vt:lpstr>Ultrahangos szenzor</vt:lpstr>
      <vt:lpstr>Ultrahangos szenzor</vt:lpstr>
      <vt:lpstr>Ultrahangos szenzor</vt:lpstr>
      <vt:lpstr>Ultrahangos szenzor</vt:lpstr>
      <vt:lpstr>Ultrahangos szenzor – számítás</vt:lpstr>
      <vt:lpstr>Időmérés – pulseIn() függvény</vt:lpstr>
      <vt:lpstr>Ultrahangos szenzor - bekötés</vt:lpstr>
      <vt:lpstr>Program</vt:lpstr>
      <vt:lpstr>Program</vt:lpstr>
      <vt:lpstr>Számláló IC 4511 áramkörrel</vt:lpstr>
      <vt:lpstr>Számláló IC 4511 áramkörrel</vt:lpstr>
      <vt:lpstr>4511 áramkör</vt:lpstr>
      <vt:lpstr>Program</vt:lpstr>
      <vt:lpstr>Program</vt:lpstr>
      <vt:lpstr>PIR szenzor</vt:lpstr>
      <vt:lpstr>PIR szenzor</vt:lpstr>
      <vt:lpstr>Program</vt:lpstr>
      <vt:lpstr>Program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Ultrazvučni senzor</dc:title>
  <dc:creator>Miki</dc:creator>
  <cp:lastModifiedBy>Miki</cp:lastModifiedBy>
  <cp:revision>67</cp:revision>
  <dcterms:created xsi:type="dcterms:W3CDTF">2020-04-20T16:06:19Z</dcterms:created>
  <dcterms:modified xsi:type="dcterms:W3CDTF">2020-04-21T13:57:14Z</dcterms:modified>
</cp:coreProperties>
</file>