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75" r:id="rId13"/>
    <p:sldId id="264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60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984-1E42-4724-A703-42EB1E999CE2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2B984-1E42-4724-A703-42EB1E999CE2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34185-BE96-44F7-B401-3D0C231DF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people.vts.su.ac.rs/~pmiki/_DALJINSKA_NASTAVA_MIKROKONTROLERI/07.04/rnd4LED.mp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241425"/>
          </a:xfrm>
        </p:spPr>
        <p:txBody>
          <a:bodyPr/>
          <a:lstStyle/>
          <a:p>
            <a:r>
              <a:rPr lang="en-US" b="1" dirty="0" smtClean="0"/>
              <a:t>Count 4-bit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457200" y="10668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https://people.vts.su.ac.rs/~pmiki/_DALJINSKA_NASTAVA_MIKROKONTROLERI/07.04/count4bit.mp4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1828800"/>
            <a:ext cx="3352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void setup(){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(2,OUTPUT);  </a:t>
            </a:r>
          </a:p>
          <a:p>
            <a:r>
              <a:rPr lang="en-US" dirty="0" smtClean="0"/>
              <a:t>// declare LED pins as output pins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(3,OUTPUT);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(4,OUTPUT);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(5,OUTPUT);</a:t>
            </a:r>
          </a:p>
          <a:p>
            <a:r>
              <a:rPr lang="en-US" dirty="0" smtClean="0"/>
              <a:t>  } 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038600" y="167640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void loop(){  </a:t>
            </a:r>
          </a:p>
          <a:p>
            <a:r>
              <a:rPr lang="en-US" dirty="0" smtClean="0"/>
              <a:t>  for(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=0; </a:t>
            </a:r>
            <a:r>
              <a:rPr lang="en-US" dirty="0" err="1" smtClean="0"/>
              <a:t>i</a:t>
            </a:r>
            <a:r>
              <a:rPr lang="en-US" dirty="0" smtClean="0"/>
              <a:t>&lt;16; </a:t>
            </a:r>
            <a:r>
              <a:rPr lang="en-US" dirty="0" err="1" smtClean="0"/>
              <a:t>i</a:t>
            </a:r>
            <a:r>
              <a:rPr lang="en-US" dirty="0" smtClean="0"/>
              <a:t>++) </a:t>
            </a:r>
          </a:p>
          <a:p>
            <a:r>
              <a:rPr lang="en-US" dirty="0" smtClean="0"/>
              <a:t>     // increment  automatically from 0 to 15 </a:t>
            </a:r>
          </a:p>
          <a:p>
            <a:r>
              <a:rPr lang="en-US" dirty="0" smtClean="0"/>
              <a:t>  {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a=i%2;      // calculate LSB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b=</a:t>
            </a:r>
            <a:r>
              <a:rPr lang="en-US" dirty="0" err="1" smtClean="0"/>
              <a:t>i</a:t>
            </a:r>
            <a:r>
              <a:rPr lang="en-US" dirty="0" smtClean="0"/>
              <a:t>/2 %2;  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c=</a:t>
            </a:r>
            <a:r>
              <a:rPr lang="en-US" dirty="0" err="1" smtClean="0"/>
              <a:t>i</a:t>
            </a:r>
            <a:r>
              <a:rPr lang="en-US" dirty="0" smtClean="0"/>
              <a:t>/4 %2;     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d=</a:t>
            </a:r>
            <a:r>
              <a:rPr lang="en-US" dirty="0" err="1" smtClean="0"/>
              <a:t>i</a:t>
            </a:r>
            <a:r>
              <a:rPr lang="en-US" dirty="0" smtClean="0"/>
              <a:t>/8 %2;  //</a:t>
            </a:r>
            <a:r>
              <a:rPr lang="en-US" dirty="0" err="1" smtClean="0"/>
              <a:t>claculate</a:t>
            </a:r>
            <a:r>
              <a:rPr lang="en-US" dirty="0" smtClean="0"/>
              <a:t> MSB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(5,d);   //write MSB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(4,c);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(3,b); 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(2,a);  // write LSB  </a:t>
            </a:r>
          </a:p>
          <a:p>
            <a:r>
              <a:rPr lang="en-US" dirty="0" smtClean="0"/>
              <a:t>   </a:t>
            </a:r>
          </a:p>
          <a:p>
            <a:r>
              <a:rPr lang="en-US" dirty="0" smtClean="0"/>
              <a:t>  delay(200);     // wait for a second  </a:t>
            </a:r>
          </a:p>
          <a:p>
            <a:r>
              <a:rPr lang="en-US" dirty="0" smtClean="0"/>
              <a:t>  }  </a:t>
            </a:r>
          </a:p>
          <a:p>
            <a:r>
              <a:rPr lang="en-US" dirty="0" smtClean="0"/>
              <a:t>}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Count 4-bit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167640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void loop(){  </a:t>
            </a:r>
          </a:p>
          <a:p>
            <a:r>
              <a:rPr lang="en-US" dirty="0" smtClean="0"/>
              <a:t>  for(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=0; </a:t>
            </a:r>
            <a:r>
              <a:rPr lang="en-US" dirty="0" err="1" smtClean="0"/>
              <a:t>i</a:t>
            </a:r>
            <a:r>
              <a:rPr lang="en-US" dirty="0" smtClean="0"/>
              <a:t>&lt;16; </a:t>
            </a:r>
            <a:r>
              <a:rPr lang="en-US" dirty="0" err="1" smtClean="0"/>
              <a:t>i</a:t>
            </a:r>
            <a:r>
              <a:rPr lang="en-US" dirty="0" smtClean="0"/>
              <a:t>++) </a:t>
            </a:r>
          </a:p>
          <a:p>
            <a:r>
              <a:rPr lang="en-US" dirty="0" smtClean="0"/>
              <a:t>     // increment  automatically from 0 to 15 </a:t>
            </a:r>
          </a:p>
          <a:p>
            <a:r>
              <a:rPr lang="en-US" dirty="0" smtClean="0"/>
              <a:t>  {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a=i%2;      // calculate LSB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b=</a:t>
            </a:r>
            <a:r>
              <a:rPr lang="en-US" dirty="0" err="1" smtClean="0"/>
              <a:t>i</a:t>
            </a:r>
            <a:r>
              <a:rPr lang="en-US" dirty="0" smtClean="0"/>
              <a:t>/2 %2;  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c=</a:t>
            </a:r>
            <a:r>
              <a:rPr lang="en-US" dirty="0" err="1" smtClean="0"/>
              <a:t>i</a:t>
            </a:r>
            <a:r>
              <a:rPr lang="en-US" dirty="0" smtClean="0"/>
              <a:t>/4 %2;     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d=</a:t>
            </a:r>
            <a:r>
              <a:rPr lang="en-US" dirty="0" err="1" smtClean="0"/>
              <a:t>i</a:t>
            </a:r>
            <a:r>
              <a:rPr lang="en-US" dirty="0" smtClean="0"/>
              <a:t>/8 %2;  //</a:t>
            </a:r>
            <a:r>
              <a:rPr lang="en-US" dirty="0" err="1" smtClean="0"/>
              <a:t>claculate</a:t>
            </a:r>
            <a:r>
              <a:rPr lang="en-US" dirty="0" smtClean="0"/>
              <a:t> MSB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(5,d);   //write MSB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(4,c);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(3,b); 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(2,a);  // write LSB  </a:t>
            </a:r>
          </a:p>
          <a:p>
            <a:r>
              <a:rPr lang="en-US" dirty="0" smtClean="0"/>
              <a:t>   </a:t>
            </a:r>
          </a:p>
          <a:p>
            <a:r>
              <a:rPr lang="en-US" dirty="0" smtClean="0"/>
              <a:t>  delay(200);     // wait for a second  </a:t>
            </a:r>
          </a:p>
          <a:p>
            <a:r>
              <a:rPr lang="en-US" dirty="0" smtClean="0"/>
              <a:t>  }  </a:t>
            </a:r>
          </a:p>
          <a:p>
            <a:r>
              <a:rPr lang="en-US" dirty="0" smtClean="0"/>
              <a:t>}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LED intensity with pot-meter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3581400" cy="452596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potPin</a:t>
            </a:r>
            <a:r>
              <a:rPr lang="en-US" dirty="0" smtClean="0"/>
              <a:t> = A0;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potValue</a:t>
            </a:r>
            <a:r>
              <a:rPr lang="en-US" dirty="0" smtClean="0"/>
              <a:t> = 0;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LED = 9;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void setup() {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Serial.begin</a:t>
            </a:r>
            <a:r>
              <a:rPr lang="en-US" dirty="0" smtClean="0"/>
              <a:t>(9600);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(LED, OUTPUT);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void loop() {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potValue</a:t>
            </a:r>
            <a:r>
              <a:rPr lang="en-US" dirty="0" smtClean="0"/>
              <a:t> = </a:t>
            </a:r>
            <a:r>
              <a:rPr lang="en-US" dirty="0" err="1" smtClean="0"/>
              <a:t>analogRead</a:t>
            </a:r>
            <a:r>
              <a:rPr lang="en-US" dirty="0" smtClean="0"/>
              <a:t>(</a:t>
            </a:r>
            <a:r>
              <a:rPr lang="en-US" dirty="0" err="1" smtClean="0"/>
              <a:t>potPin</a:t>
            </a:r>
            <a:r>
              <a:rPr lang="en-US" dirty="0" smtClean="0"/>
              <a:t>);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Serial.println</a:t>
            </a:r>
            <a:r>
              <a:rPr lang="en-US" dirty="0" smtClean="0"/>
              <a:t>(</a:t>
            </a:r>
            <a:r>
              <a:rPr lang="en-US" dirty="0" err="1" smtClean="0"/>
              <a:t>potValue</a:t>
            </a:r>
            <a:r>
              <a:rPr lang="en-US" dirty="0" smtClean="0"/>
              <a:t>);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analogWrite</a:t>
            </a:r>
            <a:r>
              <a:rPr lang="en-US" dirty="0" smtClean="0"/>
              <a:t>(LED, </a:t>
            </a:r>
            <a:r>
              <a:rPr lang="en-US" dirty="0" err="1" smtClean="0"/>
              <a:t>potValue</a:t>
            </a:r>
            <a:r>
              <a:rPr lang="en-US" dirty="0" smtClean="0"/>
              <a:t> / 4);</a:t>
            </a:r>
          </a:p>
          <a:p>
            <a:pPr>
              <a:buNone/>
            </a:pPr>
            <a:r>
              <a:rPr lang="en-US" dirty="0" smtClean="0"/>
              <a:t>  delay(10);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pic>
        <p:nvPicPr>
          <p:cNvPr id="4" name="Picture 3" descr="she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2057400"/>
            <a:ext cx="3733800" cy="28338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9144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https://people.vts.su.ac.rs/~pmiki/_DALJINSKA_NASTAVA_MIKROKONTROLERI/07.04/potPWM.mp4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89175"/>
          </a:xfrm>
        </p:spPr>
        <p:txBody>
          <a:bodyPr>
            <a:noAutofit/>
          </a:bodyPr>
          <a:lstStyle/>
          <a:p>
            <a:r>
              <a:rPr lang="en-US" sz="6000" b="1" dirty="0" err="1" smtClean="0"/>
              <a:t>Villog</a:t>
            </a:r>
            <a:r>
              <a:rPr lang="hu-HU" sz="6000" b="1" dirty="0" smtClean="0"/>
              <a:t>ó </a:t>
            </a:r>
            <a:r>
              <a:rPr lang="en-US" sz="6000" b="1" i="1" dirty="0" smtClean="0"/>
              <a:t>d</a:t>
            </a:r>
            <a:r>
              <a:rPr lang="hu-HU" sz="6000" b="1" i="1" dirty="0" smtClean="0"/>
              <a:t>elay</a:t>
            </a:r>
            <a:r>
              <a:rPr lang="hu-HU" sz="6000" b="1" dirty="0" smtClean="0"/>
              <a:t> függvény használata nélkül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CS" dirty="0" smtClean="0"/>
              <a:t>Hardver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105400"/>
          </a:xfrm>
        </p:spPr>
        <p:txBody>
          <a:bodyPr>
            <a:normAutofit lnSpcReduction="10000"/>
          </a:bodyPr>
          <a:lstStyle/>
          <a:p>
            <a:r>
              <a:rPr lang="sr-Latn-CS" dirty="0" smtClean="0"/>
              <a:t>Csak a 13. lábacskára bekötött LED-et használjuk, további összekötés nem szükséges.</a:t>
            </a:r>
          </a:p>
          <a:p>
            <a:endParaRPr lang="sr-Latn-CS" dirty="0"/>
          </a:p>
          <a:p>
            <a:pPr>
              <a:buNone/>
            </a:pPr>
            <a:r>
              <a:rPr lang="sr-Latn-CS" dirty="0" smtClean="0"/>
              <a:t>	digitalWrite(13, HIGH);</a:t>
            </a:r>
          </a:p>
          <a:p>
            <a:pPr>
              <a:buNone/>
            </a:pPr>
            <a:r>
              <a:rPr lang="sr-Latn-CS" dirty="0"/>
              <a:t>	d</a:t>
            </a:r>
            <a:r>
              <a:rPr lang="sr-Latn-CS" dirty="0" smtClean="0"/>
              <a:t>elay (2000);                    // wait 2s from now</a:t>
            </a:r>
          </a:p>
          <a:p>
            <a:pPr>
              <a:buNone/>
            </a:pPr>
            <a:r>
              <a:rPr lang="sr-Latn-CS" dirty="0" smtClean="0"/>
              <a:t>	digitalWrite(13, LOW);</a:t>
            </a:r>
          </a:p>
          <a:p>
            <a:pPr>
              <a:buNone/>
            </a:pPr>
            <a:r>
              <a:rPr lang="sr-Latn-CS" dirty="0" smtClean="0"/>
              <a:t>	delay (5000);                    //  wait 5s from now</a:t>
            </a:r>
          </a:p>
          <a:p>
            <a:pPr>
              <a:buNone/>
            </a:pPr>
            <a:r>
              <a:rPr lang="sr-Latn-CS" dirty="0"/>
              <a:t>	</a:t>
            </a:r>
            <a:endParaRPr lang="sr-Latn-CS" dirty="0" smtClean="0"/>
          </a:p>
          <a:p>
            <a:pPr>
              <a:buNone/>
            </a:pPr>
            <a:r>
              <a:rPr lang="sr-Latn-CS" dirty="0" smtClean="0"/>
              <a:t>	// no common referent time!!!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millis()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dirty="0" smtClean="0"/>
              <a:t>Az egyik legfontosabb Arduino függvény.</a:t>
            </a:r>
          </a:p>
          <a:p>
            <a:r>
              <a:rPr lang="sr-Latn-CS" dirty="0" smtClean="0"/>
              <a:t>Ez a függvény az eltelt milliszekundumok számát tartalmazza bekapcsolás, vagy az utolsó reszet óta.</a:t>
            </a:r>
          </a:p>
          <a:p>
            <a:r>
              <a:rPr lang="sr-Latn-CS" dirty="0" smtClean="0"/>
              <a:t>Amikor a karórát nézzük, azt mutatja mennyi idő telt el éjfél óta. Éppen ez a millis() függvény ötlete.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delay() vs. millis()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delay(): Várakozik egy bizonyos ideig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dirty="0" smtClean="0"/>
              <a:t>millis(): arra a kérdésre kapunk választ hogy mennyi idő telt el?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CS" dirty="0" smtClean="0"/>
              <a:t>1. példa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void setup() {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pinMode</a:t>
            </a:r>
            <a:r>
              <a:rPr lang="en-US" dirty="0" smtClean="0"/>
              <a:t>(13, OUTPUT);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void loop() {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digitalWrite</a:t>
            </a:r>
            <a:r>
              <a:rPr lang="en-US" dirty="0" smtClean="0"/>
              <a:t>(13, HIGH);    // set the LED on</a:t>
            </a:r>
          </a:p>
          <a:p>
            <a:pPr>
              <a:buNone/>
            </a:pPr>
            <a:r>
              <a:rPr lang="en-US" dirty="0" smtClean="0"/>
              <a:t>   delay(1000);              	// wait for a second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digitalWrite</a:t>
            </a:r>
            <a:r>
              <a:rPr lang="en-US" dirty="0" smtClean="0"/>
              <a:t>(13, LOW);    // set the LED off</a:t>
            </a:r>
          </a:p>
          <a:p>
            <a:pPr>
              <a:buNone/>
            </a:pPr>
            <a:r>
              <a:rPr lang="en-US" dirty="0" smtClean="0"/>
              <a:t>   delay(1000);             	// wait for a second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sr-Latn-CS" dirty="0" smtClean="0"/>
          </a:p>
          <a:p>
            <a:pPr>
              <a:buNone/>
            </a:pPr>
            <a:endParaRPr lang="sr-Latn-CS" dirty="0" smtClean="0"/>
          </a:p>
          <a:p>
            <a:pPr>
              <a:buNone/>
            </a:pPr>
            <a:r>
              <a:rPr lang="sr-Latn-CS" dirty="0" smtClean="0"/>
              <a:t>// A kód minden alkalommal le van blokkolva 1000ms-ot.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CS" dirty="0" smtClean="0"/>
              <a:t>2. példa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6324600" cy="6019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// </a:t>
            </a:r>
            <a:r>
              <a:rPr lang="sr-Latn-CS" dirty="0" smtClean="0"/>
              <a:t>Használjuk a Delay-t, de csak 1ms-ot a for cikluson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// </a:t>
            </a:r>
            <a:r>
              <a:rPr lang="sr-Latn-CS" dirty="0" smtClean="0"/>
              <a:t>belül.</a:t>
            </a:r>
          </a:p>
          <a:p>
            <a:pPr>
              <a:buNone/>
            </a:pPr>
            <a:r>
              <a:rPr lang="en-US" dirty="0" smtClean="0"/>
              <a:t>void setup() {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pinMode</a:t>
            </a:r>
            <a:r>
              <a:rPr lang="en-US" dirty="0" smtClean="0"/>
              <a:t>(13, OUTPUT);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 void loop() {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digitalWrite</a:t>
            </a:r>
            <a:r>
              <a:rPr lang="en-US" dirty="0" smtClean="0"/>
              <a:t>(13, HIGH);   // set the LED on</a:t>
            </a:r>
          </a:p>
          <a:p>
            <a:pPr>
              <a:buNone/>
            </a:pPr>
            <a:r>
              <a:rPr lang="en-US" dirty="0" smtClean="0"/>
              <a:t>   for (</a:t>
            </a:r>
            <a:r>
              <a:rPr lang="en-US" dirty="0" err="1" smtClean="0"/>
              <a:t>int</a:t>
            </a:r>
            <a:r>
              <a:rPr lang="en-US" dirty="0" smtClean="0"/>
              <a:t> x=0; x &lt; 1000; x++) {     // Wait for 1 second</a:t>
            </a:r>
          </a:p>
          <a:p>
            <a:pPr>
              <a:buNone/>
            </a:pPr>
            <a:r>
              <a:rPr lang="en-US" dirty="0" smtClean="0"/>
              <a:t>      delay(1);</a:t>
            </a:r>
          </a:p>
          <a:p>
            <a:pPr>
              <a:buNone/>
            </a:pPr>
            <a:r>
              <a:rPr lang="en-US" dirty="0" smtClean="0"/>
              <a:t>   }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digitalWrite</a:t>
            </a:r>
            <a:r>
              <a:rPr lang="en-US" dirty="0" smtClean="0"/>
              <a:t>(13, LOW);   // set the LED on</a:t>
            </a:r>
          </a:p>
          <a:p>
            <a:pPr>
              <a:buNone/>
            </a:pPr>
            <a:r>
              <a:rPr lang="en-US" dirty="0" smtClean="0"/>
              <a:t>   for (</a:t>
            </a:r>
            <a:r>
              <a:rPr lang="en-US" dirty="0" err="1" smtClean="0"/>
              <a:t>int</a:t>
            </a:r>
            <a:r>
              <a:rPr lang="en-US" dirty="0" smtClean="0"/>
              <a:t> x=0; x &lt; 1000; x++) {     // Wait for 1 second</a:t>
            </a:r>
          </a:p>
          <a:p>
            <a:pPr>
              <a:buNone/>
            </a:pPr>
            <a:r>
              <a:rPr lang="en-US" dirty="0" smtClean="0"/>
              <a:t>      delay(1);</a:t>
            </a:r>
          </a:p>
          <a:p>
            <a:pPr>
              <a:buNone/>
            </a:pPr>
            <a:r>
              <a:rPr lang="en-US" dirty="0" smtClean="0"/>
              <a:t>   }</a:t>
            </a:r>
          </a:p>
          <a:p>
            <a:pPr>
              <a:buNone/>
            </a:pPr>
            <a:r>
              <a:rPr lang="en-US" dirty="0" smtClean="0"/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4991" y="2057400"/>
            <a:ext cx="249427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dirty="0" smtClean="0">
                <a:solidFill>
                  <a:srgbClr val="FF0000"/>
                </a:solidFill>
              </a:rPr>
              <a:t>A for cikluson </a:t>
            </a:r>
          </a:p>
          <a:p>
            <a:r>
              <a:rPr lang="sr-Latn-CS" sz="2800" dirty="0" smtClean="0">
                <a:solidFill>
                  <a:srgbClr val="FF0000"/>
                </a:solidFill>
              </a:rPr>
              <a:t>belül lehet más </a:t>
            </a:r>
          </a:p>
          <a:p>
            <a:r>
              <a:rPr lang="sr-Latn-CS" sz="2800" dirty="0" smtClean="0">
                <a:solidFill>
                  <a:srgbClr val="FF0000"/>
                </a:solidFill>
              </a:rPr>
              <a:t>függvényeket </a:t>
            </a:r>
          </a:p>
          <a:p>
            <a:r>
              <a:rPr lang="sr-Latn-CS" sz="2800" dirty="0" smtClean="0">
                <a:solidFill>
                  <a:srgbClr val="FF0000"/>
                </a:solidFill>
              </a:rPr>
              <a:t>hívni, de az </a:t>
            </a:r>
          </a:p>
          <a:p>
            <a:r>
              <a:rPr lang="sr-Latn-CS" sz="2800" dirty="0" smtClean="0">
                <a:solidFill>
                  <a:srgbClr val="FF0000"/>
                </a:solidFill>
              </a:rPr>
              <a:t>kihatással lesz</a:t>
            </a:r>
          </a:p>
          <a:p>
            <a:r>
              <a:rPr lang="sr-Latn-CS" sz="2800" dirty="0" smtClean="0">
                <a:solidFill>
                  <a:srgbClr val="FF0000"/>
                </a:solidFill>
              </a:rPr>
              <a:t>a késleltetési </a:t>
            </a:r>
          </a:p>
          <a:p>
            <a:r>
              <a:rPr lang="sr-Latn-CS" sz="2800" dirty="0" smtClean="0">
                <a:solidFill>
                  <a:srgbClr val="FF0000"/>
                </a:solidFill>
              </a:rPr>
              <a:t>időre.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sr-Latn-CS" dirty="0" smtClean="0"/>
              <a:t>3.példa: Villogó millis() függvénnyel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948690"/>
            <a:ext cx="650331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unsigned long interval=1000; // the time we need to wait</a:t>
            </a:r>
          </a:p>
          <a:p>
            <a:r>
              <a:rPr lang="en-US" dirty="0" smtClean="0"/>
              <a:t>unsigned long </a:t>
            </a:r>
            <a:r>
              <a:rPr lang="en-US" dirty="0" err="1" smtClean="0"/>
              <a:t>previousMillis</a:t>
            </a:r>
            <a:r>
              <a:rPr lang="en-US" dirty="0" smtClean="0"/>
              <a:t>=0; // </a:t>
            </a:r>
            <a:r>
              <a:rPr lang="en-US" dirty="0" err="1" smtClean="0"/>
              <a:t>millis</a:t>
            </a:r>
            <a:r>
              <a:rPr lang="en-US" dirty="0" smtClean="0"/>
              <a:t>() returns an unsigned long.</a:t>
            </a:r>
          </a:p>
          <a:p>
            <a:r>
              <a:rPr lang="en-US" dirty="0" smtClean="0"/>
              <a:t> </a:t>
            </a:r>
          </a:p>
          <a:p>
            <a:r>
              <a:rPr lang="en-US" dirty="0" err="1" smtClean="0"/>
              <a:t>bool</a:t>
            </a:r>
            <a:r>
              <a:rPr lang="en-US" dirty="0" smtClean="0"/>
              <a:t> </a:t>
            </a:r>
            <a:r>
              <a:rPr lang="en-US" dirty="0" err="1" smtClean="0"/>
              <a:t>ledState</a:t>
            </a:r>
            <a:r>
              <a:rPr lang="en-US" dirty="0" smtClean="0"/>
              <a:t> = false; // state variable for the LED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void setup() {</a:t>
            </a:r>
          </a:p>
          <a:p>
            <a:r>
              <a:rPr lang="en-US" dirty="0" smtClean="0"/>
              <a:t> </a:t>
            </a:r>
            <a:r>
              <a:rPr lang="en-US" dirty="0" err="1" smtClean="0"/>
              <a:t>pinMode</a:t>
            </a:r>
            <a:r>
              <a:rPr lang="en-US" dirty="0" smtClean="0"/>
              <a:t>(13, OUTPUT);</a:t>
            </a:r>
          </a:p>
          <a:p>
            <a:r>
              <a:rPr lang="en-US" dirty="0" smtClean="0"/>
              <a:t> </a:t>
            </a:r>
            <a:r>
              <a:rPr lang="en-US" dirty="0" err="1" smtClean="0"/>
              <a:t>digitalWrite</a:t>
            </a:r>
            <a:r>
              <a:rPr lang="en-US" dirty="0" smtClean="0"/>
              <a:t>(13, </a:t>
            </a:r>
            <a:r>
              <a:rPr lang="en-US" dirty="0" err="1" smtClean="0"/>
              <a:t>ledState</a:t>
            </a:r>
            <a:r>
              <a:rPr lang="en-US" dirty="0" smtClean="0"/>
              <a:t>);</a:t>
            </a:r>
          </a:p>
          <a:p>
            <a:r>
              <a:rPr lang="en-US" dirty="0" smtClean="0"/>
              <a:t>}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void loop() {</a:t>
            </a:r>
          </a:p>
          <a:p>
            <a:r>
              <a:rPr lang="en-US" dirty="0" smtClean="0"/>
              <a:t> unsigned long </a:t>
            </a:r>
            <a:r>
              <a:rPr lang="en-US" dirty="0" err="1" smtClean="0"/>
              <a:t>currentMillis</a:t>
            </a:r>
            <a:r>
              <a:rPr lang="en-US" dirty="0" smtClean="0"/>
              <a:t> = </a:t>
            </a:r>
            <a:r>
              <a:rPr lang="en-US" dirty="0" err="1" smtClean="0"/>
              <a:t>millis</a:t>
            </a:r>
            <a:r>
              <a:rPr lang="en-US" dirty="0" smtClean="0"/>
              <a:t>(); // grab current time</a:t>
            </a:r>
          </a:p>
          <a:p>
            <a:r>
              <a:rPr lang="en-US" dirty="0" smtClean="0"/>
              <a:t>  // check if "interval" time has passed (1000 milliseconds)</a:t>
            </a:r>
          </a:p>
          <a:p>
            <a:r>
              <a:rPr lang="en-US" dirty="0" smtClean="0"/>
              <a:t> if ((unsigned long)(</a:t>
            </a:r>
            <a:r>
              <a:rPr lang="en-US" dirty="0" err="1" smtClean="0"/>
              <a:t>currentMillis</a:t>
            </a:r>
            <a:r>
              <a:rPr lang="en-US" dirty="0" smtClean="0"/>
              <a:t> - </a:t>
            </a:r>
            <a:r>
              <a:rPr lang="en-US" dirty="0" err="1" smtClean="0"/>
              <a:t>previousMillis</a:t>
            </a:r>
            <a:r>
              <a:rPr lang="en-US" dirty="0" smtClean="0"/>
              <a:t>) &gt;= interval) {</a:t>
            </a:r>
          </a:p>
          <a:p>
            <a:r>
              <a:rPr lang="en-US" dirty="0" smtClean="0"/>
              <a:t>  </a:t>
            </a:r>
          </a:p>
          <a:p>
            <a:r>
              <a:rPr lang="en-US" dirty="0" smtClean="0"/>
              <a:t>   </a:t>
            </a:r>
            <a:r>
              <a:rPr lang="en-US" dirty="0" err="1" smtClean="0"/>
              <a:t>ledState</a:t>
            </a:r>
            <a:r>
              <a:rPr lang="en-US" dirty="0" smtClean="0"/>
              <a:t> = !</a:t>
            </a:r>
            <a:r>
              <a:rPr lang="en-US" dirty="0" err="1" smtClean="0"/>
              <a:t>ledState</a:t>
            </a:r>
            <a:r>
              <a:rPr lang="en-US" dirty="0" smtClean="0"/>
              <a:t>; // "toggles" the state</a:t>
            </a:r>
          </a:p>
          <a:p>
            <a:r>
              <a:rPr lang="en-US" dirty="0" smtClean="0"/>
              <a:t>   </a:t>
            </a:r>
            <a:r>
              <a:rPr lang="en-US" dirty="0" err="1" smtClean="0"/>
              <a:t>digitalWrite</a:t>
            </a:r>
            <a:r>
              <a:rPr lang="en-US" dirty="0" smtClean="0"/>
              <a:t>(13, </a:t>
            </a:r>
            <a:r>
              <a:rPr lang="en-US" dirty="0" err="1" smtClean="0"/>
              <a:t>ledState</a:t>
            </a:r>
            <a:r>
              <a:rPr lang="en-US" dirty="0" smtClean="0"/>
              <a:t>); // sets the LED based on </a:t>
            </a:r>
            <a:r>
              <a:rPr lang="en-US" dirty="0" err="1" smtClean="0"/>
              <a:t>ledState</a:t>
            </a:r>
            <a:endParaRPr lang="en-US" dirty="0" smtClean="0"/>
          </a:p>
          <a:p>
            <a:r>
              <a:rPr lang="en-US" dirty="0" smtClean="0"/>
              <a:t>   // save the "current" time</a:t>
            </a:r>
          </a:p>
          <a:p>
            <a:r>
              <a:rPr lang="en-US" dirty="0" smtClean="0"/>
              <a:t>   </a:t>
            </a:r>
            <a:r>
              <a:rPr lang="en-US" dirty="0" err="1" smtClean="0"/>
              <a:t>previousMillis</a:t>
            </a:r>
            <a:r>
              <a:rPr lang="en-US" dirty="0" smtClean="0"/>
              <a:t> = </a:t>
            </a:r>
            <a:r>
              <a:rPr lang="en-US" dirty="0" err="1" smtClean="0"/>
              <a:t>millis</a:t>
            </a:r>
            <a:r>
              <a:rPr lang="en-US" dirty="0" smtClean="0"/>
              <a:t>();</a:t>
            </a:r>
          </a:p>
          <a:p>
            <a:r>
              <a:rPr lang="en-US" dirty="0" smtClean="0"/>
              <a:t> }</a:t>
            </a:r>
          </a:p>
          <a:p>
            <a:r>
              <a:rPr lang="en-US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sr-Latn-CS" dirty="0" smtClean="0"/>
              <a:t>4. példa: Két LED millis() függvénnyel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905000"/>
            <a:ext cx="4191000" cy="4525963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dirty="0" smtClean="0"/>
              <a:t>// each "event" (LED) gets their own tracking</a:t>
            </a:r>
            <a:r>
              <a:rPr lang="sr-Latn-CS" dirty="0" smtClean="0"/>
              <a:t> </a:t>
            </a:r>
          </a:p>
          <a:p>
            <a:pPr>
              <a:buNone/>
            </a:pPr>
            <a:r>
              <a:rPr lang="sr-Latn-CS" dirty="0" smtClean="0"/>
              <a:t>// </a:t>
            </a:r>
            <a:r>
              <a:rPr lang="en-US" dirty="0" smtClean="0"/>
              <a:t>variable</a:t>
            </a:r>
          </a:p>
          <a:p>
            <a:pPr>
              <a:buNone/>
            </a:pPr>
            <a:r>
              <a:rPr lang="en-US" dirty="0" smtClean="0"/>
              <a:t>unsigned long previousMillisLED12=0;</a:t>
            </a:r>
          </a:p>
          <a:p>
            <a:pPr>
              <a:buNone/>
            </a:pPr>
            <a:r>
              <a:rPr lang="en-US" dirty="0" smtClean="0"/>
              <a:t>unsigned long previousMillisLED13=0;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// different intervals for each LED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intervalLED12 = 500;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intervalLED13 = 1000;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// each LED gets a state </a:t>
            </a:r>
            <a:r>
              <a:rPr lang="en-US" dirty="0" err="1" smtClean="0"/>
              <a:t>varaible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boolean</a:t>
            </a:r>
            <a:r>
              <a:rPr lang="en-US" dirty="0" smtClean="0"/>
              <a:t> LED13state = false;     </a:t>
            </a:r>
            <a:endParaRPr lang="sr-Latn-CS" dirty="0" smtClean="0"/>
          </a:p>
          <a:p>
            <a:pPr>
              <a:buNone/>
            </a:pPr>
            <a:r>
              <a:rPr lang="en-US" dirty="0" smtClean="0"/>
              <a:t>// the LED will turn ON </a:t>
            </a:r>
            <a:r>
              <a:rPr lang="en-US" dirty="0" err="1" smtClean="0"/>
              <a:t>inthe</a:t>
            </a:r>
            <a:r>
              <a:rPr lang="en-US" dirty="0" smtClean="0"/>
              <a:t> first iteration of loop()</a:t>
            </a:r>
          </a:p>
          <a:p>
            <a:pPr>
              <a:buNone/>
            </a:pPr>
            <a:r>
              <a:rPr lang="sr-Latn-CS" dirty="0" err="1"/>
              <a:t>b</a:t>
            </a:r>
            <a:r>
              <a:rPr lang="en-US" dirty="0" err="1" smtClean="0"/>
              <a:t>oolean</a:t>
            </a:r>
            <a:r>
              <a:rPr lang="en-US" dirty="0" smtClean="0"/>
              <a:t> LED12state = false;     </a:t>
            </a:r>
            <a:endParaRPr lang="sr-Latn-CS" dirty="0" smtClean="0"/>
          </a:p>
          <a:p>
            <a:pPr>
              <a:buNone/>
            </a:pPr>
            <a:r>
              <a:rPr lang="en-US" dirty="0" smtClean="0"/>
              <a:t>// need to seed the light to be OFF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void setup() {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pinMode</a:t>
            </a:r>
            <a:r>
              <a:rPr lang="en-US" dirty="0" smtClean="0"/>
              <a:t>(13, OUTPUT);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pinMode</a:t>
            </a:r>
            <a:r>
              <a:rPr lang="en-US" dirty="0" smtClean="0"/>
              <a:t>(12, OUTPUT);</a:t>
            </a:r>
          </a:p>
          <a:p>
            <a:pPr>
              <a:buNone/>
            </a:pPr>
            <a:r>
              <a:rPr lang="en-US" dirty="0" smtClean="0"/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990600"/>
            <a:ext cx="880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 smtClean="0"/>
              <a:t>A LED-ek a 12. és a 13. lábacskákra vannak kapcsolva. A villogási intervallumok különböznek.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sr-Latn-CS" dirty="0" smtClean="0"/>
              <a:t>4. példa: Két LED millis() függvénnyel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1295400"/>
            <a:ext cx="50292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void loop() {</a:t>
            </a:r>
          </a:p>
          <a:p>
            <a:r>
              <a:rPr lang="en-US" sz="1400" dirty="0" smtClean="0"/>
              <a:t>   // get current time stamp</a:t>
            </a:r>
          </a:p>
          <a:p>
            <a:r>
              <a:rPr lang="en-US" sz="1400" dirty="0" smtClean="0"/>
              <a:t>   // only need one for both if-statements</a:t>
            </a:r>
          </a:p>
          <a:p>
            <a:r>
              <a:rPr lang="en-US" sz="1400" dirty="0" smtClean="0"/>
              <a:t>   unsigned long </a:t>
            </a:r>
            <a:r>
              <a:rPr lang="en-US" sz="1400" dirty="0" err="1" smtClean="0"/>
              <a:t>currentMillis</a:t>
            </a:r>
            <a:r>
              <a:rPr lang="en-US" sz="1400" dirty="0" smtClean="0"/>
              <a:t> = </a:t>
            </a:r>
            <a:r>
              <a:rPr lang="en-US" sz="1400" dirty="0" err="1" smtClean="0"/>
              <a:t>millis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 </a:t>
            </a:r>
          </a:p>
          <a:p>
            <a:r>
              <a:rPr lang="en-US" sz="1400" dirty="0" smtClean="0"/>
              <a:t>   // time to toggle LED on Pin 12?</a:t>
            </a:r>
          </a:p>
          <a:p>
            <a:r>
              <a:rPr lang="en-US" sz="1400" dirty="0" smtClean="0"/>
              <a:t>   if ((unsigned long)(</a:t>
            </a:r>
            <a:r>
              <a:rPr lang="en-US" sz="1400" dirty="0" err="1" smtClean="0"/>
              <a:t>currentMillis</a:t>
            </a:r>
            <a:r>
              <a:rPr lang="en-US" sz="1400" dirty="0" smtClean="0"/>
              <a:t> - previousMillisLED12) &gt;= intervalLED12) {</a:t>
            </a:r>
          </a:p>
          <a:p>
            <a:r>
              <a:rPr lang="en-US" sz="1400" dirty="0" smtClean="0"/>
              <a:t>      LED12state = !LED12state;</a:t>
            </a:r>
          </a:p>
          <a:p>
            <a:r>
              <a:rPr lang="en-US" sz="1400" dirty="0" smtClean="0"/>
              <a:t>      </a:t>
            </a:r>
            <a:r>
              <a:rPr lang="en-US" sz="1400" dirty="0" err="1" smtClean="0"/>
              <a:t>digitalWrite</a:t>
            </a:r>
            <a:r>
              <a:rPr lang="en-US" sz="1400" dirty="0" smtClean="0"/>
              <a:t>(12, LED12state);</a:t>
            </a:r>
          </a:p>
          <a:p>
            <a:r>
              <a:rPr lang="en-US" sz="1400" dirty="0" smtClean="0"/>
              <a:t>      // save current time to pin 12's </a:t>
            </a:r>
            <a:r>
              <a:rPr lang="en-US" sz="1400" dirty="0" err="1" smtClean="0"/>
              <a:t>previousMillis</a:t>
            </a:r>
            <a:endParaRPr lang="en-US" sz="1400" dirty="0" smtClean="0"/>
          </a:p>
          <a:p>
            <a:r>
              <a:rPr lang="en-US" sz="1400" dirty="0" smtClean="0"/>
              <a:t>      previousMillisLED12 = </a:t>
            </a:r>
            <a:r>
              <a:rPr lang="en-US" sz="1400" dirty="0" err="1" smtClean="0"/>
              <a:t>currentMillis</a:t>
            </a:r>
            <a:r>
              <a:rPr lang="en-US" sz="1400" dirty="0" smtClean="0"/>
              <a:t>;</a:t>
            </a:r>
          </a:p>
          <a:p>
            <a:r>
              <a:rPr lang="en-US" sz="1400" dirty="0" smtClean="0"/>
              <a:t>   }</a:t>
            </a:r>
          </a:p>
          <a:p>
            <a:r>
              <a:rPr lang="en-US" sz="1400" dirty="0" smtClean="0"/>
              <a:t> </a:t>
            </a:r>
          </a:p>
          <a:p>
            <a:r>
              <a:rPr lang="en-US" sz="1400" dirty="0" smtClean="0"/>
              <a:t>// time to toggle LED on Pin 13?</a:t>
            </a:r>
          </a:p>
          <a:p>
            <a:r>
              <a:rPr lang="en-US" sz="1400" dirty="0" smtClean="0"/>
              <a:t>  if ((unsigned long)(</a:t>
            </a:r>
            <a:r>
              <a:rPr lang="en-US" sz="1400" dirty="0" err="1" smtClean="0"/>
              <a:t>currentMillis</a:t>
            </a:r>
            <a:r>
              <a:rPr lang="en-US" sz="1400" dirty="0" smtClean="0"/>
              <a:t> - previousMillisLED13) &gt;= intervalLED13) {</a:t>
            </a:r>
          </a:p>
          <a:p>
            <a:r>
              <a:rPr lang="en-US" sz="1400" dirty="0" smtClean="0"/>
              <a:t>      LED13state = !LED13state;</a:t>
            </a:r>
          </a:p>
          <a:p>
            <a:r>
              <a:rPr lang="en-US" sz="1400" dirty="0" smtClean="0"/>
              <a:t>      </a:t>
            </a:r>
            <a:r>
              <a:rPr lang="en-US" sz="1400" dirty="0" err="1" smtClean="0"/>
              <a:t>digitalWrite</a:t>
            </a:r>
            <a:r>
              <a:rPr lang="en-US" sz="1400" dirty="0" smtClean="0"/>
              <a:t>(13, LED13state);</a:t>
            </a:r>
          </a:p>
          <a:p>
            <a:r>
              <a:rPr lang="en-US" sz="1400" dirty="0" smtClean="0"/>
              <a:t>      // save current time to pin 12's </a:t>
            </a:r>
            <a:r>
              <a:rPr lang="en-US" sz="1400" dirty="0" err="1" smtClean="0"/>
              <a:t>previousMillis</a:t>
            </a:r>
            <a:endParaRPr lang="en-US" sz="1400" dirty="0" smtClean="0"/>
          </a:p>
          <a:p>
            <a:r>
              <a:rPr lang="en-US" sz="1400" dirty="0" smtClean="0"/>
              <a:t>      previousMillisLED13 = </a:t>
            </a:r>
            <a:r>
              <a:rPr lang="en-US" sz="1400" dirty="0" err="1" smtClean="0"/>
              <a:t>currentMillis</a:t>
            </a:r>
            <a:r>
              <a:rPr lang="en-US" sz="1400" dirty="0" smtClean="0"/>
              <a:t>;</a:t>
            </a:r>
          </a:p>
          <a:p>
            <a:r>
              <a:rPr lang="en-US" sz="1400" dirty="0" smtClean="0"/>
              <a:t>  }</a:t>
            </a:r>
          </a:p>
          <a:p>
            <a:r>
              <a:rPr lang="en-US" sz="1400" dirty="0" smtClean="0"/>
              <a:t>}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CS" dirty="0" smtClean="0"/>
              <a:t>Button press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/>
          <a:lstStyle/>
          <a:p>
            <a:pPr>
              <a:buNone/>
            </a:pPr>
            <a:r>
              <a:rPr lang="sr-Latn-CS" sz="2400" dirty="0" smtClean="0"/>
              <a:t>LED on pin 13, resistor 220</a:t>
            </a:r>
            <a:r>
              <a:rPr lang="el-GR" sz="2400" dirty="0" smtClean="0"/>
              <a:t>Ω</a:t>
            </a:r>
            <a:r>
              <a:rPr lang="sr-Latn-CS" sz="2400" dirty="0" smtClean="0"/>
              <a:t>.</a:t>
            </a:r>
          </a:p>
          <a:p>
            <a:pPr>
              <a:buNone/>
            </a:pPr>
            <a:r>
              <a:rPr lang="sr-Latn-CS" sz="2400" dirty="0" smtClean="0"/>
              <a:t>2</a:t>
            </a:r>
            <a:r>
              <a:rPr lang="en-US" sz="2400" dirty="0" smtClean="0"/>
              <a:t> </a:t>
            </a:r>
            <a:r>
              <a:rPr lang="sr-Latn-CS" sz="2400" dirty="0" smtClean="0"/>
              <a:t>–</a:t>
            </a:r>
            <a:r>
              <a:rPr lang="en-US" sz="2400" dirty="0" smtClean="0"/>
              <a:t> </a:t>
            </a:r>
            <a:r>
              <a:rPr lang="sr-Latn-CS" sz="2400" smtClean="0"/>
              <a:t>ground</a:t>
            </a:r>
            <a:r>
              <a:rPr lang="sr-Latn-CS" sz="2400" dirty="0" smtClean="0"/>
              <a:t>: 10k</a:t>
            </a:r>
            <a:r>
              <a:rPr lang="el-GR" sz="2400" dirty="0" smtClean="0"/>
              <a:t>Ω</a:t>
            </a:r>
            <a:r>
              <a:rPr lang="sr-Latn-CS" sz="2400" dirty="0" smtClean="0"/>
              <a:t>, 2</a:t>
            </a:r>
            <a:r>
              <a:rPr lang="en-US" sz="2400" dirty="0" smtClean="0"/>
              <a:t> </a:t>
            </a:r>
            <a:r>
              <a:rPr lang="sr-Latn-CS" sz="2400" dirty="0" smtClean="0"/>
              <a:t>–</a:t>
            </a:r>
            <a:r>
              <a:rPr lang="en-US" sz="2400" dirty="0" smtClean="0"/>
              <a:t> </a:t>
            </a:r>
            <a:r>
              <a:rPr lang="sr-Latn-CS" sz="2400" dirty="0" smtClean="0"/>
              <a:t>VCC</a:t>
            </a:r>
            <a:r>
              <a:rPr lang="en-US" sz="2400" dirty="0" smtClean="0"/>
              <a:t>:</a:t>
            </a:r>
            <a:r>
              <a:rPr lang="sr-Latn-CS" sz="2400" dirty="0" smtClean="0"/>
              <a:t> pushbutton</a:t>
            </a:r>
          </a:p>
          <a:p>
            <a:pPr>
              <a:buNone/>
            </a:pPr>
            <a:r>
              <a:rPr lang="sr-Latn-CS" sz="1600" dirty="0"/>
              <a:t>c</a:t>
            </a:r>
            <a:r>
              <a:rPr lang="sr-Latn-CS" sz="1600" dirty="0" smtClean="0"/>
              <a:t>onst int buttonPin = 2;</a:t>
            </a:r>
          </a:p>
          <a:p>
            <a:pPr>
              <a:buNone/>
            </a:pPr>
            <a:r>
              <a:rPr lang="sr-Latn-CS" sz="1600" dirty="0" smtClean="0"/>
              <a:t>const int ledPin = 13;</a:t>
            </a:r>
          </a:p>
          <a:p>
            <a:pPr>
              <a:buNone/>
            </a:pPr>
            <a:r>
              <a:rPr lang="en-US" sz="1600" dirty="0"/>
              <a:t>i</a:t>
            </a:r>
            <a:r>
              <a:rPr lang="sr-Latn-CS" sz="1600" dirty="0" smtClean="0"/>
              <a:t>nt buttonState = 0;</a:t>
            </a:r>
          </a:p>
          <a:p>
            <a:pPr>
              <a:buNone/>
            </a:pPr>
            <a:r>
              <a:rPr lang="en-US" sz="1600" dirty="0" smtClean="0"/>
              <a:t>v</a:t>
            </a:r>
            <a:r>
              <a:rPr lang="sr-Latn-CS" sz="1600" dirty="0" smtClean="0"/>
              <a:t>oid setup()</a:t>
            </a:r>
            <a:r>
              <a:rPr lang="en-US" sz="1600" dirty="0" smtClean="0"/>
              <a:t> {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err="1" smtClean="0"/>
              <a:t>pinMode</a:t>
            </a:r>
            <a:r>
              <a:rPr lang="en-US" sz="1600" dirty="0" smtClean="0"/>
              <a:t> (</a:t>
            </a:r>
            <a:r>
              <a:rPr lang="en-US" sz="1600" dirty="0" err="1" smtClean="0"/>
              <a:t>ledPin</a:t>
            </a:r>
            <a:r>
              <a:rPr lang="en-US" sz="1600" dirty="0" smtClean="0"/>
              <a:t>, OUTPUT);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err="1" smtClean="0"/>
              <a:t>pinMode</a:t>
            </a:r>
            <a:r>
              <a:rPr lang="en-US" sz="1600" dirty="0" smtClean="0"/>
              <a:t> (</a:t>
            </a:r>
            <a:r>
              <a:rPr lang="en-US" sz="1600" dirty="0" err="1" smtClean="0"/>
              <a:t>buttonPin</a:t>
            </a:r>
            <a:r>
              <a:rPr lang="en-US" sz="1600" dirty="0" smtClean="0"/>
              <a:t>, INPUT);</a:t>
            </a:r>
          </a:p>
          <a:p>
            <a:pPr>
              <a:buNone/>
            </a:pPr>
            <a:r>
              <a:rPr lang="en-US" sz="1600" dirty="0" smtClean="0"/>
              <a:t>}</a:t>
            </a:r>
          </a:p>
          <a:p>
            <a:pPr>
              <a:buNone/>
            </a:pPr>
            <a:r>
              <a:rPr lang="en-US" sz="1600" dirty="0" smtClean="0"/>
              <a:t>void loop() {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err="1" smtClean="0"/>
              <a:t>buttonState</a:t>
            </a:r>
            <a:r>
              <a:rPr lang="en-US" sz="1600" dirty="0" smtClean="0"/>
              <a:t> = </a:t>
            </a:r>
            <a:r>
              <a:rPr lang="en-US" sz="1600" dirty="0" err="1" smtClean="0"/>
              <a:t>digitalRead</a:t>
            </a:r>
            <a:r>
              <a:rPr lang="en-US" sz="1600" dirty="0" smtClean="0"/>
              <a:t>(</a:t>
            </a:r>
            <a:r>
              <a:rPr lang="en-US" sz="1600" dirty="0" err="1" smtClean="0"/>
              <a:t>buttonPin</a:t>
            </a:r>
            <a:r>
              <a:rPr lang="en-US" sz="1600" dirty="0" smtClean="0"/>
              <a:t>);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smtClean="0"/>
              <a:t>if (</a:t>
            </a:r>
            <a:r>
              <a:rPr lang="en-US" sz="1600" dirty="0" err="1" smtClean="0"/>
              <a:t>buttonState</a:t>
            </a:r>
            <a:r>
              <a:rPr lang="en-US" sz="1600" dirty="0" smtClean="0"/>
              <a:t> == HIGH) {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</a:t>
            </a:r>
            <a:r>
              <a:rPr lang="en-US" sz="1600" dirty="0" err="1" smtClean="0"/>
              <a:t>ledPin</a:t>
            </a:r>
            <a:r>
              <a:rPr lang="en-US" sz="1600" dirty="0" smtClean="0"/>
              <a:t>, HIGH);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smtClean="0"/>
              <a:t>	}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smtClean="0"/>
              <a:t>else {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</a:t>
            </a:r>
            <a:r>
              <a:rPr lang="en-US" sz="1600" dirty="0" err="1" smtClean="0"/>
              <a:t>ledPin</a:t>
            </a:r>
            <a:r>
              <a:rPr lang="en-US" sz="1600" dirty="0" smtClean="0"/>
              <a:t>, LOW);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600" dirty="0" smtClean="0"/>
              <a:t>}</a:t>
            </a:r>
          </a:p>
          <a:p>
            <a:pPr>
              <a:buNone/>
            </a:pPr>
            <a:r>
              <a:rPr lang="en-US" sz="1600" dirty="0"/>
              <a:t>}</a:t>
            </a: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715000" y="5105400"/>
            <a:ext cx="3005375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hu-HU" dirty="0" smtClean="0"/>
              <a:t>Átirni a programot úgy, hogy </a:t>
            </a:r>
          </a:p>
          <a:p>
            <a:r>
              <a:rPr lang="hu-HU" dirty="0" smtClean="0"/>
              <a:t>a lenyomások száma kiiródjon</a:t>
            </a:r>
          </a:p>
          <a:p>
            <a:r>
              <a:rPr lang="hu-HU" dirty="0" smtClean="0"/>
              <a:t>a Serial Monitor-on.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Címek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https://people.vts.su.ac.rs/~pmiki/_DALJINSKA_NASTAVA_MIKROKONTROLERI/07.04/rnd1LED.mp4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https://people.vts.su.ac.rs/~pmiki/_DALJINSKA_NASTAVA_MIKROKONTROLERI/07.04/rnd1LEDb.mp4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2"/>
              </a:rPr>
              <a:t>https://people.vts.su.ac.rs/~pmiki/_DALJINSKA_NASTAVA_MIKROKONTROLERI/07.04/rnd4LED.mp4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Random blinks</a:t>
            </a:r>
            <a:endParaRPr lang="en-US" b="1" dirty="0"/>
          </a:p>
        </p:txBody>
      </p:sp>
      <p:pic>
        <p:nvPicPr>
          <p:cNvPr id="1026" name="Picture 2" descr="C:\Users\Miki\Desktop\rndL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676400"/>
            <a:ext cx="6305551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1. </a:t>
            </a:r>
            <a:r>
              <a:rPr lang="hu-HU" b="1" dirty="0" smtClean="0"/>
              <a:t>példa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3124200" cy="35052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led1 = 6;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led2 = 8;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led3 = 10;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led4 = 12;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void setup() {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(led1, OUTPUT);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(led2, OUTPUT);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(led3, OUTPUT);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(led4, OUTPUT);</a:t>
            </a:r>
          </a:p>
          <a:p>
            <a:pPr>
              <a:buNone/>
            </a:pPr>
            <a:r>
              <a:rPr lang="en-US" dirty="0" smtClean="0"/>
              <a:t>}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657600" y="1600200"/>
            <a:ext cx="4191000" cy="3505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void loop() {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digitalWrite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(random(6,13), HIGH);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delay(100);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digitalWrite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(led1,   LOW);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digitalWrite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(led2, LOW);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digitalWrite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(led3, LOW);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digitalWrite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(led4, LOW);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delay(1000);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C:\Users\Miki\Desktop\rndL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4495800"/>
            <a:ext cx="3141098" cy="2135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2. </a:t>
            </a:r>
            <a:r>
              <a:rPr lang="hu-HU" b="1" dirty="0" smtClean="0"/>
              <a:t>példa</a:t>
            </a:r>
            <a:endParaRPr lang="en-US" b="1" dirty="0"/>
          </a:p>
        </p:txBody>
      </p:sp>
      <p:pic>
        <p:nvPicPr>
          <p:cNvPr id="2050" name="Picture 2" descr="C:\Users\Miki\Desktop\rndL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4495800"/>
            <a:ext cx="3141098" cy="2135188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28600" y="1219200"/>
            <a:ext cx="3200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int</a:t>
            </a:r>
            <a:r>
              <a:rPr lang="en-US" dirty="0" smtClean="0"/>
              <a:t> led1 = 6;</a:t>
            </a:r>
          </a:p>
          <a:p>
            <a:r>
              <a:rPr lang="en-US" dirty="0" err="1" smtClean="0"/>
              <a:t>int</a:t>
            </a:r>
            <a:r>
              <a:rPr lang="en-US" dirty="0" smtClean="0"/>
              <a:t> led2 = 8;</a:t>
            </a:r>
          </a:p>
          <a:p>
            <a:r>
              <a:rPr lang="en-US" dirty="0" err="1" smtClean="0"/>
              <a:t>int</a:t>
            </a:r>
            <a:r>
              <a:rPr lang="en-US" dirty="0" smtClean="0"/>
              <a:t> led3 = 10;</a:t>
            </a:r>
          </a:p>
          <a:p>
            <a:r>
              <a:rPr lang="en-US" dirty="0" err="1" smtClean="0"/>
              <a:t>int</a:t>
            </a:r>
            <a:r>
              <a:rPr lang="en-US" dirty="0" smtClean="0"/>
              <a:t> led4 = 12;</a:t>
            </a:r>
          </a:p>
          <a:p>
            <a:endParaRPr lang="en-US" dirty="0" smtClean="0"/>
          </a:p>
          <a:p>
            <a:r>
              <a:rPr lang="en-US" dirty="0" smtClean="0"/>
              <a:t>void setup() {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(led1, OUTPUT);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(led2, OUTPUT);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(led3, OUTPUT);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(led4, OUTPUT);</a:t>
            </a:r>
          </a:p>
          <a:p>
            <a:r>
              <a:rPr lang="en-US" dirty="0" smtClean="0"/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3276600" y="106680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void loop() {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(led1, random(0,2));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(led2, random(0,2));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(led3, random(0,2));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(led4, random(0,2));</a:t>
            </a:r>
          </a:p>
          <a:p>
            <a:r>
              <a:rPr lang="en-US" dirty="0" smtClean="0"/>
              <a:t>  delay(200);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(led1, LOW);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(led2, LOW);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(led3, LOW);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(led4, LOW);</a:t>
            </a:r>
          </a:p>
          <a:p>
            <a:r>
              <a:rPr lang="en-US" dirty="0" smtClean="0"/>
              <a:t>  }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3. </a:t>
            </a:r>
            <a:r>
              <a:rPr lang="hu-HU" b="1" dirty="0" smtClean="0"/>
              <a:t>példa</a:t>
            </a:r>
            <a:endParaRPr lang="en-US" b="1" dirty="0"/>
          </a:p>
        </p:txBody>
      </p:sp>
      <p:pic>
        <p:nvPicPr>
          <p:cNvPr id="2050" name="Picture 2" descr="C:\Users\Miki\Desktop\rndL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4495800"/>
            <a:ext cx="3141098" cy="2135188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57200" y="1295400"/>
            <a:ext cx="3200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int</a:t>
            </a:r>
            <a:r>
              <a:rPr lang="en-US" dirty="0" smtClean="0"/>
              <a:t> led1 = 6;</a:t>
            </a:r>
          </a:p>
          <a:p>
            <a:r>
              <a:rPr lang="en-US" dirty="0" err="1" smtClean="0"/>
              <a:t>int</a:t>
            </a:r>
            <a:r>
              <a:rPr lang="en-US" dirty="0" smtClean="0"/>
              <a:t> led2 = 8;</a:t>
            </a:r>
          </a:p>
          <a:p>
            <a:r>
              <a:rPr lang="en-US" dirty="0" err="1" smtClean="0"/>
              <a:t>int</a:t>
            </a:r>
            <a:r>
              <a:rPr lang="en-US" dirty="0" smtClean="0"/>
              <a:t> led3 = 10;</a:t>
            </a:r>
          </a:p>
          <a:p>
            <a:r>
              <a:rPr lang="en-US" dirty="0" err="1" smtClean="0"/>
              <a:t>int</a:t>
            </a:r>
            <a:r>
              <a:rPr lang="en-US" dirty="0" smtClean="0"/>
              <a:t> led4 = 12;</a:t>
            </a:r>
          </a:p>
          <a:p>
            <a:endParaRPr lang="en-US" dirty="0" smtClean="0"/>
          </a:p>
          <a:p>
            <a:r>
              <a:rPr lang="en-US" dirty="0" smtClean="0"/>
              <a:t>void setup() {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(led1, OUTPUT);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(led2, OUTPUT);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(led3, OUTPUT);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(led4, OUTPUT);</a:t>
            </a:r>
          </a:p>
          <a:p>
            <a:r>
              <a:rPr lang="en-US" dirty="0" smtClean="0"/>
              <a:t>}</a:t>
            </a:r>
          </a:p>
        </p:txBody>
      </p:sp>
      <p:sp>
        <p:nvSpPr>
          <p:cNvPr id="9" name="Rectangle 8"/>
          <p:cNvSpPr/>
          <p:nvPr/>
        </p:nvSpPr>
        <p:spPr>
          <a:xfrm>
            <a:off x="3733800" y="99060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void loop() {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(led1, random(0,2));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(led2, random(0,2));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(led3, random(0,2));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(led4, random(0,2));</a:t>
            </a:r>
          </a:p>
          <a:p>
            <a:r>
              <a:rPr lang="en-US" dirty="0" smtClean="0"/>
              <a:t>  delay(random(100,600));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(led1, LOW);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(led2, LOW);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(led3, LOW);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(led4, LOW);</a:t>
            </a:r>
          </a:p>
          <a:p>
            <a:r>
              <a:rPr lang="en-US" dirty="0" smtClean="0"/>
              <a:t>  }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Címek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https://people.vts.su.ac.rs/~pmiki/_DALJINSKA_NASTAVA_MIKROKONTROLERI/07.04/reactionHardware.mp4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https://people.vts.su.ac.rs/~pmiki/_DALJINSKA_NASTAVA_MIKROKONTROLERI/07.04/reactionTime.mp4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Reakci</a:t>
            </a:r>
            <a:r>
              <a:rPr lang="hu-HU" b="1" dirty="0" smtClean="0"/>
              <a:t>óidő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52400" y="1143000"/>
            <a:ext cx="3200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int</a:t>
            </a:r>
            <a:r>
              <a:rPr lang="en-US" dirty="0" smtClean="0"/>
              <a:t> counter = 0;</a:t>
            </a:r>
          </a:p>
          <a:p>
            <a:r>
              <a:rPr lang="en-US" dirty="0" err="1" smtClean="0"/>
              <a:t>int</a:t>
            </a:r>
            <a:r>
              <a:rPr lang="en-US" dirty="0" smtClean="0"/>
              <a:t> button = 3;</a:t>
            </a:r>
          </a:p>
          <a:p>
            <a:r>
              <a:rPr lang="en-US" dirty="0" err="1" smtClean="0"/>
              <a:t>int</a:t>
            </a:r>
            <a:r>
              <a:rPr lang="en-US" dirty="0" smtClean="0"/>
              <a:t> led = 5 ;</a:t>
            </a:r>
          </a:p>
          <a:p>
            <a:endParaRPr lang="en-US" dirty="0" smtClean="0"/>
          </a:p>
          <a:p>
            <a:r>
              <a:rPr lang="en-US" dirty="0" smtClean="0"/>
              <a:t>void setup() {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(button, INPUT);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(led, OUTPUT);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Serial.begin</a:t>
            </a:r>
            <a:r>
              <a:rPr lang="en-US" dirty="0" smtClean="0"/>
              <a:t>(9600);</a:t>
            </a:r>
          </a:p>
          <a:p>
            <a:r>
              <a:rPr lang="en-US" dirty="0" smtClean="0"/>
              <a:t>  }</a:t>
            </a:r>
          </a:p>
        </p:txBody>
      </p:sp>
      <p:sp>
        <p:nvSpPr>
          <p:cNvPr id="5" name="Rectangle 4"/>
          <p:cNvSpPr/>
          <p:nvPr/>
        </p:nvSpPr>
        <p:spPr>
          <a:xfrm>
            <a:off x="3886200" y="121920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void loop() {</a:t>
            </a:r>
          </a:p>
          <a:p>
            <a:r>
              <a:rPr lang="en-US" dirty="0" smtClean="0"/>
              <a:t>  delay(random(2000, 5000));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(led, HIGH);</a:t>
            </a:r>
          </a:p>
          <a:p>
            <a:r>
              <a:rPr lang="en-US" dirty="0" smtClean="0"/>
              <a:t>  while(</a:t>
            </a:r>
            <a:r>
              <a:rPr lang="en-US" dirty="0" err="1" smtClean="0"/>
              <a:t>digitalRead</a:t>
            </a:r>
            <a:r>
              <a:rPr lang="en-US" dirty="0" smtClean="0"/>
              <a:t>(button) == HIGH){</a:t>
            </a:r>
          </a:p>
          <a:p>
            <a:r>
              <a:rPr lang="en-US" dirty="0" smtClean="0"/>
              <a:t>    counter = counter + 1;</a:t>
            </a:r>
          </a:p>
          <a:p>
            <a:r>
              <a:rPr lang="en-US" dirty="0" smtClean="0"/>
              <a:t>    delay(10);</a:t>
            </a:r>
          </a:p>
          <a:p>
            <a:r>
              <a:rPr lang="en-US" dirty="0" smtClean="0"/>
              <a:t>  }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Serial.print</a:t>
            </a:r>
            <a:r>
              <a:rPr lang="en-US" dirty="0" smtClean="0"/>
              <a:t>(“A </a:t>
            </a:r>
            <a:r>
              <a:rPr lang="en-US" dirty="0" err="1" smtClean="0"/>
              <a:t>reakci</a:t>
            </a:r>
            <a:r>
              <a:rPr lang="hu-HU" dirty="0" smtClean="0"/>
              <a:t>ó</a:t>
            </a:r>
            <a:r>
              <a:rPr lang="en-US" dirty="0" smtClean="0"/>
              <a:t>id</a:t>
            </a:r>
            <a:r>
              <a:rPr lang="hu-HU" dirty="0" smtClean="0"/>
              <a:t>ő</a:t>
            </a:r>
            <a:r>
              <a:rPr lang="en-US" dirty="0" smtClean="0"/>
              <a:t>");</a:t>
            </a:r>
            <a:endParaRPr lang="en-US" dirty="0" smtClean="0"/>
          </a:p>
          <a:p>
            <a:r>
              <a:rPr lang="en-US" dirty="0" smtClean="0"/>
              <a:t>  </a:t>
            </a:r>
            <a:r>
              <a:rPr lang="en-US" dirty="0" err="1" smtClean="0"/>
              <a:t>Serial.print</a:t>
            </a:r>
            <a:r>
              <a:rPr lang="en-US" dirty="0" smtClean="0"/>
              <a:t>(counter);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Serial.println</a:t>
            </a:r>
            <a:r>
              <a:rPr lang="en-US" dirty="0" smtClean="0"/>
              <a:t>(" </a:t>
            </a:r>
            <a:r>
              <a:rPr lang="hu-HU" smtClean="0"/>
              <a:t>századmásodperc</a:t>
            </a:r>
            <a:r>
              <a:rPr lang="en-US" smtClean="0"/>
              <a:t>.");</a:t>
            </a:r>
            <a:endParaRPr lang="en-US" dirty="0" smtClean="0"/>
          </a:p>
          <a:p>
            <a:r>
              <a:rPr lang="en-US" dirty="0" smtClean="0"/>
              <a:t>  </a:t>
            </a:r>
            <a:r>
              <a:rPr lang="en-US" dirty="0" err="1" smtClean="0"/>
              <a:t>digitalWrite</a:t>
            </a:r>
            <a:r>
              <a:rPr lang="en-US" dirty="0" smtClean="0"/>
              <a:t>(led, LOW);</a:t>
            </a:r>
          </a:p>
          <a:p>
            <a:r>
              <a:rPr lang="en-US" dirty="0" smtClean="0"/>
              <a:t>  delay(2000);</a:t>
            </a:r>
          </a:p>
          <a:p>
            <a:r>
              <a:rPr lang="en-US" dirty="0" smtClean="0"/>
              <a:t>  counter = 0;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pic>
        <p:nvPicPr>
          <p:cNvPr id="7" name="Picture 6" descr="rea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886200"/>
            <a:ext cx="2895600" cy="26555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960</Words>
  <Application>Microsoft Office PowerPoint</Application>
  <PresentationFormat>On-screen Show (4:3)</PresentationFormat>
  <Paragraphs>305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Count 4-bit</vt:lpstr>
      <vt:lpstr>Count 4-bit</vt:lpstr>
      <vt:lpstr>LED intensity with pot-meter</vt:lpstr>
      <vt:lpstr>Villogó delay függvény használata nélkül</vt:lpstr>
      <vt:lpstr>Hardver</vt:lpstr>
      <vt:lpstr>millis()</vt:lpstr>
      <vt:lpstr>delay() vs. millis()</vt:lpstr>
      <vt:lpstr>1. példa</vt:lpstr>
      <vt:lpstr>2. példa</vt:lpstr>
      <vt:lpstr>3.példa: Villogó millis() függvénnyel</vt:lpstr>
      <vt:lpstr>4. példa: Két LED millis() függvénnyel</vt:lpstr>
      <vt:lpstr>4. példa: Két LED millis() függvénnyel</vt:lpstr>
      <vt:lpstr>Button press</vt:lpstr>
      <vt:lpstr>Címek</vt:lpstr>
      <vt:lpstr>Random blinks</vt:lpstr>
      <vt:lpstr>1. példa</vt:lpstr>
      <vt:lpstr>2. példa</vt:lpstr>
      <vt:lpstr>3. példa</vt:lpstr>
      <vt:lpstr>Címek</vt:lpstr>
      <vt:lpstr>Reakcióidő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Žmigavac bez korišćenja funkcije Delay</dc:title>
  <dc:creator>MikiJob</dc:creator>
  <cp:lastModifiedBy>Miki</cp:lastModifiedBy>
  <cp:revision>30</cp:revision>
  <dcterms:created xsi:type="dcterms:W3CDTF">2017-10-12T18:12:37Z</dcterms:created>
  <dcterms:modified xsi:type="dcterms:W3CDTF">2020-04-08T14:42:21Z</dcterms:modified>
</cp:coreProperties>
</file>