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58" r:id="rId5"/>
    <p:sldId id="259" r:id="rId6"/>
    <p:sldId id="260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61" r:id="rId18"/>
    <p:sldId id="262" r:id="rId19"/>
    <p:sldId id="26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A46FA-7215-487D-952D-6712572B559B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6C29E-7881-4F60-9FB8-C85753A2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err="1" smtClean="0"/>
              <a:t>Arduino</a:t>
            </a:r>
            <a:r>
              <a:rPr lang="en-US" sz="7200" b="1" dirty="0" smtClean="0"/>
              <a:t> P</a:t>
            </a:r>
            <a:r>
              <a:rPr lang="hu-HU" sz="7200" b="1" dirty="0" smtClean="0"/>
              <a:t>éldák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A0-A5 digit</a:t>
            </a:r>
            <a:r>
              <a:rPr lang="hu-HU" b="1" dirty="0" smtClean="0"/>
              <a:t>ális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A0-A5 analóg lábakat használhatjuk mint digitális IO.</a:t>
            </a:r>
            <a:endParaRPr lang="en-US" dirty="0"/>
          </a:p>
        </p:txBody>
      </p:sp>
      <p:pic>
        <p:nvPicPr>
          <p:cNvPr id="4" name="Picture 3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895600"/>
            <a:ext cx="4157663" cy="3499838"/>
          </a:xfrm>
          <a:prstGeom prst="rect">
            <a:avLst/>
          </a:prstGeom>
        </p:spPr>
      </p:pic>
      <p:pic>
        <p:nvPicPr>
          <p:cNvPr id="5" name="Picture 4" descr="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895600"/>
            <a:ext cx="3019425" cy="1885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A0-A5 digit</a:t>
            </a:r>
            <a:r>
              <a:rPr lang="hu-HU" b="1" dirty="0" smtClean="0"/>
              <a:t>ális</a:t>
            </a:r>
            <a:endParaRPr lang="en-US" dirty="0"/>
          </a:p>
        </p:txBody>
      </p:sp>
      <p:pic>
        <p:nvPicPr>
          <p:cNvPr id="4" name="Content Placeholder 3" descr="scs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13577"/>
            <a:ext cx="8229600" cy="429920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Pull-up ellenállások</a:t>
            </a:r>
            <a:endParaRPr lang="en-US" b="1" dirty="0"/>
          </a:p>
        </p:txBody>
      </p:sp>
      <p:pic>
        <p:nvPicPr>
          <p:cNvPr id="4" name="Content Placeholder 3" descr="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524000"/>
            <a:ext cx="2744088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PWM modul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sr-Latn-RS" b="1" dirty="0" smtClean="0"/>
              <a:t>PWM</a:t>
            </a:r>
            <a:r>
              <a:rPr lang="sr-Latn-RS" dirty="0" smtClean="0"/>
              <a:t> – </a:t>
            </a:r>
            <a:r>
              <a:rPr lang="sr-Latn-RS" b="1" u="sng" dirty="0" smtClean="0"/>
              <a:t>P</a:t>
            </a:r>
            <a:r>
              <a:rPr lang="sr-Latn-RS" dirty="0" smtClean="0"/>
              <a:t>ulse </a:t>
            </a:r>
            <a:r>
              <a:rPr lang="sr-Latn-RS" b="1" u="sng" dirty="0" smtClean="0"/>
              <a:t>W</a:t>
            </a:r>
            <a:r>
              <a:rPr lang="sr-Latn-RS" dirty="0" smtClean="0"/>
              <a:t>idth </a:t>
            </a:r>
            <a:r>
              <a:rPr lang="sr-Latn-RS" b="1" u="sng" dirty="0" smtClean="0"/>
              <a:t>M</a:t>
            </a:r>
            <a:r>
              <a:rPr lang="sr-Latn-RS" dirty="0" smtClean="0"/>
              <a:t>odulation</a:t>
            </a:r>
          </a:p>
          <a:p>
            <a:pPr>
              <a:buNone/>
            </a:pPr>
            <a:r>
              <a:rPr lang="sr-Latn-RS" dirty="0" smtClean="0"/>
              <a:t>	(Impulzus-szélesség moduláció)</a:t>
            </a:r>
          </a:p>
          <a:p>
            <a:r>
              <a:rPr lang="en-US" dirty="0" smtClean="0"/>
              <a:t>A</a:t>
            </a:r>
            <a:r>
              <a:rPr lang="sr-Latn-RS" dirty="0" smtClean="0"/>
              <a:t>nalóg jelek szimulációja digitális I/O lábakon</a:t>
            </a:r>
          </a:p>
          <a:p>
            <a:r>
              <a:rPr lang="sr-Latn-RS" dirty="0" smtClean="0"/>
              <a:t>PWM lábak: Arduino Uno (3, 5, 6, 9, 10, 11):  </a:t>
            </a:r>
            <a:r>
              <a:rPr lang="sr-Latn-RS" b="1" dirty="0" smtClean="0"/>
              <a:t>~</a:t>
            </a:r>
          </a:p>
          <a:p>
            <a:r>
              <a:rPr lang="sr-Latn-RS" dirty="0" smtClean="0"/>
              <a:t>PWM frekvencia: 490Hz, pins 5,6: 980Hz</a:t>
            </a:r>
          </a:p>
          <a:p>
            <a:endParaRPr lang="sr-Latn-RS" b="1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sr-Latn-RS" b="1" dirty="0" smtClean="0"/>
              <a:t>PWM modul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4876800" cy="3886200"/>
          </a:xfrm>
        </p:spPr>
        <p:txBody>
          <a:bodyPr/>
          <a:lstStyle/>
          <a:p>
            <a:r>
              <a:rPr lang="sr-Latn-RS" dirty="0" smtClean="0"/>
              <a:t>Duty cycle (kitöltési tényező)</a:t>
            </a:r>
          </a:p>
          <a:p>
            <a:r>
              <a:rPr lang="sr-Latn-RS" dirty="0" smtClean="0"/>
              <a:t>Szintakszis: 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sr-Latn-RS" dirty="0" smtClean="0"/>
              <a:t>analogWrite(pin, value)</a:t>
            </a:r>
          </a:p>
          <a:p>
            <a:r>
              <a:rPr lang="sr-Latn-RS" dirty="0" smtClean="0"/>
              <a:t>value </a:t>
            </a:r>
            <a:r>
              <a:rPr lang="en-US" dirty="0" smtClean="0"/>
              <a:t>-&gt; (0-255),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(0 – 0%, 255 – 100%) </a:t>
            </a:r>
            <a:endParaRPr lang="en-US" dirty="0"/>
          </a:p>
        </p:txBody>
      </p:sp>
      <p:pic>
        <p:nvPicPr>
          <p:cNvPr id="4" name="Picture 3" descr="pwm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219200"/>
            <a:ext cx="3581400" cy="39216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764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05</a:t>
            </a:r>
            <a:r>
              <a:rPr lang="hu-HU" sz="6000" b="1" dirty="0" smtClean="0"/>
              <a:t>. </a:t>
            </a:r>
            <a:r>
              <a:rPr lang="sr-Latn-RS" sz="6000" b="1" dirty="0" smtClean="0"/>
              <a:t>GYAKORLAT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352800"/>
            <a:ext cx="8305800" cy="2895600"/>
          </a:xfrm>
        </p:spPr>
        <p:txBody>
          <a:bodyPr>
            <a:noAutofit/>
          </a:bodyPr>
          <a:lstStyle/>
          <a:p>
            <a:r>
              <a:rPr lang="sr-Latn-RS" sz="6000" b="1" dirty="0" smtClean="0">
                <a:solidFill>
                  <a:srgbClr val="FF0000"/>
                </a:solidFill>
              </a:rPr>
              <a:t>LED intenzitásának módos</a:t>
            </a:r>
            <a:r>
              <a:rPr lang="hu-HU" sz="6000" b="1" dirty="0" smtClean="0">
                <a:solidFill>
                  <a:srgbClr val="FF0000"/>
                </a:solidFill>
              </a:rPr>
              <a:t>í</a:t>
            </a:r>
            <a:r>
              <a:rPr lang="sr-Latn-RS" sz="6000" b="1" dirty="0" smtClean="0">
                <a:solidFill>
                  <a:srgbClr val="FF0000"/>
                </a:solidFill>
              </a:rPr>
              <a:t>tása PWM modul használatával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Feladat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Készítsen hardvert és írjon szoftvert a LED intenzitásának változtatására PWM modul felhasználásával.</a:t>
            </a:r>
            <a:endParaRPr lang="en-US" dirty="0" smtClean="0"/>
          </a:p>
          <a:p>
            <a:r>
              <a:rPr lang="hu-HU" dirty="0" smtClean="0"/>
              <a:t>A LED intenzitását 0%-tól növelni 100%-ig, és vissza 0%-ig.</a:t>
            </a:r>
            <a:endParaRPr lang="en-US" dirty="0" smtClean="0"/>
          </a:p>
          <a:p>
            <a:r>
              <a:rPr lang="hu-HU" dirty="0" smtClean="0"/>
              <a:t>Minden állapot 30ms-ot kell hogy tartson.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Hardver</a:t>
            </a:r>
            <a:endParaRPr lang="en-US" b="1" dirty="0"/>
          </a:p>
        </p:txBody>
      </p:sp>
      <p:pic>
        <p:nvPicPr>
          <p:cNvPr id="4" name="Picture 3" descr="fade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4252662" cy="5181600"/>
          </a:xfrm>
          <a:prstGeom prst="rect">
            <a:avLst/>
          </a:prstGeom>
        </p:spPr>
      </p:pic>
      <p:pic>
        <p:nvPicPr>
          <p:cNvPr id="5" name="Picture 4" descr="fade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00200"/>
            <a:ext cx="4360122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</a:t>
            </a:r>
            <a:r>
              <a:rPr lang="hu-HU" b="1" dirty="0" smtClean="0"/>
              <a:t>z</a:t>
            </a:r>
            <a:r>
              <a:rPr lang="en-US" b="1" dirty="0" err="1" smtClean="0"/>
              <a:t>oftver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led = 9;           		// the PWM pin the LED is attached to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brightness = 0;    	// how bright the LED is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 = 5;    	// how many points to fade the LED by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// the setup routine runs once when you press reset:</a:t>
            </a:r>
          </a:p>
          <a:p>
            <a:pPr>
              <a:buNone/>
            </a:pPr>
            <a:r>
              <a:rPr lang="en-US" sz="2000" dirty="0" smtClean="0"/>
              <a:t>void setup() {</a:t>
            </a:r>
          </a:p>
          <a:p>
            <a:pPr>
              <a:buNone/>
            </a:pPr>
            <a:r>
              <a:rPr lang="en-US" sz="2000" dirty="0" smtClean="0"/>
              <a:t> // declare pin 9 to be an output:</a:t>
            </a:r>
          </a:p>
          <a:p>
            <a:pPr>
              <a:buNone/>
            </a:pPr>
            <a:r>
              <a:rPr lang="en-US" sz="2000" dirty="0" smtClean="0"/>
              <a:t>  </a:t>
            </a:r>
            <a:r>
              <a:rPr lang="en-US" sz="2000" dirty="0" err="1" smtClean="0"/>
              <a:t>pinMode</a:t>
            </a:r>
            <a:r>
              <a:rPr lang="en-US" sz="2000" dirty="0" smtClean="0"/>
              <a:t>(led, OUTPUT);</a:t>
            </a:r>
          </a:p>
          <a:p>
            <a:pPr>
              <a:buNone/>
            </a:pPr>
            <a:r>
              <a:rPr lang="en-US" sz="2000" dirty="0" smtClean="0"/>
              <a:t>}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S</a:t>
            </a:r>
            <a:r>
              <a:rPr lang="hu-HU" b="1" dirty="0" smtClean="0"/>
              <a:t>z</a:t>
            </a:r>
            <a:r>
              <a:rPr lang="en-US" b="1" dirty="0" err="1" smtClean="0"/>
              <a:t>oftver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void loop() {</a:t>
            </a:r>
          </a:p>
          <a:p>
            <a:pPr>
              <a:buNone/>
            </a:pPr>
            <a:r>
              <a:rPr lang="en-US" sz="2000" dirty="0" smtClean="0"/>
              <a:t>  // set the brightness of pin 9:</a:t>
            </a:r>
          </a:p>
          <a:p>
            <a:pPr>
              <a:buNone/>
            </a:pPr>
            <a:r>
              <a:rPr lang="en-US" sz="2000" dirty="0" smtClean="0"/>
              <a:t>  </a:t>
            </a:r>
            <a:r>
              <a:rPr lang="en-US" sz="2000" dirty="0" err="1" smtClean="0"/>
              <a:t>analogWrite</a:t>
            </a:r>
            <a:r>
              <a:rPr lang="en-US" sz="2000" dirty="0" smtClean="0"/>
              <a:t>(led, brightness);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// change the brightness for next time through the loop:</a:t>
            </a:r>
          </a:p>
          <a:p>
            <a:pPr>
              <a:buNone/>
            </a:pPr>
            <a:r>
              <a:rPr lang="en-US" sz="2000" dirty="0" smtClean="0"/>
              <a:t>  brightness = brightness + 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// reverse the direction of the fading at the ends of the fade:</a:t>
            </a:r>
          </a:p>
          <a:p>
            <a:pPr>
              <a:buNone/>
            </a:pPr>
            <a:r>
              <a:rPr lang="en-US" sz="2000" dirty="0" smtClean="0"/>
              <a:t>  if (brightness &lt;= 0 || brightness &gt;= 255) {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 = -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;</a:t>
            </a:r>
          </a:p>
          <a:p>
            <a:pPr>
              <a:buNone/>
            </a:pPr>
            <a:r>
              <a:rPr lang="en-US" sz="2000" dirty="0" smtClean="0"/>
              <a:t>  }</a:t>
            </a:r>
          </a:p>
          <a:p>
            <a:pPr>
              <a:buNone/>
            </a:pPr>
            <a:r>
              <a:rPr lang="en-US" sz="2000" dirty="0" smtClean="0"/>
              <a:t>  // wait for 30 milliseconds to see the dimming effect</a:t>
            </a:r>
          </a:p>
          <a:p>
            <a:pPr>
              <a:buNone/>
            </a:pPr>
            <a:r>
              <a:rPr lang="en-US" sz="2000" dirty="0" smtClean="0"/>
              <a:t>  delay(30);</a:t>
            </a:r>
          </a:p>
          <a:p>
            <a:pPr>
              <a:buNone/>
            </a:pPr>
            <a:r>
              <a:rPr lang="en-US" sz="2000" dirty="0" smtClean="0"/>
              <a:t>}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Programkód elemzése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Ebben a példában az </a:t>
            </a:r>
            <a:r>
              <a:rPr lang="en-US" b="1" i="1" dirty="0" err="1" smtClean="0"/>
              <a:t>analogWrite</a:t>
            </a:r>
            <a:r>
              <a:rPr lang="en-US" b="1" i="1" dirty="0" smtClean="0"/>
              <a:t>()</a:t>
            </a:r>
            <a:r>
              <a:rPr lang="hu-HU" dirty="0" smtClean="0"/>
              <a:t> függvényt használjuk.</a:t>
            </a:r>
            <a:endParaRPr lang="en-US" dirty="0" smtClean="0"/>
          </a:p>
          <a:p>
            <a:r>
              <a:rPr lang="hu-HU" dirty="0" smtClean="0"/>
              <a:t>Az</a:t>
            </a:r>
            <a:r>
              <a:rPr lang="hu-HU" b="1" i="1" dirty="0" smtClean="0"/>
              <a:t> </a:t>
            </a:r>
            <a:r>
              <a:rPr lang="en-US" b="1" i="1" dirty="0" err="1" smtClean="0"/>
              <a:t>analogWrite</a:t>
            </a:r>
            <a:r>
              <a:rPr lang="en-US" b="1" i="1" dirty="0" smtClean="0"/>
              <a:t>()</a:t>
            </a:r>
            <a:r>
              <a:rPr lang="en-US" dirty="0" smtClean="0"/>
              <a:t> </a:t>
            </a:r>
            <a:r>
              <a:rPr lang="hu-HU" dirty="0" smtClean="0"/>
              <a:t>használja a PWM modult, ezért nem mindegy hogy a LED-et melyik lábacskához csatlakoztatjuk.</a:t>
            </a:r>
            <a:endParaRPr lang="en-US" dirty="0" smtClean="0"/>
          </a:p>
          <a:p>
            <a:r>
              <a:rPr lang="hu-HU" dirty="0" smtClean="0"/>
              <a:t>A PWM képességekkel rendelkező lábacskák </a:t>
            </a:r>
            <a:r>
              <a:rPr lang="en-US" dirty="0" smtClean="0"/>
              <a:t>“</a:t>
            </a:r>
            <a:r>
              <a:rPr lang="en-US" b="1" i="1" dirty="0" smtClean="0"/>
              <a:t>~</a:t>
            </a:r>
            <a:r>
              <a:rPr lang="en-US" dirty="0" smtClean="0"/>
              <a:t>”</a:t>
            </a:r>
            <a:r>
              <a:rPr lang="hu-HU" dirty="0" smtClean="0"/>
              <a:t> szimbólummal vannak jelölve.</a:t>
            </a:r>
            <a:endParaRPr lang="en-US" dirty="0" smtClean="0"/>
          </a:p>
          <a:p>
            <a:r>
              <a:rPr lang="hu-HU" dirty="0" smtClean="0"/>
              <a:t>Az </a:t>
            </a:r>
            <a:r>
              <a:rPr lang="en-US" b="1" i="1" dirty="0" err="1" smtClean="0"/>
              <a:t>analogWrite</a:t>
            </a:r>
            <a:r>
              <a:rPr lang="en-US" b="1" i="1" dirty="0" smtClean="0"/>
              <a:t>(led, 0) </a:t>
            </a:r>
            <a:r>
              <a:rPr lang="hu-HU" dirty="0" smtClean="0"/>
              <a:t>a LED-et minimális intenzitással üzemelteti.</a:t>
            </a:r>
          </a:p>
          <a:p>
            <a:r>
              <a:rPr lang="hu-HU" dirty="0" smtClean="0"/>
              <a:t>Az </a:t>
            </a:r>
            <a:r>
              <a:rPr lang="en-US" b="1" i="1" dirty="0" err="1" smtClean="0"/>
              <a:t>analogWrite</a:t>
            </a:r>
            <a:r>
              <a:rPr lang="en-US" b="1" i="1" dirty="0" smtClean="0"/>
              <a:t>(led, 255) </a:t>
            </a:r>
            <a:r>
              <a:rPr lang="hu-HU" dirty="0" smtClean="0"/>
              <a:t>a LED-et makszimális intenzitással üzemelteti.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Programkód elemzése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led = 9;           	// PWM </a:t>
            </a:r>
            <a:r>
              <a:rPr lang="hu-HU" sz="2400" dirty="0" smtClean="0"/>
              <a:t>lábacsaka amelyikre a LED van </a:t>
            </a:r>
          </a:p>
          <a:p>
            <a:pPr>
              <a:buNone/>
            </a:pPr>
            <a:r>
              <a:rPr lang="hu-HU" sz="2400" dirty="0" smtClean="0"/>
              <a:t>				// kapcsolva</a:t>
            </a: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brightness = 0;    	// </a:t>
            </a:r>
            <a:r>
              <a:rPr lang="hu-HU" sz="2400" dirty="0" smtClean="0"/>
              <a:t>LED intenzitása kezdetkor</a:t>
            </a: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fadeAmount</a:t>
            </a:r>
            <a:r>
              <a:rPr lang="en-US" sz="2400" dirty="0" smtClean="0"/>
              <a:t> = 5;    // </a:t>
            </a:r>
            <a:r>
              <a:rPr lang="hu-HU" sz="2400" dirty="0" smtClean="0"/>
              <a:t>mennyivel változik a LED intenzitása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		//</a:t>
            </a:r>
            <a:r>
              <a:rPr lang="hu-HU" sz="2400" dirty="0" smtClean="0"/>
              <a:t> minden lépésben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// </a:t>
            </a:r>
            <a:r>
              <a:rPr lang="hu-HU" sz="2400" dirty="0" smtClean="0"/>
              <a:t>a setup egyszer lesz végrehajtva a reset után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void setup() {</a:t>
            </a:r>
          </a:p>
          <a:p>
            <a:pPr>
              <a:buNone/>
            </a:pPr>
            <a:r>
              <a:rPr lang="en-US" sz="2400" dirty="0" smtClean="0"/>
              <a:t>// </a:t>
            </a:r>
            <a:r>
              <a:rPr lang="hu-HU" sz="2400" dirty="0" smtClean="0"/>
              <a:t>a 9. lábacska kimenetként van definiálva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en-US" sz="2400" dirty="0" smtClean="0"/>
              <a:t>  </a:t>
            </a:r>
            <a:r>
              <a:rPr lang="en-US" sz="2400" dirty="0" err="1" smtClean="0"/>
              <a:t>pinMode</a:t>
            </a:r>
            <a:r>
              <a:rPr lang="en-US" sz="2400" dirty="0" smtClean="0"/>
              <a:t>(led, OUTPUT);</a:t>
            </a:r>
          </a:p>
          <a:p>
            <a:pPr>
              <a:buNone/>
            </a:pPr>
            <a:r>
              <a:rPr lang="en-US" sz="2400" dirty="0" smtClean="0"/>
              <a:t>}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Programkód elemzése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void loop() {</a:t>
            </a:r>
          </a:p>
          <a:p>
            <a:pPr>
              <a:buNone/>
            </a:pPr>
            <a:r>
              <a:rPr lang="en-US" dirty="0" smtClean="0"/>
              <a:t>  // </a:t>
            </a:r>
            <a:r>
              <a:rPr lang="hu-HU" dirty="0" smtClean="0"/>
              <a:t>a LED kezdeti intenzitásának beállítása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analogWrite</a:t>
            </a:r>
            <a:r>
              <a:rPr lang="en-US" dirty="0" smtClean="0"/>
              <a:t>(led, brightness);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// </a:t>
            </a:r>
            <a:r>
              <a:rPr lang="hu-HU" dirty="0" smtClean="0"/>
              <a:t>az intenzitás változása a következő </a:t>
            </a:r>
            <a:r>
              <a:rPr lang="en-US" b="1" i="1" dirty="0" smtClean="0"/>
              <a:t>loop()</a:t>
            </a:r>
            <a:r>
              <a:rPr lang="hu-HU" b="1" i="1" dirty="0" smtClean="0"/>
              <a:t> </a:t>
            </a:r>
            <a:r>
              <a:rPr lang="hu-HU" dirty="0" smtClean="0"/>
              <a:t>iterációhoz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 brightness = brightness + </a:t>
            </a:r>
            <a:r>
              <a:rPr lang="en-US" dirty="0" err="1" smtClean="0"/>
              <a:t>fadeAmount</a:t>
            </a:r>
            <a:r>
              <a:rPr lang="en-US" dirty="0" smtClean="0"/>
              <a:t>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// </a:t>
            </a:r>
            <a:r>
              <a:rPr lang="hu-HU" dirty="0" smtClean="0"/>
              <a:t>az intervallum végén változik az intenzitás változásának iránya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 if (brightness &lt;= 0 || brightness &gt;= 255) {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fadeAmount</a:t>
            </a:r>
            <a:r>
              <a:rPr lang="en-US" dirty="0" smtClean="0"/>
              <a:t> = -</a:t>
            </a:r>
            <a:r>
              <a:rPr lang="en-US" dirty="0" err="1" smtClean="0"/>
              <a:t>fadeAmount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}</a:t>
            </a:r>
          </a:p>
          <a:p>
            <a:pPr>
              <a:buNone/>
            </a:pPr>
            <a:r>
              <a:rPr lang="en-US" dirty="0" smtClean="0"/>
              <a:t>  // </a:t>
            </a:r>
            <a:r>
              <a:rPr lang="hu-HU" dirty="0" smtClean="0"/>
              <a:t>várakozás 30ms hogy látható legyen az intenzitás változása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delay(30);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Az elkészített projekt</a:t>
            </a:r>
            <a:endParaRPr lang="en-US" b="1" dirty="0"/>
          </a:p>
        </p:txBody>
      </p:sp>
      <p:pic>
        <p:nvPicPr>
          <p:cNvPr id="4" name="Picture 3" descr="v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52600"/>
            <a:ext cx="6738236" cy="37924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Önálló feladat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Változtassa meg a </a:t>
            </a:r>
            <a:r>
              <a:rPr lang="en-US" b="1" i="1" dirty="0" err="1" smtClean="0"/>
              <a:t>fadeAmount</a:t>
            </a:r>
            <a:r>
              <a:rPr lang="hu-HU" dirty="0" smtClean="0"/>
              <a:t> változó értékét és kövesse hogy milyen módon változik a program futása.</a:t>
            </a:r>
            <a:endParaRPr lang="en-US" dirty="0" smtClean="0"/>
          </a:p>
          <a:p>
            <a:r>
              <a:rPr lang="sr-Latn-RS" dirty="0" smtClean="0"/>
              <a:t>Változtassa meg az egymást követő állapotok közötti késést (30ms), és kövesse hogyan változik a program végrehajtása.</a:t>
            </a:r>
            <a:endParaRPr lang="en-US" dirty="0" smtClean="0"/>
          </a:p>
          <a:p>
            <a:r>
              <a:rPr lang="hu-HU" dirty="0" smtClean="0"/>
              <a:t>Csatlakoztasson még egy LED-et, és párhuzamosan növelje és csökkentse az intenzitásokat. A LED-ek kontrafázisban kell hogy működjenek (az egyik egyre erősebben, a másik egyre gyengébben kell hogy világítson).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Hőmérséklet mérése</a:t>
            </a:r>
            <a:endParaRPr lang="en-US" b="1" dirty="0"/>
          </a:p>
        </p:txBody>
      </p:sp>
      <p:pic>
        <p:nvPicPr>
          <p:cNvPr id="4" name="Content Placeholder 3" descr="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905000"/>
            <a:ext cx="7406714" cy="3809999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hu-HU" b="1" dirty="0" smtClean="0"/>
              <a:t>Hőmérséklet mérése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7244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4800" dirty="0" smtClean="0"/>
              <a:t>char degree = 176; //ASCI value of Degree</a:t>
            </a:r>
          </a:p>
          <a:p>
            <a:pPr>
              <a:buNone/>
            </a:pPr>
            <a:r>
              <a:rPr lang="en-US" sz="4800" dirty="0" smtClean="0"/>
              <a:t>void setup()</a:t>
            </a:r>
          </a:p>
          <a:p>
            <a:pPr>
              <a:buNone/>
            </a:pPr>
            <a:r>
              <a:rPr lang="en-US" sz="4800" dirty="0" smtClean="0"/>
              <a:t>{</a:t>
            </a:r>
          </a:p>
          <a:p>
            <a:pPr>
              <a:buNone/>
            </a:pPr>
            <a:r>
              <a:rPr lang="en-US" sz="4800" dirty="0" smtClean="0"/>
              <a:t>  </a:t>
            </a:r>
            <a:r>
              <a:rPr lang="en-US" sz="4800" dirty="0" err="1" smtClean="0"/>
              <a:t>pinMode</a:t>
            </a:r>
            <a:r>
              <a:rPr lang="en-US" sz="4800" dirty="0" smtClean="0"/>
              <a:t>(A0,INPUT);</a:t>
            </a:r>
          </a:p>
          <a:p>
            <a:pPr>
              <a:buNone/>
            </a:pPr>
            <a:r>
              <a:rPr lang="en-US" sz="4800" dirty="0" smtClean="0"/>
              <a:t>  </a:t>
            </a:r>
            <a:r>
              <a:rPr lang="en-US" sz="4800" dirty="0" err="1" smtClean="0"/>
              <a:t>Serial.begin</a:t>
            </a:r>
            <a:r>
              <a:rPr lang="en-US" sz="4800" dirty="0" smtClean="0"/>
              <a:t>(9600); </a:t>
            </a:r>
          </a:p>
          <a:p>
            <a:pPr>
              <a:buNone/>
            </a:pPr>
            <a:r>
              <a:rPr lang="en-US" sz="4800" dirty="0" smtClean="0"/>
              <a:t>}</a:t>
            </a:r>
          </a:p>
          <a:p>
            <a:pPr>
              <a:buNone/>
            </a:pPr>
            <a:r>
              <a:rPr lang="en-US" sz="4800" dirty="0" smtClean="0"/>
              <a:t>/*</a:t>
            </a:r>
          </a:p>
          <a:p>
            <a:pPr>
              <a:buNone/>
            </a:pPr>
            <a:r>
              <a:rPr lang="en-US" sz="4800" dirty="0" smtClean="0"/>
              <a:t>	The LM35 or TMP36 is an analog linear temperature sensor.</a:t>
            </a:r>
          </a:p>
          <a:p>
            <a:pPr>
              <a:buNone/>
            </a:pPr>
            <a:r>
              <a:rPr lang="en-US" sz="4800" dirty="0" smtClean="0"/>
              <a:t>	This means that the output voltage is proportional </a:t>
            </a:r>
          </a:p>
          <a:p>
            <a:pPr>
              <a:buNone/>
            </a:pPr>
            <a:r>
              <a:rPr lang="en-US" sz="4800" dirty="0" smtClean="0"/>
              <a:t>	to the temperature. The output voltage rises </a:t>
            </a:r>
          </a:p>
          <a:p>
            <a:pPr>
              <a:buNone/>
            </a:pPr>
            <a:r>
              <a:rPr lang="en-US" sz="4800" dirty="0" smtClean="0"/>
              <a:t>	by 10mv for every 1 degree Celsius rise in temperature.</a:t>
            </a:r>
          </a:p>
          <a:p>
            <a:pPr>
              <a:buNone/>
            </a:pPr>
            <a:r>
              <a:rPr lang="en-US" sz="4800" dirty="0" smtClean="0"/>
              <a:t>	The </a:t>
            </a:r>
            <a:r>
              <a:rPr lang="en-US" sz="4800" dirty="0" err="1" smtClean="0"/>
              <a:t>Arduino</a:t>
            </a:r>
            <a:r>
              <a:rPr lang="en-US" sz="4800" dirty="0" smtClean="0"/>
              <a:t> can read input from 0-5v. </a:t>
            </a:r>
          </a:p>
          <a:p>
            <a:pPr>
              <a:buNone/>
            </a:pPr>
            <a:r>
              <a:rPr lang="en-US" sz="4800" dirty="0" smtClean="0"/>
              <a:t>	The </a:t>
            </a:r>
            <a:r>
              <a:rPr lang="en-US" sz="4800" dirty="0" err="1" smtClean="0"/>
              <a:t>Arduino</a:t>
            </a:r>
            <a:r>
              <a:rPr lang="en-US" sz="4800" dirty="0" smtClean="0"/>
              <a:t> stores this as a 10bit number(0-1023).</a:t>
            </a:r>
          </a:p>
          <a:p>
            <a:pPr>
              <a:buNone/>
            </a:pPr>
            <a:r>
              <a:rPr lang="en-US" sz="4800" dirty="0" smtClean="0"/>
              <a:t>    Note that circuit configuration for TMP36 and LM35 both are same :)</a:t>
            </a:r>
          </a:p>
          <a:p>
            <a:pPr>
              <a:buNone/>
            </a:pPr>
            <a:r>
              <a:rPr lang="en-US" sz="4800" dirty="0" smtClean="0"/>
              <a:t>*/</a:t>
            </a:r>
          </a:p>
          <a:p>
            <a:pPr>
              <a:buNone/>
            </a:pPr>
            <a:endParaRPr lang="en-US" sz="4800" dirty="0" smtClean="0"/>
          </a:p>
          <a:p>
            <a:pPr>
              <a:buNone/>
            </a:pPr>
            <a:r>
              <a:rPr lang="en-US" sz="4800" dirty="0" smtClean="0"/>
              <a:t>void loop()</a:t>
            </a:r>
          </a:p>
          <a:p>
            <a:pPr>
              <a:buNone/>
            </a:pPr>
            <a:r>
              <a:rPr lang="en-US" sz="4800" dirty="0" smtClean="0"/>
              <a:t>{</a:t>
            </a:r>
          </a:p>
          <a:p>
            <a:pPr>
              <a:buNone/>
            </a:pPr>
            <a:r>
              <a:rPr lang="en-US" sz="4800" dirty="0" smtClean="0"/>
              <a:t>  </a:t>
            </a:r>
            <a:r>
              <a:rPr lang="en-US" sz="4800" dirty="0" err="1" smtClean="0"/>
              <a:t>int</a:t>
            </a:r>
            <a:r>
              <a:rPr lang="en-US" sz="4800" dirty="0" smtClean="0"/>
              <a:t> </a:t>
            </a:r>
            <a:r>
              <a:rPr lang="en-US" sz="4800" dirty="0" err="1" smtClean="0"/>
              <a:t>tmp</a:t>
            </a:r>
            <a:r>
              <a:rPr lang="en-US" sz="4800" dirty="0" smtClean="0"/>
              <a:t> = </a:t>
            </a:r>
            <a:r>
              <a:rPr lang="en-US" sz="4800" dirty="0" err="1" smtClean="0"/>
              <a:t>analogRead</a:t>
            </a:r>
            <a:r>
              <a:rPr lang="en-US" sz="4800" dirty="0" smtClean="0"/>
              <a:t>(A0);		// Reading data from the </a:t>
            </a:r>
            <a:r>
              <a:rPr lang="en-US" sz="4800" dirty="0" err="1" smtClean="0"/>
              <a:t>sensor.This</a:t>
            </a:r>
            <a:r>
              <a:rPr lang="en-US" sz="4800" dirty="0" smtClean="0"/>
              <a:t> voltage is stored as a 10bit number.</a:t>
            </a:r>
          </a:p>
          <a:p>
            <a:pPr>
              <a:buNone/>
            </a:pPr>
            <a:r>
              <a:rPr lang="en-US" sz="4800" dirty="0" smtClean="0"/>
              <a:t>  float voltage = (</a:t>
            </a:r>
            <a:r>
              <a:rPr lang="en-US" sz="4800" dirty="0" err="1" smtClean="0"/>
              <a:t>tmp</a:t>
            </a:r>
            <a:r>
              <a:rPr lang="en-US" sz="4800" dirty="0" smtClean="0"/>
              <a:t> * 5.0)/1024;	// (5*temp)/1024 is to convert the 10 bit number to a voltage reading.</a:t>
            </a:r>
          </a:p>
          <a:p>
            <a:pPr>
              <a:buNone/>
            </a:pPr>
            <a:r>
              <a:rPr lang="en-US" sz="4800" dirty="0" smtClean="0"/>
              <a:t>  float </a:t>
            </a:r>
            <a:r>
              <a:rPr lang="en-US" sz="4800" dirty="0" err="1" smtClean="0"/>
              <a:t>milliVolt</a:t>
            </a:r>
            <a:r>
              <a:rPr lang="en-US" sz="4800" dirty="0" smtClean="0"/>
              <a:t> = voltage * 1000;	// This is multiplied by 1000 to convert it to </a:t>
            </a:r>
            <a:r>
              <a:rPr lang="en-US" sz="4800" dirty="0" err="1" smtClean="0"/>
              <a:t>millivolt</a:t>
            </a:r>
            <a:r>
              <a:rPr lang="en-US" sz="4800" dirty="0" smtClean="0"/>
              <a:t>.</a:t>
            </a:r>
          </a:p>
          <a:p>
            <a:pPr>
              <a:buNone/>
            </a:pPr>
            <a:r>
              <a:rPr lang="en-US" sz="4800" dirty="0" smtClean="0"/>
              <a:t>  </a:t>
            </a:r>
          </a:p>
          <a:p>
            <a:pPr>
              <a:buNone/>
            </a:pPr>
            <a:r>
              <a:rPr lang="en-US" sz="4800" dirty="0" smtClean="0"/>
              <a:t>  float </a:t>
            </a:r>
            <a:r>
              <a:rPr lang="en-US" sz="4800" dirty="0" err="1" smtClean="0"/>
              <a:t>tmpCel</a:t>
            </a:r>
            <a:r>
              <a:rPr lang="en-US" sz="4800" dirty="0" smtClean="0"/>
              <a:t> =  (milliVolt-500)/10 ;	// For TMP36 sensor. Range(−40°C to +125°C)</a:t>
            </a:r>
          </a:p>
          <a:p>
            <a:pPr>
              <a:buNone/>
            </a:pPr>
            <a:r>
              <a:rPr lang="en-US" sz="4800" dirty="0" smtClean="0"/>
              <a:t>  // Important Note: use (</a:t>
            </a:r>
            <a:r>
              <a:rPr lang="en-US" sz="4800" dirty="0" err="1" smtClean="0"/>
              <a:t>tmpCel</a:t>
            </a:r>
            <a:r>
              <a:rPr lang="en-US" sz="4800" dirty="0" smtClean="0"/>
              <a:t> = </a:t>
            </a:r>
            <a:r>
              <a:rPr lang="en-US" sz="4800" dirty="0" err="1" smtClean="0"/>
              <a:t>milliVolt</a:t>
            </a:r>
            <a:r>
              <a:rPr lang="en-US" sz="4800" dirty="0" smtClean="0"/>
              <a:t> / 10;) For LM35 sensor. Range(−55°C to +150°C) with </a:t>
            </a:r>
            <a:r>
              <a:rPr lang="en-US" sz="4800" dirty="0" err="1" smtClean="0"/>
              <a:t>accury</a:t>
            </a:r>
            <a:r>
              <a:rPr lang="en-US" sz="4800" dirty="0" smtClean="0"/>
              <a:t> 0.5 and better then TMP36</a:t>
            </a:r>
          </a:p>
          <a:p>
            <a:pPr>
              <a:buNone/>
            </a:pPr>
            <a:r>
              <a:rPr lang="en-US" dirty="0" smtClean="0"/>
              <a:t>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hu-HU" b="1" dirty="0" smtClean="0"/>
              <a:t>Hőmérséklet mérése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3434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200" dirty="0" smtClean="0"/>
              <a:t> /*</a:t>
            </a:r>
          </a:p>
          <a:p>
            <a:pPr>
              <a:buNone/>
            </a:pPr>
            <a:r>
              <a:rPr lang="en-US" sz="1200" dirty="0" smtClean="0"/>
              <a:t>  	OR use this to direct convert 10 bit number to Celsius.</a:t>
            </a:r>
          </a:p>
          <a:p>
            <a:pPr>
              <a:buNone/>
            </a:pPr>
            <a:r>
              <a:rPr lang="en-US" sz="1200" dirty="0" smtClean="0"/>
              <a:t>  	For LM35 sensor -&gt; </a:t>
            </a:r>
            <a:r>
              <a:rPr lang="en-US" sz="1200" dirty="0" err="1" smtClean="0"/>
              <a:t>tmpCel</a:t>
            </a:r>
            <a:r>
              <a:rPr lang="en-US" sz="1200" dirty="0" smtClean="0"/>
              <a:t> = ((</a:t>
            </a:r>
            <a:r>
              <a:rPr lang="en-US" sz="1200" dirty="0" err="1" smtClean="0"/>
              <a:t>tmp</a:t>
            </a:r>
            <a:r>
              <a:rPr lang="en-US" sz="1200" dirty="0" smtClean="0"/>
              <a:t>/1024)*500);</a:t>
            </a:r>
          </a:p>
          <a:p>
            <a:pPr>
              <a:buNone/>
            </a:pPr>
            <a:r>
              <a:rPr lang="en-US" sz="1200" dirty="0" smtClean="0"/>
              <a:t>  	For TMP36 sensor -&gt; </a:t>
            </a:r>
            <a:r>
              <a:rPr lang="en-US" sz="1200" dirty="0" err="1" smtClean="0"/>
              <a:t>tmpCel</a:t>
            </a:r>
            <a:r>
              <a:rPr lang="en-US" sz="1200" dirty="0" smtClean="0"/>
              <a:t> = (((</a:t>
            </a:r>
            <a:r>
              <a:rPr lang="en-US" sz="1200" dirty="0" err="1" smtClean="0"/>
              <a:t>tmp</a:t>
            </a:r>
            <a:r>
              <a:rPr lang="en-US" sz="1200" dirty="0" smtClean="0"/>
              <a:t>/1024)*5)-0.5) *100;</a:t>
            </a:r>
          </a:p>
          <a:p>
            <a:pPr>
              <a:buNone/>
            </a:pPr>
            <a:r>
              <a:rPr lang="en-US" sz="1200" dirty="0" smtClean="0"/>
              <a:t>  */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float </a:t>
            </a:r>
            <a:r>
              <a:rPr lang="en-US" sz="1200" dirty="0" err="1" smtClean="0"/>
              <a:t>tmpFer</a:t>
            </a:r>
            <a:r>
              <a:rPr lang="en-US" sz="1200" dirty="0" smtClean="0"/>
              <a:t> = (((</a:t>
            </a:r>
            <a:r>
              <a:rPr lang="en-US" sz="1200" dirty="0" err="1" smtClean="0"/>
              <a:t>tmpCel</a:t>
            </a:r>
            <a:r>
              <a:rPr lang="en-US" sz="1200" dirty="0" smtClean="0"/>
              <a:t>*9)/5)+32);   // used to convert Celsius -&gt; 		                // Fahrenheit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("10bit number(0-1023):  ");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</a:t>
            </a:r>
            <a:r>
              <a:rPr lang="en-US" sz="1200" dirty="0" err="1" smtClean="0"/>
              <a:t>tmp</a:t>
            </a:r>
            <a:r>
              <a:rPr lang="en-US" sz="1200" dirty="0" smtClean="0"/>
              <a:t>);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("voltage: ");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(voltage);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("V");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("</a:t>
            </a:r>
            <a:r>
              <a:rPr lang="en-US" sz="1200" dirty="0" err="1" smtClean="0"/>
              <a:t>millivolt</a:t>
            </a:r>
            <a:r>
              <a:rPr lang="en-US" sz="1200" dirty="0" smtClean="0"/>
              <a:t>: ");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</a:t>
            </a:r>
            <a:r>
              <a:rPr lang="en-US" sz="1200" dirty="0" err="1" smtClean="0"/>
              <a:t>milliVolt</a:t>
            </a:r>
            <a:r>
              <a:rPr lang="en-US" sz="1200" dirty="0" smtClean="0"/>
              <a:t>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("mV");</a:t>
            </a:r>
          </a:p>
          <a:p>
            <a:pPr>
              <a:buNone/>
            </a:pPr>
            <a:r>
              <a:rPr lang="en-US" sz="1100" dirty="0" smtClean="0"/>
              <a:t>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0" y="1371600"/>
            <a:ext cx="2438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("Celsius: ");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</a:t>
            </a:r>
            <a:r>
              <a:rPr lang="en-US" sz="1200" dirty="0" err="1" smtClean="0"/>
              <a:t>tmpCel</a:t>
            </a:r>
            <a:r>
              <a:rPr lang="en-US" sz="1200" dirty="0" smtClean="0"/>
              <a:t>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(degree);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</a:t>
            </a:r>
            <a:r>
              <a:rPr lang="en-US" sz="1200" dirty="0" smtClean="0"/>
              <a:t>("Fahrenheit: ");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</a:t>
            </a:r>
            <a:r>
              <a:rPr lang="en-US" sz="1200" dirty="0" err="1" smtClean="0"/>
              <a:t>tmpFer</a:t>
            </a:r>
            <a:r>
              <a:rPr lang="en-US" sz="1200" dirty="0" smtClean="0"/>
              <a:t>);</a:t>
            </a:r>
          </a:p>
          <a:p>
            <a:pPr>
              <a:buNone/>
            </a:pPr>
            <a:r>
              <a:rPr lang="en-US" sz="1200" dirty="0" smtClean="0"/>
              <a:t>  </a:t>
            </a:r>
            <a:r>
              <a:rPr lang="en-US" sz="1200" dirty="0" err="1" smtClean="0"/>
              <a:t>Serial.println</a:t>
            </a:r>
            <a:r>
              <a:rPr lang="en-US" sz="1200" dirty="0" smtClean="0"/>
              <a:t>("");</a:t>
            </a:r>
          </a:p>
          <a:p>
            <a:pPr>
              <a:buNone/>
            </a:pPr>
            <a:r>
              <a:rPr lang="en-US" sz="1200" dirty="0" smtClean="0"/>
              <a:t>  </a:t>
            </a:r>
          </a:p>
          <a:p>
            <a:pPr>
              <a:buNone/>
            </a:pPr>
            <a:r>
              <a:rPr lang="en-US" sz="1200" dirty="0" smtClean="0"/>
              <a:t>  delay(1000);</a:t>
            </a:r>
          </a:p>
          <a:p>
            <a:pPr>
              <a:buNone/>
            </a:pPr>
            <a:r>
              <a:rPr lang="en-US" sz="1200" dirty="0" smtClean="0"/>
              <a:t>}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469</Words>
  <Application>Microsoft Office PowerPoint</Application>
  <PresentationFormat>On-screen Show (4:3)</PresentationFormat>
  <Paragraphs>144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Arduino Példák</vt:lpstr>
      <vt:lpstr>A0-A5 digitális</vt:lpstr>
      <vt:lpstr>A0-A5 digitális</vt:lpstr>
      <vt:lpstr>Pull-up ellenállások</vt:lpstr>
      <vt:lpstr>PWM modul</vt:lpstr>
      <vt:lpstr>PWM modul</vt:lpstr>
      <vt:lpstr>05. GYAKORLAT</vt:lpstr>
      <vt:lpstr>Feladat</vt:lpstr>
      <vt:lpstr>Hardver</vt:lpstr>
      <vt:lpstr>Szoftver</vt:lpstr>
      <vt:lpstr>Szoftver</vt:lpstr>
      <vt:lpstr>Programkód elemzése</vt:lpstr>
      <vt:lpstr>Programkód elemzése</vt:lpstr>
      <vt:lpstr>Programkód elemzése</vt:lpstr>
      <vt:lpstr>Az elkészített projekt</vt:lpstr>
      <vt:lpstr>Önálló feladat</vt:lpstr>
      <vt:lpstr>Hőmérséklet mérése</vt:lpstr>
      <vt:lpstr>Hőmérséklet mérése</vt:lpstr>
      <vt:lpstr>Hőmérséklet mérése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Arduino Primeri</dc:title>
  <dc:creator>Miki</dc:creator>
  <cp:lastModifiedBy>Miki</cp:lastModifiedBy>
  <cp:revision>22</cp:revision>
  <dcterms:created xsi:type="dcterms:W3CDTF">2020-04-01T08:30:00Z</dcterms:created>
  <dcterms:modified xsi:type="dcterms:W3CDTF">2020-04-01T14:13:23Z</dcterms:modified>
</cp:coreProperties>
</file>