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70" r:id="rId9"/>
    <p:sldId id="263" r:id="rId10"/>
    <p:sldId id="269" r:id="rId11"/>
    <p:sldId id="264" r:id="rId12"/>
    <p:sldId id="265" r:id="rId13"/>
    <p:sldId id="267" r:id="rId14"/>
    <p:sldId id="266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12975"/>
          </a:xfrm>
          <a:solidFill>
            <a:srgbClr val="FFFF99"/>
          </a:solidFill>
        </p:spPr>
        <p:txBody>
          <a:bodyPr>
            <a:noAutofit/>
          </a:bodyPr>
          <a:lstStyle/>
          <a:p>
            <a:r>
              <a:rPr lang="en-US" sz="7200" b="1" dirty="0" smtClean="0"/>
              <a:t>PREKIDI</a:t>
            </a:r>
            <a:br>
              <a:rPr lang="en-US" sz="7200" b="1" dirty="0" smtClean="0"/>
            </a:br>
            <a:r>
              <a:rPr lang="en-US" sz="7200" b="1" dirty="0" smtClean="0"/>
              <a:t>(INTERAPTI)</a:t>
            </a:r>
            <a:endParaRPr lang="en-US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914400"/>
          </a:xfrm>
          <a:solidFill>
            <a:srgbClr val="FFFF99"/>
          </a:solidFill>
        </p:spPr>
        <p:txBody>
          <a:bodyPr/>
          <a:lstStyle/>
          <a:p>
            <a:r>
              <a:rPr lang="sr-Latn-CS" sz="4800" b="1" dirty="0"/>
              <a:t>Memorijska organizacija</a:t>
            </a:r>
            <a:endParaRPr lang="en-US" sz="4800" b="1" dirty="0"/>
          </a:p>
        </p:txBody>
      </p:sp>
      <p:pic>
        <p:nvPicPr>
          <p:cNvPr id="14341" name="Picture 5" descr="2_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4735513" cy="561975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066800"/>
            <a:ext cx="2971800" cy="5516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sr-Latn-CS" sz="4800" b="1"/>
              <a:t>Prekidi</a:t>
            </a:r>
            <a:endParaRPr lang="en-US" sz="4800" b="1"/>
          </a:p>
        </p:txBody>
      </p:sp>
      <p:pic>
        <p:nvPicPr>
          <p:cNvPr id="16389" name="Picture 5" descr="2_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1752600"/>
            <a:ext cx="4209150" cy="2667000"/>
          </a:xfrm>
          <a:prstGeom prst="rect">
            <a:avLst/>
          </a:prstGeom>
          <a:noFill/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4800600" y="1600200"/>
            <a:ext cx="3886200" cy="4401205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dirty="0"/>
              <a:t>Loop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bsf</a:t>
            </a:r>
            <a:r>
              <a:rPr lang="en-US" sz="1400" dirty="0"/>
              <a:t>	PORTB, 7</a:t>
            </a:r>
          </a:p>
          <a:p>
            <a:r>
              <a:rPr lang="en-US" sz="1400" dirty="0"/>
              <a:t>	call	Delay500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bcf</a:t>
            </a:r>
            <a:r>
              <a:rPr lang="en-US" sz="1400" dirty="0"/>
              <a:t>	PORTB, 7</a:t>
            </a:r>
          </a:p>
          <a:p>
            <a:r>
              <a:rPr lang="en-US" sz="1400" dirty="0"/>
              <a:t>	call	Delay500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goto</a:t>
            </a:r>
            <a:r>
              <a:rPr lang="en-US" sz="1400" dirty="0"/>
              <a:t> 	Loop	</a:t>
            </a:r>
          </a:p>
          <a:p>
            <a:r>
              <a:rPr lang="en-US" sz="1400" dirty="0"/>
              <a:t>Delay500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clrf</a:t>
            </a:r>
            <a:r>
              <a:rPr lang="en-US" sz="1400" dirty="0"/>
              <a:t>	</a:t>
            </a:r>
            <a:r>
              <a:rPr lang="en-US" sz="1400" dirty="0" err="1"/>
              <a:t>delayL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 err="1"/>
              <a:t>clrf</a:t>
            </a:r>
            <a:r>
              <a:rPr lang="en-US" sz="1400" dirty="0"/>
              <a:t>	</a:t>
            </a:r>
            <a:r>
              <a:rPr lang="en-US" sz="1400" dirty="0" err="1"/>
              <a:t>delayM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 err="1"/>
              <a:t>movlw</a:t>
            </a:r>
            <a:r>
              <a:rPr lang="en-US" sz="1400" dirty="0"/>
              <a:t>	d'3'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movwf</a:t>
            </a:r>
            <a:r>
              <a:rPr lang="en-US" sz="1400" dirty="0"/>
              <a:t>	</a:t>
            </a:r>
            <a:r>
              <a:rPr lang="en-US" sz="1400" dirty="0" err="1"/>
              <a:t>delayH</a:t>
            </a:r>
            <a:endParaRPr lang="en-US" sz="1400" dirty="0"/>
          </a:p>
          <a:p>
            <a:r>
              <a:rPr lang="en-US" sz="1400" dirty="0"/>
              <a:t>Label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decfsz</a:t>
            </a:r>
            <a:r>
              <a:rPr lang="en-US" sz="1400" dirty="0"/>
              <a:t>	</a:t>
            </a:r>
            <a:r>
              <a:rPr lang="en-US" sz="1400" dirty="0" err="1"/>
              <a:t>delayL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 err="1"/>
              <a:t>goto</a:t>
            </a:r>
            <a:r>
              <a:rPr lang="en-US" sz="1400" dirty="0"/>
              <a:t>	Label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decfsz</a:t>
            </a:r>
            <a:r>
              <a:rPr lang="en-US" sz="1400" dirty="0"/>
              <a:t>	</a:t>
            </a:r>
            <a:r>
              <a:rPr lang="en-US" sz="1400" dirty="0" err="1"/>
              <a:t>delayM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 err="1"/>
              <a:t>goto</a:t>
            </a:r>
            <a:r>
              <a:rPr lang="en-US" sz="1400" dirty="0"/>
              <a:t>	Label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decfsz</a:t>
            </a:r>
            <a:r>
              <a:rPr lang="en-US" sz="1400" dirty="0"/>
              <a:t>	</a:t>
            </a:r>
            <a:r>
              <a:rPr lang="en-US" sz="1400" dirty="0" err="1"/>
              <a:t>delayH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 err="1"/>
              <a:t>goto</a:t>
            </a:r>
            <a:r>
              <a:rPr lang="en-US" sz="1400" dirty="0"/>
              <a:t>	Label</a:t>
            </a:r>
          </a:p>
          <a:p>
            <a:r>
              <a:rPr lang="en-US" sz="1400" dirty="0"/>
              <a:t>	return</a:t>
            </a:r>
          </a:p>
          <a:p>
            <a:r>
              <a:rPr lang="en-US" sz="1400" dirty="0"/>
              <a:t>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sr-Latn-CS" sz="5400" b="1"/>
              <a:t>Izvori prekida</a:t>
            </a:r>
            <a:endParaRPr lang="en-US" sz="5400" b="1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r-Latn-CS" sz="4000" b="1"/>
              <a:t>Promena logičkog stanja na nožici RB0</a:t>
            </a:r>
          </a:p>
          <a:p>
            <a:pPr>
              <a:lnSpc>
                <a:spcPct val="90000"/>
              </a:lnSpc>
            </a:pPr>
            <a:r>
              <a:rPr lang="sr-Latn-CS" sz="4000" b="1"/>
              <a:t>Prekoračenje slobodnog brojača TMR0</a:t>
            </a:r>
          </a:p>
          <a:p>
            <a:pPr>
              <a:lnSpc>
                <a:spcPct val="90000"/>
              </a:lnSpc>
            </a:pPr>
            <a:r>
              <a:rPr lang="sr-Latn-CS" sz="4000" b="1"/>
              <a:t>Završetak ciklusa upisa u EEPROM</a:t>
            </a:r>
          </a:p>
          <a:p>
            <a:pPr>
              <a:lnSpc>
                <a:spcPct val="90000"/>
              </a:lnSpc>
            </a:pPr>
            <a:r>
              <a:rPr lang="sr-Latn-CS" sz="4000" b="1"/>
              <a:t>Promena na jednoj od nožica RB4-RB7</a:t>
            </a:r>
            <a:endParaRPr lang="en-US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sr-Latn-CS" sz="4800" b="1" dirty="0"/>
              <a:t>Prekidi – način rada</a:t>
            </a:r>
            <a:endParaRPr lang="en-US" sz="4800" b="1" dirty="0"/>
          </a:p>
        </p:txBody>
      </p:sp>
      <p:pic>
        <p:nvPicPr>
          <p:cNvPr id="23557" name="Picture 5" descr="2_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28800"/>
            <a:ext cx="6977063" cy="3527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sr-Latn-CS" sz="4800" b="1" dirty="0"/>
              <a:t>Prekidi – INTCON registar</a:t>
            </a:r>
            <a:endParaRPr lang="en-US" sz="4800" b="1" dirty="0"/>
          </a:p>
        </p:txBody>
      </p:sp>
      <p:pic>
        <p:nvPicPr>
          <p:cNvPr id="21509" name="Picture 5" descr="2_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4191000"/>
            <a:ext cx="6019800" cy="2492529"/>
          </a:xfrm>
          <a:prstGeom prst="rect">
            <a:avLst/>
          </a:prstGeom>
          <a:noFill/>
        </p:spPr>
      </p:pic>
      <p:pic>
        <p:nvPicPr>
          <p:cNvPr id="4" name="Picture 5" descr="2_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295400"/>
            <a:ext cx="6019800" cy="3043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n-US" sz="6000" b="1" dirty="0" err="1"/>
              <a:t>Prekid</a:t>
            </a:r>
            <a:r>
              <a:rPr lang="en-US" sz="6000" b="1" dirty="0"/>
              <a:t> </a:t>
            </a:r>
            <a:r>
              <a:rPr lang="en-US" sz="6000" b="1" dirty="0" err="1"/>
              <a:t>na</a:t>
            </a:r>
            <a:r>
              <a:rPr lang="en-US" sz="6000" b="1" dirty="0"/>
              <a:t> RB0</a:t>
            </a:r>
          </a:p>
        </p:txBody>
      </p:sp>
      <p:pic>
        <p:nvPicPr>
          <p:cNvPr id="16389" name="Picture 5" descr="int_6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00200"/>
            <a:ext cx="7010400" cy="3925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/>
              <a:t>OPTION REGISTAR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990600" y="281940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bit 7: </a:t>
            </a:r>
            <a:endParaRPr lang="en-US" dirty="0" smtClean="0"/>
          </a:p>
          <a:p>
            <a:r>
              <a:rPr lang="en-US" dirty="0" smtClean="0"/>
              <a:t>RBPU: PORTB Pull-up Enable bit</a:t>
            </a:r>
            <a:br>
              <a:rPr lang="en-US" dirty="0" smtClean="0"/>
            </a:br>
            <a:r>
              <a:rPr lang="en-US" dirty="0" smtClean="0"/>
              <a:t>0 = PORTB pull-ups are disabled</a:t>
            </a:r>
            <a:br>
              <a:rPr lang="en-US" dirty="0" smtClean="0"/>
            </a:br>
            <a:r>
              <a:rPr lang="en-US" dirty="0" smtClean="0"/>
              <a:t>1 = PORTB pull-ups are enabled (by individual port latch values). </a:t>
            </a:r>
            <a:br>
              <a:rPr lang="en-US" dirty="0" smtClean="0"/>
            </a:br>
            <a:r>
              <a:rPr lang="en-US" dirty="0" smtClean="0"/>
              <a:t> </a:t>
            </a:r>
          </a:p>
          <a:p>
            <a:r>
              <a:rPr lang="en-US" b="1" dirty="0" smtClean="0"/>
              <a:t>bit 6</a:t>
            </a:r>
            <a:endParaRPr lang="en-US" dirty="0" smtClean="0"/>
          </a:p>
          <a:p>
            <a:r>
              <a:rPr lang="en-US" dirty="0" smtClean="0"/>
              <a:t>INTEDG: Interrupt Edge Select bit</a:t>
            </a:r>
            <a:br>
              <a:rPr lang="en-US" dirty="0" smtClean="0"/>
            </a:br>
            <a:r>
              <a:rPr lang="en-US" dirty="0" smtClean="0"/>
              <a:t>1 = Interrupt on rising edge of RB0/INT pin</a:t>
            </a:r>
            <a:br>
              <a:rPr lang="en-US" dirty="0" smtClean="0"/>
            </a:br>
            <a:r>
              <a:rPr lang="en-US" dirty="0" smtClean="0"/>
              <a:t>0 = Interrupt on falling edge of RB0/INT pin</a:t>
            </a:r>
            <a:endParaRPr 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676400"/>
            <a:ext cx="5991225" cy="856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n-US" sz="6000" b="1" dirty="0" err="1"/>
              <a:t>Prekid</a:t>
            </a:r>
            <a:r>
              <a:rPr lang="en-US" sz="6000" b="1" dirty="0"/>
              <a:t> </a:t>
            </a:r>
            <a:r>
              <a:rPr lang="en-US" sz="6000" b="1" dirty="0" err="1"/>
              <a:t>na</a:t>
            </a:r>
            <a:r>
              <a:rPr lang="en-US" sz="6000" b="1" dirty="0"/>
              <a:t> RB0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33400" y="1219200"/>
            <a:ext cx="4191000" cy="531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PROCESSOR 16F84</a:t>
            </a:r>
          </a:p>
          <a:p>
            <a:r>
              <a:rPr lang="en-US" dirty="0"/>
              <a:t>#include "p16f84.inc"</a:t>
            </a:r>
          </a:p>
          <a:p>
            <a:r>
              <a:rPr lang="en-US" dirty="0"/>
              <a:t>__CONFIG _XT_OSC &amp; _PWRTE_ON &amp; _WDT_OFF &amp; _CP_OFF</a:t>
            </a:r>
          </a:p>
          <a:p>
            <a:r>
              <a:rPr lang="en-US" dirty="0"/>
              <a:t> </a:t>
            </a:r>
            <a:r>
              <a:rPr lang="en-US" dirty="0" smtClean="0"/>
              <a:t>   org </a:t>
            </a:r>
            <a:r>
              <a:rPr lang="en-US" dirty="0"/>
              <a:t>0x00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goto</a:t>
            </a:r>
            <a:r>
              <a:rPr lang="en-US" dirty="0" smtClean="0"/>
              <a:t> </a:t>
            </a:r>
            <a:r>
              <a:rPr lang="en-US" dirty="0"/>
              <a:t>main</a:t>
            </a:r>
          </a:p>
          <a:p>
            <a:r>
              <a:rPr lang="en-US" dirty="0" smtClean="0"/>
              <a:t>    org </a:t>
            </a:r>
            <a:r>
              <a:rPr lang="en-US" dirty="0"/>
              <a:t>0x04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goto</a:t>
            </a:r>
            <a:r>
              <a:rPr lang="en-US" dirty="0" smtClean="0"/>
              <a:t> </a:t>
            </a:r>
            <a:r>
              <a:rPr lang="en-US" dirty="0"/>
              <a:t>ISR</a:t>
            </a:r>
          </a:p>
          <a:p>
            <a:r>
              <a:rPr lang="en-US" dirty="0"/>
              <a:t>main</a:t>
            </a:r>
          </a:p>
          <a:p>
            <a:r>
              <a:rPr lang="en-US" dirty="0"/>
              <a:t> </a:t>
            </a:r>
            <a:r>
              <a:rPr lang="en-US" dirty="0" err="1"/>
              <a:t>bsf</a:t>
            </a:r>
            <a:r>
              <a:rPr lang="en-US" dirty="0"/>
              <a:t> STATUS, RP0</a:t>
            </a:r>
          </a:p>
          <a:p>
            <a:r>
              <a:rPr lang="en-US" dirty="0"/>
              <a:t> </a:t>
            </a:r>
            <a:r>
              <a:rPr lang="en-US" dirty="0" err="1"/>
              <a:t>movlw</a:t>
            </a:r>
            <a:r>
              <a:rPr lang="en-US" dirty="0"/>
              <a:t> b'00000001'</a:t>
            </a:r>
          </a:p>
          <a:p>
            <a:r>
              <a:rPr lang="en-US" dirty="0"/>
              <a:t> </a:t>
            </a:r>
            <a:r>
              <a:rPr lang="en-US" dirty="0" err="1"/>
              <a:t>movwf</a:t>
            </a:r>
            <a:r>
              <a:rPr lang="en-US" dirty="0"/>
              <a:t> TRISB</a:t>
            </a:r>
          </a:p>
          <a:p>
            <a:r>
              <a:rPr lang="en-US" dirty="0"/>
              <a:t> </a:t>
            </a:r>
            <a:r>
              <a:rPr lang="en-US" dirty="0" err="1"/>
              <a:t>bcf</a:t>
            </a:r>
            <a:r>
              <a:rPr lang="en-US" dirty="0"/>
              <a:t> OPTION_REG, INTEDG</a:t>
            </a:r>
          </a:p>
          <a:p>
            <a:r>
              <a:rPr lang="en-US" dirty="0"/>
              <a:t> </a:t>
            </a:r>
            <a:r>
              <a:rPr lang="en-US" dirty="0" err="1"/>
              <a:t>bsf</a:t>
            </a:r>
            <a:r>
              <a:rPr lang="en-US" dirty="0"/>
              <a:t> OPTION_REG, NOT_RBPU</a:t>
            </a:r>
          </a:p>
          <a:p>
            <a:r>
              <a:rPr lang="en-US" dirty="0"/>
              <a:t> </a:t>
            </a:r>
            <a:r>
              <a:rPr lang="en-US" dirty="0" err="1"/>
              <a:t>bcf</a:t>
            </a:r>
            <a:r>
              <a:rPr lang="en-US" dirty="0"/>
              <a:t> STATUS, RP0</a:t>
            </a:r>
          </a:p>
          <a:p>
            <a:r>
              <a:rPr lang="en-US" dirty="0"/>
              <a:t> </a:t>
            </a:r>
            <a:r>
              <a:rPr lang="en-US" dirty="0" err="1"/>
              <a:t>clrf</a:t>
            </a:r>
            <a:r>
              <a:rPr lang="en-US" dirty="0"/>
              <a:t> PORTB</a:t>
            </a:r>
          </a:p>
          <a:p>
            <a:r>
              <a:rPr lang="en-US" dirty="0"/>
              <a:t> </a:t>
            </a:r>
            <a:r>
              <a:rPr lang="en-US" dirty="0" err="1"/>
              <a:t>bsf</a:t>
            </a:r>
            <a:r>
              <a:rPr lang="en-US" dirty="0"/>
              <a:t> PORTB, 7</a:t>
            </a:r>
          </a:p>
          <a:p>
            <a:r>
              <a:rPr lang="en-US" dirty="0"/>
              <a:t> </a:t>
            </a:r>
            <a:r>
              <a:rPr lang="en-US" dirty="0" err="1"/>
              <a:t>bsf</a:t>
            </a:r>
            <a:r>
              <a:rPr lang="en-US" dirty="0"/>
              <a:t> INTCON, INTE</a:t>
            </a:r>
          </a:p>
          <a:p>
            <a:r>
              <a:rPr lang="en-US" dirty="0"/>
              <a:t> </a:t>
            </a:r>
            <a:r>
              <a:rPr lang="en-US" dirty="0" err="1"/>
              <a:t>bsf</a:t>
            </a:r>
            <a:r>
              <a:rPr lang="en-US" dirty="0"/>
              <a:t> INTCON, GIE</a:t>
            </a:r>
          </a:p>
        </p:txBody>
      </p:sp>
      <p:pic>
        <p:nvPicPr>
          <p:cNvPr id="5" name="Picture 5" descr="int_6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3886200"/>
            <a:ext cx="4898492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n-US" sz="6000" b="1" dirty="0" err="1"/>
              <a:t>Prekid</a:t>
            </a:r>
            <a:r>
              <a:rPr lang="en-US" sz="6000" b="1" dirty="0"/>
              <a:t> </a:t>
            </a:r>
            <a:r>
              <a:rPr lang="en-US" sz="6000" b="1" dirty="0" err="1"/>
              <a:t>na</a:t>
            </a:r>
            <a:r>
              <a:rPr lang="en-US" sz="6000" b="1" dirty="0"/>
              <a:t> RB0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762000" y="1447800"/>
            <a:ext cx="2667000" cy="42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Loop</a:t>
            </a:r>
          </a:p>
          <a:p>
            <a:r>
              <a:rPr lang="en-US" dirty="0"/>
              <a:t> </a:t>
            </a:r>
            <a:r>
              <a:rPr lang="en-US" dirty="0" err="1"/>
              <a:t>goto</a:t>
            </a:r>
            <a:r>
              <a:rPr lang="en-US" dirty="0"/>
              <a:t> Loop</a:t>
            </a:r>
          </a:p>
          <a:p>
            <a:endParaRPr lang="en-US" dirty="0"/>
          </a:p>
          <a:p>
            <a:r>
              <a:rPr lang="en-US" dirty="0"/>
              <a:t>ISR</a:t>
            </a:r>
          </a:p>
          <a:p>
            <a:r>
              <a:rPr lang="en-US" dirty="0"/>
              <a:t> </a:t>
            </a:r>
            <a:r>
              <a:rPr lang="en-US" dirty="0" err="1"/>
              <a:t>bcf</a:t>
            </a:r>
            <a:r>
              <a:rPr lang="en-US" dirty="0"/>
              <a:t> INTCON, </a:t>
            </a:r>
            <a:r>
              <a:rPr lang="en-US" dirty="0" smtClean="0"/>
              <a:t>INTF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btfss</a:t>
            </a:r>
            <a:r>
              <a:rPr lang="en-US" dirty="0"/>
              <a:t> PORTB,7</a:t>
            </a:r>
          </a:p>
          <a:p>
            <a:r>
              <a:rPr lang="en-US" dirty="0"/>
              <a:t> </a:t>
            </a:r>
            <a:r>
              <a:rPr lang="en-US" dirty="0" err="1"/>
              <a:t>goto</a:t>
            </a:r>
            <a:r>
              <a:rPr lang="en-US" dirty="0"/>
              <a:t> Lab1</a:t>
            </a:r>
          </a:p>
          <a:p>
            <a:r>
              <a:rPr lang="en-US" dirty="0"/>
              <a:t> </a:t>
            </a:r>
            <a:r>
              <a:rPr lang="en-US" dirty="0" err="1"/>
              <a:t>bcf</a:t>
            </a:r>
            <a:r>
              <a:rPr lang="en-US" dirty="0"/>
              <a:t> PORTB,7</a:t>
            </a:r>
          </a:p>
          <a:p>
            <a:r>
              <a:rPr lang="en-US" dirty="0"/>
              <a:t> </a:t>
            </a:r>
            <a:r>
              <a:rPr lang="en-US" dirty="0" err="1"/>
              <a:t>retfie</a:t>
            </a:r>
            <a:endParaRPr lang="en-US" dirty="0"/>
          </a:p>
          <a:p>
            <a:r>
              <a:rPr lang="en-US" dirty="0"/>
              <a:t> </a:t>
            </a:r>
          </a:p>
          <a:p>
            <a:r>
              <a:rPr lang="en-US" dirty="0"/>
              <a:t>Lab1</a:t>
            </a:r>
          </a:p>
          <a:p>
            <a:r>
              <a:rPr lang="en-US" dirty="0"/>
              <a:t> </a:t>
            </a:r>
            <a:r>
              <a:rPr lang="en-US" dirty="0" err="1"/>
              <a:t>bsf</a:t>
            </a:r>
            <a:r>
              <a:rPr lang="en-US" dirty="0"/>
              <a:t> PORTB,7</a:t>
            </a:r>
          </a:p>
          <a:p>
            <a:r>
              <a:rPr lang="en-US" dirty="0"/>
              <a:t> </a:t>
            </a:r>
            <a:r>
              <a:rPr lang="en-US" dirty="0" err="1"/>
              <a:t>retfie</a:t>
            </a:r>
            <a:endParaRPr lang="en-US" dirty="0"/>
          </a:p>
          <a:p>
            <a:endParaRPr lang="en-US" dirty="0"/>
          </a:p>
          <a:p>
            <a:r>
              <a:rPr lang="en-US" dirty="0"/>
              <a:t>end</a:t>
            </a:r>
          </a:p>
        </p:txBody>
      </p:sp>
      <p:pic>
        <p:nvPicPr>
          <p:cNvPr id="5" name="Picture 5" descr="int_6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3886200"/>
            <a:ext cx="4626353" cy="2590800"/>
          </a:xfrm>
          <a:prstGeom prst="rect">
            <a:avLst/>
          </a:prstGeom>
          <a:noFill/>
        </p:spPr>
      </p:pic>
      <p:pic>
        <p:nvPicPr>
          <p:cNvPr id="6" name="Picture 5" descr="2_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1371" y="1371600"/>
            <a:ext cx="4823029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/>
              <a:t>EEPROM MEMORIJA</a:t>
            </a:r>
            <a:endParaRPr lang="en-US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828800"/>
            <a:ext cx="5029200" cy="329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/>
              <a:t>EEPROM MEMORIJA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95400"/>
            <a:ext cx="68770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04800" y="2971800"/>
            <a:ext cx="28294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/>
              <a:t>bit 0</a:t>
            </a:r>
            <a:r>
              <a:rPr lang="en-US" b="1" dirty="0" smtClean="0"/>
              <a:t> RD</a:t>
            </a:r>
            <a:r>
              <a:rPr lang="en-US" dirty="0" smtClean="0"/>
              <a:t> (Read Control bit) </a:t>
            </a:r>
          </a:p>
          <a:p>
            <a:r>
              <a:rPr lang="en-US" b="1" dirty="0" smtClean="0"/>
              <a:t>1</a:t>
            </a:r>
            <a:r>
              <a:rPr lang="en-US" dirty="0" smtClean="0"/>
              <a:t>=initializes reading </a:t>
            </a:r>
          </a:p>
          <a:p>
            <a:r>
              <a:rPr lang="en-US" b="1" dirty="0" smtClean="0"/>
              <a:t>0</a:t>
            </a:r>
            <a:r>
              <a:rPr lang="en-US" dirty="0" smtClean="0"/>
              <a:t>=does not initialize reading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4038600"/>
            <a:ext cx="27795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/>
              <a:t>bit 1</a:t>
            </a:r>
            <a:r>
              <a:rPr lang="en-US" dirty="0" smtClean="0"/>
              <a:t> </a:t>
            </a:r>
            <a:r>
              <a:rPr lang="en-US" b="1" dirty="0" smtClean="0"/>
              <a:t>WR</a:t>
            </a:r>
            <a:r>
              <a:rPr lang="en-US" dirty="0" smtClean="0"/>
              <a:t> (Write Control bit)</a:t>
            </a:r>
          </a:p>
          <a:p>
            <a:r>
              <a:rPr lang="en-US" b="1" dirty="0" smtClean="0"/>
              <a:t>1</a:t>
            </a:r>
            <a:r>
              <a:rPr lang="en-US" dirty="0" smtClean="0"/>
              <a:t>=initializes writing</a:t>
            </a:r>
          </a:p>
          <a:p>
            <a:r>
              <a:rPr lang="en-US" b="1" dirty="0" smtClean="0"/>
              <a:t>0</a:t>
            </a:r>
            <a:r>
              <a:rPr lang="en-US" dirty="0" smtClean="0"/>
              <a:t>=does not initialize writing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000" y="51054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u="sng" dirty="0" smtClean="0"/>
              <a:t>bit 2</a:t>
            </a:r>
            <a:r>
              <a:rPr lang="en-US" dirty="0" smtClean="0"/>
              <a:t> </a:t>
            </a:r>
            <a:r>
              <a:rPr lang="en-US" b="1" dirty="0" smtClean="0"/>
              <a:t>WREN</a:t>
            </a:r>
            <a:r>
              <a:rPr lang="en-US" dirty="0" smtClean="0"/>
              <a:t> (EEPROM Write Enable bit) Enables writing to EEPROM</a:t>
            </a:r>
          </a:p>
          <a:p>
            <a:r>
              <a:rPr lang="en-US" b="1" dirty="0" smtClean="0"/>
              <a:t>1</a:t>
            </a:r>
            <a:r>
              <a:rPr lang="en-US" dirty="0" smtClean="0"/>
              <a:t>=writing allowed</a:t>
            </a:r>
          </a:p>
          <a:p>
            <a:r>
              <a:rPr lang="en-US" b="1" dirty="0" smtClean="0"/>
              <a:t>0</a:t>
            </a:r>
            <a:r>
              <a:rPr lang="en-US" dirty="0" smtClean="0"/>
              <a:t>=writing disallowed</a:t>
            </a:r>
          </a:p>
        </p:txBody>
      </p:sp>
      <p:sp>
        <p:nvSpPr>
          <p:cNvPr id="8" name="Rectangle 7"/>
          <p:cNvSpPr/>
          <p:nvPr/>
        </p:nvSpPr>
        <p:spPr>
          <a:xfrm>
            <a:off x="5181600" y="2895600"/>
            <a:ext cx="358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/>
              <a:t>bit 3</a:t>
            </a:r>
            <a:r>
              <a:rPr lang="en-US" dirty="0" smtClean="0"/>
              <a:t> </a:t>
            </a:r>
            <a:r>
              <a:rPr lang="en-US" b="1" dirty="0" smtClean="0"/>
              <a:t>WRERR</a:t>
            </a:r>
            <a:r>
              <a:rPr lang="en-US" dirty="0" smtClean="0"/>
              <a:t> (EEPROM Error Flag bit) Error during writing to EEPROM</a:t>
            </a:r>
          </a:p>
          <a:p>
            <a:r>
              <a:rPr lang="en-US" b="1" dirty="0" smtClean="0"/>
              <a:t>1</a:t>
            </a:r>
            <a:r>
              <a:rPr lang="en-US" dirty="0" smtClean="0"/>
              <a:t>=error </a:t>
            </a:r>
            <a:r>
              <a:rPr lang="en-US" dirty="0" err="1" smtClean="0"/>
              <a:t>occured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0</a:t>
            </a:r>
            <a:r>
              <a:rPr lang="en-US" dirty="0" smtClean="0"/>
              <a:t>=error did not occur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181600" y="4343400"/>
            <a:ext cx="3581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/>
              <a:t>bit 4</a:t>
            </a:r>
            <a:r>
              <a:rPr lang="en-US" dirty="0" smtClean="0"/>
              <a:t> </a:t>
            </a:r>
            <a:r>
              <a:rPr lang="en-US" b="1" dirty="0" smtClean="0"/>
              <a:t>EEIF</a:t>
            </a:r>
            <a:r>
              <a:rPr lang="en-US" dirty="0" smtClean="0"/>
              <a:t> (EEPROM Write Operation Interrupt Flag bit) Bit used to inform that writing data to EEPROM has ended.</a:t>
            </a:r>
          </a:p>
          <a:p>
            <a:r>
              <a:rPr lang="en-US" b="1" dirty="0" smtClean="0"/>
              <a:t>1</a:t>
            </a:r>
            <a:r>
              <a:rPr lang="en-US" dirty="0" smtClean="0"/>
              <a:t>=writing terminated</a:t>
            </a:r>
          </a:p>
          <a:p>
            <a:r>
              <a:rPr lang="en-US" b="1" dirty="0" smtClean="0"/>
              <a:t>0</a:t>
            </a:r>
            <a:r>
              <a:rPr lang="en-US" dirty="0" smtClean="0"/>
              <a:t>=writing not terminated yet, or has not started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/>
              <a:t>EEPROM MEMORIJA</a:t>
            </a:r>
            <a:endParaRPr lang="en-US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4269866"/>
            <a:ext cx="3369669" cy="2207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362200"/>
            <a:ext cx="635110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85800" y="1676400"/>
            <a:ext cx="2821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EEPROM read</a:t>
            </a:r>
            <a:endParaRPr lang="en-US" sz="3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/>
              <a:t>EEPROM MEMORIJA</a:t>
            </a:r>
            <a:endParaRPr lang="en-US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4495800"/>
            <a:ext cx="2692013" cy="1763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85800" y="1676400"/>
            <a:ext cx="29637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EEPROM write</a:t>
            </a:r>
            <a:endParaRPr lang="en-US" sz="36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438400"/>
            <a:ext cx="604428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/>
              <a:t>Get digits</a:t>
            </a:r>
            <a:endParaRPr lang="en-US" b="1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195262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276</Words>
  <Application>Microsoft Office PowerPoint</Application>
  <PresentationFormat>On-screen Show (4:3)</PresentationFormat>
  <Paragraphs>93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PREKIDI (INTERAPTI)</vt:lpstr>
      <vt:lpstr>Memorijska organizacija</vt:lpstr>
      <vt:lpstr>Prekidi</vt:lpstr>
      <vt:lpstr>Izvori prekida</vt:lpstr>
      <vt:lpstr>Prekidi – način rada</vt:lpstr>
      <vt:lpstr>Prekidi – INTCON registar</vt:lpstr>
      <vt:lpstr>Prekid na RB0</vt:lpstr>
      <vt:lpstr>OPTION REGISTAR</vt:lpstr>
      <vt:lpstr>Prekid na RB0</vt:lpstr>
      <vt:lpstr>Prekid na RB0</vt:lpstr>
      <vt:lpstr>EEPROM MEMORIJA</vt:lpstr>
      <vt:lpstr>EEPROM MEMORIJA</vt:lpstr>
      <vt:lpstr>EEPROM MEMORIJA</vt:lpstr>
      <vt:lpstr>EEPROM MEMORIJA</vt:lpstr>
      <vt:lpstr>Get digits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PREKIDI (INTERAPTI)</dc:title>
  <dc:creator>Miki</dc:creator>
  <cp:lastModifiedBy>Miki</cp:lastModifiedBy>
  <cp:revision>7</cp:revision>
  <dcterms:created xsi:type="dcterms:W3CDTF">2020-04-16T10:08:33Z</dcterms:created>
  <dcterms:modified xsi:type="dcterms:W3CDTF">2020-04-16T11:12:14Z</dcterms:modified>
</cp:coreProperties>
</file>