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70" r:id="rId9"/>
    <p:sldId id="263" r:id="rId10"/>
    <p:sldId id="269" r:id="rId11"/>
    <p:sldId id="264" r:id="rId12"/>
    <p:sldId id="265" r:id="rId13"/>
    <p:sldId id="267" r:id="rId14"/>
    <p:sldId id="266" r:id="rId15"/>
    <p:sldId id="26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2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918B7-40BD-4EF2-A366-DC0811860793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B23AD-2E66-4D64-89A0-7D4B4E44A8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918B7-40BD-4EF2-A366-DC0811860793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B23AD-2E66-4D64-89A0-7D4B4E44A8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918B7-40BD-4EF2-A366-DC0811860793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B23AD-2E66-4D64-89A0-7D4B4E44A8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918B7-40BD-4EF2-A366-DC0811860793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B23AD-2E66-4D64-89A0-7D4B4E44A8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918B7-40BD-4EF2-A366-DC0811860793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B23AD-2E66-4D64-89A0-7D4B4E44A8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918B7-40BD-4EF2-A366-DC0811860793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B23AD-2E66-4D64-89A0-7D4B4E44A8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918B7-40BD-4EF2-A366-DC0811860793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B23AD-2E66-4D64-89A0-7D4B4E44A8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918B7-40BD-4EF2-A366-DC0811860793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B23AD-2E66-4D64-89A0-7D4B4E44A8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918B7-40BD-4EF2-A366-DC0811860793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B23AD-2E66-4D64-89A0-7D4B4E44A8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918B7-40BD-4EF2-A366-DC0811860793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B23AD-2E66-4D64-89A0-7D4B4E44A8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918B7-40BD-4EF2-A366-DC0811860793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B23AD-2E66-4D64-89A0-7D4B4E44A8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7918B7-40BD-4EF2-A366-DC0811860793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B23AD-2E66-4D64-89A0-7D4B4E44A84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212975"/>
          </a:xfrm>
          <a:solidFill>
            <a:srgbClr val="FFFF99"/>
          </a:solidFill>
        </p:spPr>
        <p:txBody>
          <a:bodyPr>
            <a:noAutofit/>
          </a:bodyPr>
          <a:lstStyle/>
          <a:p>
            <a:r>
              <a:rPr lang="hu-HU" sz="7200" b="1" dirty="0" smtClean="0"/>
              <a:t>MEGSZAK</a:t>
            </a:r>
            <a:r>
              <a:rPr lang="hu-HU" sz="7200" b="1" dirty="0" smtClean="0"/>
              <a:t>Í</a:t>
            </a:r>
            <a:r>
              <a:rPr lang="hu-HU" sz="7200" b="1" dirty="0" smtClean="0"/>
              <a:t>TÁSOK</a:t>
            </a:r>
            <a:r>
              <a:rPr lang="en-US" sz="7200" b="1" dirty="0" smtClean="0"/>
              <a:t/>
            </a:r>
            <a:br>
              <a:rPr lang="en-US" sz="7200" b="1" dirty="0" smtClean="0"/>
            </a:br>
            <a:r>
              <a:rPr lang="en-US" sz="7200" b="1" dirty="0" smtClean="0"/>
              <a:t>(INTER</a:t>
            </a:r>
            <a:r>
              <a:rPr lang="hu-HU" sz="7200" b="1" dirty="0" smtClean="0"/>
              <a:t>RUPTOK</a:t>
            </a:r>
            <a:r>
              <a:rPr lang="en-US" sz="7200" b="1" dirty="0" smtClean="0"/>
              <a:t>)</a:t>
            </a:r>
            <a:endParaRPr lang="en-US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914400"/>
          </a:xfrm>
          <a:solidFill>
            <a:srgbClr val="FFFF99"/>
          </a:solidFill>
        </p:spPr>
        <p:txBody>
          <a:bodyPr>
            <a:normAutofit/>
          </a:bodyPr>
          <a:lstStyle/>
          <a:p>
            <a:r>
              <a:rPr lang="sr-Latn-CS" sz="4800" b="1" dirty="0" smtClean="0"/>
              <a:t>Memória szervezés</a:t>
            </a:r>
            <a:endParaRPr lang="en-US" sz="4800" b="1" dirty="0"/>
          </a:p>
        </p:txBody>
      </p:sp>
      <p:pic>
        <p:nvPicPr>
          <p:cNvPr id="14341" name="Picture 5" descr="2_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66800"/>
            <a:ext cx="4735513" cy="5619750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1066800"/>
            <a:ext cx="2971800" cy="5516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  <a:solidFill>
            <a:srgbClr val="FFFF99"/>
          </a:solidFill>
        </p:spPr>
        <p:txBody>
          <a:bodyPr/>
          <a:lstStyle/>
          <a:p>
            <a:r>
              <a:rPr lang="sr-Latn-CS" sz="4800" b="1" dirty="0" smtClean="0"/>
              <a:t>Megszakítások</a:t>
            </a:r>
            <a:endParaRPr lang="en-US" sz="4800" b="1" dirty="0"/>
          </a:p>
        </p:txBody>
      </p:sp>
      <p:pic>
        <p:nvPicPr>
          <p:cNvPr id="16389" name="Picture 5" descr="2_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1" y="1752600"/>
            <a:ext cx="4209150" cy="2667000"/>
          </a:xfrm>
          <a:prstGeom prst="rect">
            <a:avLst/>
          </a:prstGeom>
          <a:noFill/>
        </p:spPr>
      </p:pic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4800600" y="1600200"/>
            <a:ext cx="3886200" cy="4401205"/>
          </a:xfrm>
          <a:prstGeom prst="rect">
            <a:avLst/>
          </a:prstGeom>
          <a:solidFill>
            <a:srgbClr val="CCCCFF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400" dirty="0"/>
              <a:t>Loop</a:t>
            </a:r>
          </a:p>
          <a:p>
            <a:r>
              <a:rPr lang="en-US" sz="1400" dirty="0"/>
              <a:t>	</a:t>
            </a:r>
            <a:r>
              <a:rPr lang="en-US" sz="1400" dirty="0" err="1"/>
              <a:t>bsf</a:t>
            </a:r>
            <a:r>
              <a:rPr lang="en-US" sz="1400" dirty="0"/>
              <a:t>	PORTB, 7</a:t>
            </a:r>
          </a:p>
          <a:p>
            <a:r>
              <a:rPr lang="en-US" sz="1400" dirty="0"/>
              <a:t>	call	Delay500</a:t>
            </a:r>
          </a:p>
          <a:p>
            <a:r>
              <a:rPr lang="en-US" sz="1400" dirty="0"/>
              <a:t>	</a:t>
            </a:r>
            <a:r>
              <a:rPr lang="en-US" sz="1400" dirty="0" err="1"/>
              <a:t>bcf</a:t>
            </a:r>
            <a:r>
              <a:rPr lang="en-US" sz="1400" dirty="0"/>
              <a:t>	PORTB, 7</a:t>
            </a:r>
          </a:p>
          <a:p>
            <a:r>
              <a:rPr lang="en-US" sz="1400" dirty="0"/>
              <a:t>	call	Delay500</a:t>
            </a:r>
          </a:p>
          <a:p>
            <a:r>
              <a:rPr lang="en-US" sz="1400" dirty="0"/>
              <a:t>	</a:t>
            </a:r>
            <a:r>
              <a:rPr lang="en-US" sz="1400" dirty="0" err="1"/>
              <a:t>goto</a:t>
            </a:r>
            <a:r>
              <a:rPr lang="en-US" sz="1400" dirty="0"/>
              <a:t> 	Loop	</a:t>
            </a:r>
          </a:p>
          <a:p>
            <a:r>
              <a:rPr lang="en-US" sz="1400" dirty="0"/>
              <a:t>Delay500</a:t>
            </a:r>
          </a:p>
          <a:p>
            <a:r>
              <a:rPr lang="en-US" sz="1400" dirty="0"/>
              <a:t>	</a:t>
            </a:r>
            <a:r>
              <a:rPr lang="en-US" sz="1400" dirty="0" err="1"/>
              <a:t>clrf</a:t>
            </a:r>
            <a:r>
              <a:rPr lang="en-US" sz="1400" dirty="0"/>
              <a:t>	</a:t>
            </a:r>
            <a:r>
              <a:rPr lang="en-US" sz="1400" dirty="0" err="1"/>
              <a:t>delayL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 err="1"/>
              <a:t>clrf</a:t>
            </a:r>
            <a:r>
              <a:rPr lang="en-US" sz="1400" dirty="0"/>
              <a:t>	</a:t>
            </a:r>
            <a:r>
              <a:rPr lang="en-US" sz="1400" dirty="0" err="1"/>
              <a:t>delayM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 err="1"/>
              <a:t>movlw</a:t>
            </a:r>
            <a:r>
              <a:rPr lang="en-US" sz="1400" dirty="0"/>
              <a:t>	d'3'</a:t>
            </a:r>
          </a:p>
          <a:p>
            <a:r>
              <a:rPr lang="en-US" sz="1400" dirty="0"/>
              <a:t>	</a:t>
            </a:r>
            <a:r>
              <a:rPr lang="en-US" sz="1400" dirty="0" err="1"/>
              <a:t>movwf</a:t>
            </a:r>
            <a:r>
              <a:rPr lang="en-US" sz="1400" dirty="0"/>
              <a:t>	</a:t>
            </a:r>
            <a:r>
              <a:rPr lang="en-US" sz="1400" dirty="0" err="1"/>
              <a:t>delayH</a:t>
            </a:r>
            <a:endParaRPr lang="en-US" sz="1400" dirty="0"/>
          </a:p>
          <a:p>
            <a:r>
              <a:rPr lang="en-US" sz="1400" dirty="0"/>
              <a:t>Label</a:t>
            </a:r>
          </a:p>
          <a:p>
            <a:r>
              <a:rPr lang="en-US" sz="1400" dirty="0"/>
              <a:t>	</a:t>
            </a:r>
            <a:r>
              <a:rPr lang="en-US" sz="1400" dirty="0" err="1"/>
              <a:t>decfsz</a:t>
            </a:r>
            <a:r>
              <a:rPr lang="en-US" sz="1400" dirty="0"/>
              <a:t>	</a:t>
            </a:r>
            <a:r>
              <a:rPr lang="en-US" sz="1400" dirty="0" err="1"/>
              <a:t>delayL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 err="1"/>
              <a:t>goto</a:t>
            </a:r>
            <a:r>
              <a:rPr lang="en-US" sz="1400" dirty="0"/>
              <a:t>	Label</a:t>
            </a:r>
          </a:p>
          <a:p>
            <a:r>
              <a:rPr lang="en-US" sz="1400" dirty="0"/>
              <a:t>	</a:t>
            </a:r>
            <a:r>
              <a:rPr lang="en-US" sz="1400" dirty="0" err="1"/>
              <a:t>decfsz</a:t>
            </a:r>
            <a:r>
              <a:rPr lang="en-US" sz="1400" dirty="0"/>
              <a:t>	</a:t>
            </a:r>
            <a:r>
              <a:rPr lang="en-US" sz="1400" dirty="0" err="1"/>
              <a:t>delayM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 err="1"/>
              <a:t>goto</a:t>
            </a:r>
            <a:r>
              <a:rPr lang="en-US" sz="1400" dirty="0"/>
              <a:t>	Label</a:t>
            </a:r>
          </a:p>
          <a:p>
            <a:r>
              <a:rPr lang="en-US" sz="1400" dirty="0"/>
              <a:t>	</a:t>
            </a:r>
            <a:r>
              <a:rPr lang="en-US" sz="1400" dirty="0" err="1"/>
              <a:t>decfsz</a:t>
            </a:r>
            <a:r>
              <a:rPr lang="en-US" sz="1400" dirty="0"/>
              <a:t>	</a:t>
            </a:r>
            <a:r>
              <a:rPr lang="en-US" sz="1400" dirty="0" err="1"/>
              <a:t>delayH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 err="1"/>
              <a:t>goto</a:t>
            </a:r>
            <a:r>
              <a:rPr lang="en-US" sz="1400" dirty="0"/>
              <a:t>	Label</a:t>
            </a:r>
          </a:p>
          <a:p>
            <a:r>
              <a:rPr lang="en-US" sz="1400" dirty="0"/>
              <a:t>	return</a:t>
            </a:r>
          </a:p>
          <a:p>
            <a:r>
              <a:rPr lang="en-US" sz="1400" dirty="0"/>
              <a:t>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  <a:solidFill>
            <a:srgbClr val="FFFF99"/>
          </a:solidFill>
        </p:spPr>
        <p:txBody>
          <a:bodyPr>
            <a:normAutofit/>
          </a:bodyPr>
          <a:lstStyle/>
          <a:p>
            <a:r>
              <a:rPr lang="sr-Latn-CS" b="1" dirty="0" smtClean="0"/>
              <a:t>A </a:t>
            </a:r>
            <a:r>
              <a:rPr lang="sr-Latn-CS" b="1" dirty="0" smtClean="0"/>
              <a:t>megszakítások forrásai</a:t>
            </a:r>
            <a:endParaRPr lang="en-US" b="1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sr-Latn-CS" sz="4000" b="1" dirty="0" smtClean="0"/>
              <a:t>Logikai szint változása az RB0 lábon</a:t>
            </a:r>
            <a:endParaRPr lang="sr-Latn-CS" sz="4000" b="1" dirty="0"/>
          </a:p>
          <a:p>
            <a:pPr>
              <a:lnSpc>
                <a:spcPct val="90000"/>
              </a:lnSpc>
            </a:pPr>
            <a:r>
              <a:rPr lang="sr-Latn-CS" sz="4000" b="1" dirty="0" smtClean="0"/>
              <a:t>TMR0 szabadon futó számláló túlcsordulása</a:t>
            </a:r>
            <a:endParaRPr lang="sr-Latn-CS" sz="4000" b="1" dirty="0"/>
          </a:p>
          <a:p>
            <a:pPr>
              <a:lnSpc>
                <a:spcPct val="90000"/>
              </a:lnSpc>
            </a:pPr>
            <a:r>
              <a:rPr lang="sr-Latn-CS" sz="4000" b="1" dirty="0" smtClean="0"/>
              <a:t>Az EEPROM-ba történő írási ciklus befejezése</a:t>
            </a:r>
            <a:endParaRPr lang="sr-Latn-CS" sz="4000" b="1" dirty="0"/>
          </a:p>
          <a:p>
            <a:pPr>
              <a:lnSpc>
                <a:spcPct val="90000"/>
              </a:lnSpc>
            </a:pPr>
            <a:r>
              <a:rPr lang="sr-Latn-CS" sz="4000" b="1" dirty="0" smtClean="0"/>
              <a:t>Logikai szint változása az RB4-RB7 lábak egyikén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229600" cy="1143000"/>
          </a:xfrm>
          <a:solidFill>
            <a:srgbClr val="FFFF99"/>
          </a:solidFill>
        </p:spPr>
        <p:txBody>
          <a:bodyPr>
            <a:normAutofit/>
          </a:bodyPr>
          <a:lstStyle/>
          <a:p>
            <a:r>
              <a:rPr lang="sr-Latn-CS" b="1" dirty="0" smtClean="0"/>
              <a:t>Megszakítások</a:t>
            </a:r>
            <a:r>
              <a:rPr lang="sr-Latn-CS" b="1" dirty="0" smtClean="0"/>
              <a:t> –működési elv</a:t>
            </a:r>
            <a:endParaRPr lang="en-US" b="1" dirty="0"/>
          </a:p>
        </p:txBody>
      </p:sp>
      <p:pic>
        <p:nvPicPr>
          <p:cNvPr id="23557" name="Picture 5" descr="2_2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828800"/>
            <a:ext cx="6977063" cy="3527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  <a:solidFill>
            <a:srgbClr val="FFFF99"/>
          </a:solidFill>
        </p:spPr>
        <p:txBody>
          <a:bodyPr>
            <a:normAutofit/>
          </a:bodyPr>
          <a:lstStyle/>
          <a:p>
            <a:r>
              <a:rPr lang="sr-Latn-CS" b="1" dirty="0" smtClean="0"/>
              <a:t>Megszakítások</a:t>
            </a:r>
            <a:r>
              <a:rPr lang="sr-Latn-CS" b="1" dirty="0" smtClean="0"/>
              <a:t> </a:t>
            </a:r>
            <a:r>
              <a:rPr lang="sr-Latn-CS" b="1" dirty="0"/>
              <a:t>– INTCON </a:t>
            </a:r>
            <a:r>
              <a:rPr lang="sr-Latn-CS" b="1" dirty="0" smtClean="0"/>
              <a:t>regiszter</a:t>
            </a:r>
            <a:endParaRPr lang="en-US" b="1" dirty="0"/>
          </a:p>
        </p:txBody>
      </p:sp>
      <p:pic>
        <p:nvPicPr>
          <p:cNvPr id="21509" name="Picture 5" descr="2_2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4191000"/>
            <a:ext cx="6019800" cy="2492529"/>
          </a:xfrm>
          <a:prstGeom prst="rect">
            <a:avLst/>
          </a:prstGeom>
          <a:noFill/>
        </p:spPr>
      </p:pic>
      <p:pic>
        <p:nvPicPr>
          <p:cNvPr id="4" name="Picture 5" descr="2_2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1295400"/>
            <a:ext cx="6019800" cy="30434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  <a:solidFill>
            <a:srgbClr val="FFFF99"/>
          </a:solidFill>
        </p:spPr>
        <p:txBody>
          <a:bodyPr>
            <a:normAutofit fontScale="90000"/>
          </a:bodyPr>
          <a:lstStyle/>
          <a:p>
            <a:r>
              <a:rPr lang="sr-Latn-CS" sz="4800" b="1" dirty="0" smtClean="0"/>
              <a:t>Megszakítás – logikai szint változása az RB0 lábon</a:t>
            </a:r>
            <a:endParaRPr lang="en-US" sz="6000" b="1" dirty="0"/>
          </a:p>
        </p:txBody>
      </p:sp>
      <p:pic>
        <p:nvPicPr>
          <p:cNvPr id="16389" name="Picture 5" descr="int_6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600200"/>
            <a:ext cx="7010400" cy="39258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solidFill>
            <a:srgbClr val="FFFF99"/>
          </a:solidFill>
        </p:spPr>
        <p:txBody>
          <a:bodyPr/>
          <a:lstStyle/>
          <a:p>
            <a:r>
              <a:rPr lang="en-US" b="1" dirty="0" smtClean="0"/>
              <a:t>OPTION REGIS</a:t>
            </a:r>
            <a:r>
              <a:rPr lang="hu-HU" b="1" dirty="0" smtClean="0"/>
              <a:t>Z</a:t>
            </a:r>
            <a:r>
              <a:rPr lang="en-US" b="1" dirty="0" smtClean="0"/>
              <a:t>T</a:t>
            </a:r>
            <a:r>
              <a:rPr lang="hu-HU" b="1" dirty="0" smtClean="0"/>
              <a:t>E</a:t>
            </a:r>
            <a:r>
              <a:rPr lang="en-US" b="1" dirty="0" smtClean="0"/>
              <a:t>R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990600" y="2819400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/>
              <a:t>bit 7: </a:t>
            </a:r>
            <a:endParaRPr lang="en-US" dirty="0" smtClean="0"/>
          </a:p>
          <a:p>
            <a:r>
              <a:rPr lang="en-US" dirty="0" smtClean="0"/>
              <a:t>RBPU: PORTB Pull-up Enable bit</a:t>
            </a:r>
            <a:br>
              <a:rPr lang="en-US" dirty="0" smtClean="0"/>
            </a:br>
            <a:r>
              <a:rPr lang="en-US" dirty="0" smtClean="0"/>
              <a:t>0 = PORTB pull-ups are disabled</a:t>
            </a:r>
            <a:br>
              <a:rPr lang="en-US" dirty="0" smtClean="0"/>
            </a:br>
            <a:r>
              <a:rPr lang="en-US" dirty="0" smtClean="0"/>
              <a:t>1 = PORTB pull-ups are enabled (by individual port latch values). </a:t>
            </a:r>
            <a:br>
              <a:rPr lang="en-US" dirty="0" smtClean="0"/>
            </a:br>
            <a:r>
              <a:rPr lang="en-US" dirty="0" smtClean="0"/>
              <a:t> </a:t>
            </a:r>
          </a:p>
          <a:p>
            <a:r>
              <a:rPr lang="en-US" b="1" dirty="0" smtClean="0"/>
              <a:t>bit 6</a:t>
            </a:r>
            <a:endParaRPr lang="en-US" dirty="0" smtClean="0"/>
          </a:p>
          <a:p>
            <a:r>
              <a:rPr lang="en-US" dirty="0" smtClean="0"/>
              <a:t>INTEDG: Interrupt Edge Select bit</a:t>
            </a:r>
            <a:br>
              <a:rPr lang="en-US" dirty="0" smtClean="0"/>
            </a:br>
            <a:r>
              <a:rPr lang="en-US" dirty="0" smtClean="0"/>
              <a:t>1 = Interrupt on rising edge of RB0/INT pin</a:t>
            </a:r>
            <a:br>
              <a:rPr lang="en-US" dirty="0" smtClean="0"/>
            </a:br>
            <a:r>
              <a:rPr lang="en-US" dirty="0" smtClean="0"/>
              <a:t>0 = Interrupt on falling edge of RB0/INT pin</a:t>
            </a:r>
            <a:endParaRPr lang="en-US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676400"/>
            <a:ext cx="5991225" cy="856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  <a:solidFill>
            <a:srgbClr val="FFFF99"/>
          </a:solidFill>
        </p:spPr>
        <p:txBody>
          <a:bodyPr>
            <a:noAutofit/>
          </a:bodyPr>
          <a:lstStyle/>
          <a:p>
            <a:r>
              <a:rPr lang="sr-Latn-CS" b="1" dirty="0" smtClean="0"/>
              <a:t>Megszakítás – logikai szint változása az RB0 lábon</a:t>
            </a:r>
            <a:endParaRPr lang="en-US" b="1" dirty="0"/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533400" y="1219200"/>
            <a:ext cx="4191000" cy="531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/>
              <a:t>PROCESSOR 16F84</a:t>
            </a:r>
          </a:p>
          <a:p>
            <a:r>
              <a:rPr lang="en-US" dirty="0"/>
              <a:t>#include "p16f84.inc"</a:t>
            </a:r>
          </a:p>
          <a:p>
            <a:r>
              <a:rPr lang="en-US" dirty="0"/>
              <a:t>__CONFIG _XT_OSC &amp; _PWRTE_ON &amp; _WDT_OFF &amp; _CP_OFF</a:t>
            </a:r>
          </a:p>
          <a:p>
            <a:r>
              <a:rPr lang="en-US" dirty="0"/>
              <a:t> </a:t>
            </a:r>
            <a:r>
              <a:rPr lang="en-US" dirty="0" smtClean="0"/>
              <a:t>   org </a:t>
            </a:r>
            <a:r>
              <a:rPr lang="en-US" dirty="0"/>
              <a:t>0x00</a:t>
            </a:r>
          </a:p>
          <a:p>
            <a:r>
              <a:rPr lang="en-US" dirty="0" smtClean="0"/>
              <a:t>    </a:t>
            </a:r>
            <a:r>
              <a:rPr lang="en-US" dirty="0" err="1" smtClean="0"/>
              <a:t>goto</a:t>
            </a:r>
            <a:r>
              <a:rPr lang="en-US" dirty="0" smtClean="0"/>
              <a:t> </a:t>
            </a:r>
            <a:r>
              <a:rPr lang="en-US" dirty="0"/>
              <a:t>main</a:t>
            </a:r>
          </a:p>
          <a:p>
            <a:r>
              <a:rPr lang="en-US" dirty="0" smtClean="0"/>
              <a:t>    org </a:t>
            </a:r>
            <a:r>
              <a:rPr lang="en-US" dirty="0"/>
              <a:t>0x04</a:t>
            </a:r>
          </a:p>
          <a:p>
            <a:r>
              <a:rPr lang="en-US" dirty="0" smtClean="0"/>
              <a:t>    </a:t>
            </a:r>
            <a:r>
              <a:rPr lang="en-US" dirty="0" err="1" smtClean="0"/>
              <a:t>goto</a:t>
            </a:r>
            <a:r>
              <a:rPr lang="en-US" dirty="0" smtClean="0"/>
              <a:t> </a:t>
            </a:r>
            <a:r>
              <a:rPr lang="en-US" dirty="0"/>
              <a:t>ISR</a:t>
            </a:r>
          </a:p>
          <a:p>
            <a:r>
              <a:rPr lang="en-US" dirty="0"/>
              <a:t>main</a:t>
            </a:r>
          </a:p>
          <a:p>
            <a:r>
              <a:rPr lang="en-US" dirty="0"/>
              <a:t> </a:t>
            </a:r>
            <a:r>
              <a:rPr lang="en-US" dirty="0" err="1"/>
              <a:t>bsf</a:t>
            </a:r>
            <a:r>
              <a:rPr lang="en-US" dirty="0"/>
              <a:t> STATUS, RP0</a:t>
            </a:r>
          </a:p>
          <a:p>
            <a:r>
              <a:rPr lang="en-US" dirty="0"/>
              <a:t> </a:t>
            </a:r>
            <a:r>
              <a:rPr lang="en-US" dirty="0" err="1"/>
              <a:t>movlw</a:t>
            </a:r>
            <a:r>
              <a:rPr lang="en-US" dirty="0"/>
              <a:t> b'00000001'</a:t>
            </a:r>
          </a:p>
          <a:p>
            <a:r>
              <a:rPr lang="en-US" dirty="0"/>
              <a:t> </a:t>
            </a:r>
            <a:r>
              <a:rPr lang="en-US" dirty="0" err="1"/>
              <a:t>movwf</a:t>
            </a:r>
            <a:r>
              <a:rPr lang="en-US" dirty="0"/>
              <a:t> TRISB</a:t>
            </a:r>
          </a:p>
          <a:p>
            <a:r>
              <a:rPr lang="en-US" dirty="0"/>
              <a:t> </a:t>
            </a:r>
            <a:r>
              <a:rPr lang="en-US" dirty="0" err="1"/>
              <a:t>bcf</a:t>
            </a:r>
            <a:r>
              <a:rPr lang="en-US" dirty="0"/>
              <a:t> OPTION_REG, INTEDG</a:t>
            </a:r>
          </a:p>
          <a:p>
            <a:r>
              <a:rPr lang="en-US" dirty="0"/>
              <a:t> </a:t>
            </a:r>
            <a:r>
              <a:rPr lang="en-US" dirty="0" err="1"/>
              <a:t>bsf</a:t>
            </a:r>
            <a:r>
              <a:rPr lang="en-US" dirty="0"/>
              <a:t> OPTION_REG, NOT_RBPU</a:t>
            </a:r>
          </a:p>
          <a:p>
            <a:r>
              <a:rPr lang="en-US" dirty="0"/>
              <a:t> </a:t>
            </a:r>
            <a:r>
              <a:rPr lang="en-US" dirty="0" err="1"/>
              <a:t>bcf</a:t>
            </a:r>
            <a:r>
              <a:rPr lang="en-US" dirty="0"/>
              <a:t> STATUS, RP0</a:t>
            </a:r>
          </a:p>
          <a:p>
            <a:r>
              <a:rPr lang="en-US" dirty="0"/>
              <a:t> </a:t>
            </a:r>
            <a:r>
              <a:rPr lang="en-US" dirty="0" err="1"/>
              <a:t>clrf</a:t>
            </a:r>
            <a:r>
              <a:rPr lang="en-US" dirty="0"/>
              <a:t> PORTB</a:t>
            </a:r>
          </a:p>
          <a:p>
            <a:r>
              <a:rPr lang="en-US" dirty="0"/>
              <a:t> </a:t>
            </a:r>
            <a:r>
              <a:rPr lang="en-US" dirty="0" err="1"/>
              <a:t>bsf</a:t>
            </a:r>
            <a:r>
              <a:rPr lang="en-US" dirty="0"/>
              <a:t> PORTB, 7</a:t>
            </a:r>
          </a:p>
          <a:p>
            <a:r>
              <a:rPr lang="en-US" dirty="0"/>
              <a:t> </a:t>
            </a:r>
            <a:r>
              <a:rPr lang="en-US" dirty="0" err="1"/>
              <a:t>bsf</a:t>
            </a:r>
            <a:r>
              <a:rPr lang="en-US" dirty="0"/>
              <a:t> INTCON, INTE</a:t>
            </a:r>
          </a:p>
          <a:p>
            <a:r>
              <a:rPr lang="en-US" dirty="0"/>
              <a:t> </a:t>
            </a:r>
            <a:r>
              <a:rPr lang="en-US" dirty="0" err="1"/>
              <a:t>bsf</a:t>
            </a:r>
            <a:r>
              <a:rPr lang="en-US" dirty="0"/>
              <a:t> INTCON, GIE</a:t>
            </a:r>
          </a:p>
        </p:txBody>
      </p:sp>
      <p:pic>
        <p:nvPicPr>
          <p:cNvPr id="5" name="Picture 5" descr="int_6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14800" y="3886200"/>
            <a:ext cx="4898492" cy="2743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  <a:solidFill>
            <a:srgbClr val="FFFF99"/>
          </a:solidFill>
        </p:spPr>
        <p:txBody>
          <a:bodyPr>
            <a:normAutofit fontScale="90000"/>
          </a:bodyPr>
          <a:lstStyle/>
          <a:p>
            <a:r>
              <a:rPr lang="sr-Latn-CS" sz="4900" b="1" dirty="0" smtClean="0"/>
              <a:t>Megszakítás – logikai szint változása az RB0 lábon</a:t>
            </a:r>
            <a:endParaRPr lang="en-US" sz="6000" b="1" dirty="0"/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762000" y="1447800"/>
            <a:ext cx="2667000" cy="421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/>
              <a:t>Loop</a:t>
            </a:r>
          </a:p>
          <a:p>
            <a:r>
              <a:rPr lang="en-US" dirty="0"/>
              <a:t> </a:t>
            </a:r>
            <a:r>
              <a:rPr lang="en-US" dirty="0" err="1"/>
              <a:t>goto</a:t>
            </a:r>
            <a:r>
              <a:rPr lang="en-US" dirty="0"/>
              <a:t> Loop</a:t>
            </a:r>
          </a:p>
          <a:p>
            <a:endParaRPr lang="en-US" dirty="0"/>
          </a:p>
          <a:p>
            <a:r>
              <a:rPr lang="en-US" dirty="0"/>
              <a:t>ISR</a:t>
            </a:r>
          </a:p>
          <a:p>
            <a:r>
              <a:rPr lang="en-US" dirty="0"/>
              <a:t> </a:t>
            </a:r>
            <a:r>
              <a:rPr lang="en-US" dirty="0" err="1"/>
              <a:t>bcf</a:t>
            </a:r>
            <a:r>
              <a:rPr lang="en-US" dirty="0"/>
              <a:t> INTCON, </a:t>
            </a:r>
            <a:r>
              <a:rPr lang="en-US" dirty="0" smtClean="0"/>
              <a:t>INTF</a:t>
            </a:r>
            <a:endParaRPr lang="en-US" dirty="0"/>
          </a:p>
          <a:p>
            <a:r>
              <a:rPr lang="en-US" dirty="0"/>
              <a:t> </a:t>
            </a:r>
            <a:r>
              <a:rPr lang="en-US" dirty="0" err="1"/>
              <a:t>btfss</a:t>
            </a:r>
            <a:r>
              <a:rPr lang="en-US" dirty="0"/>
              <a:t> PORTB,7</a:t>
            </a:r>
          </a:p>
          <a:p>
            <a:r>
              <a:rPr lang="en-US" dirty="0"/>
              <a:t> </a:t>
            </a:r>
            <a:r>
              <a:rPr lang="en-US" dirty="0" err="1"/>
              <a:t>goto</a:t>
            </a:r>
            <a:r>
              <a:rPr lang="en-US" dirty="0"/>
              <a:t> Lab1</a:t>
            </a:r>
          </a:p>
          <a:p>
            <a:r>
              <a:rPr lang="en-US" dirty="0"/>
              <a:t> </a:t>
            </a:r>
            <a:r>
              <a:rPr lang="en-US" dirty="0" err="1"/>
              <a:t>bcf</a:t>
            </a:r>
            <a:r>
              <a:rPr lang="en-US" dirty="0"/>
              <a:t> PORTB,7</a:t>
            </a:r>
          </a:p>
          <a:p>
            <a:r>
              <a:rPr lang="en-US" dirty="0"/>
              <a:t> </a:t>
            </a:r>
            <a:r>
              <a:rPr lang="en-US" dirty="0" err="1"/>
              <a:t>retfie</a:t>
            </a:r>
            <a:endParaRPr lang="en-US" dirty="0"/>
          </a:p>
          <a:p>
            <a:r>
              <a:rPr lang="en-US" dirty="0"/>
              <a:t> </a:t>
            </a:r>
          </a:p>
          <a:p>
            <a:r>
              <a:rPr lang="en-US" dirty="0"/>
              <a:t>Lab1</a:t>
            </a:r>
          </a:p>
          <a:p>
            <a:r>
              <a:rPr lang="en-US" dirty="0"/>
              <a:t> </a:t>
            </a:r>
            <a:r>
              <a:rPr lang="en-US" dirty="0" err="1"/>
              <a:t>bsf</a:t>
            </a:r>
            <a:r>
              <a:rPr lang="en-US" dirty="0"/>
              <a:t> PORTB,7</a:t>
            </a:r>
          </a:p>
          <a:p>
            <a:r>
              <a:rPr lang="en-US" dirty="0"/>
              <a:t> </a:t>
            </a:r>
            <a:r>
              <a:rPr lang="en-US" dirty="0" err="1"/>
              <a:t>retfie</a:t>
            </a:r>
            <a:endParaRPr lang="en-US" dirty="0"/>
          </a:p>
          <a:p>
            <a:endParaRPr lang="en-US" dirty="0"/>
          </a:p>
          <a:p>
            <a:r>
              <a:rPr lang="en-US" dirty="0"/>
              <a:t>end</a:t>
            </a:r>
          </a:p>
        </p:txBody>
      </p:sp>
      <p:pic>
        <p:nvPicPr>
          <p:cNvPr id="5" name="Picture 5" descr="int_6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19600" y="3886200"/>
            <a:ext cx="4626353" cy="2590800"/>
          </a:xfrm>
          <a:prstGeom prst="rect">
            <a:avLst/>
          </a:prstGeom>
          <a:noFill/>
        </p:spPr>
      </p:pic>
      <p:pic>
        <p:nvPicPr>
          <p:cNvPr id="6" name="Picture 5" descr="2_2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1371" y="1371600"/>
            <a:ext cx="4823029" cy="243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  <a:solidFill>
            <a:srgbClr val="FFFF99"/>
          </a:solidFill>
        </p:spPr>
        <p:txBody>
          <a:bodyPr/>
          <a:lstStyle/>
          <a:p>
            <a:r>
              <a:rPr lang="en-US" b="1" dirty="0" smtClean="0"/>
              <a:t>EEPROM MEM</a:t>
            </a:r>
            <a:r>
              <a:rPr lang="hu-HU" b="1" dirty="0" smtClean="0"/>
              <a:t>ÓRIA</a:t>
            </a:r>
            <a:endParaRPr lang="en-US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1828800"/>
            <a:ext cx="5029200" cy="3294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solidFill>
            <a:srgbClr val="FFFF99"/>
          </a:solidFill>
        </p:spPr>
        <p:txBody>
          <a:bodyPr/>
          <a:lstStyle/>
          <a:p>
            <a:r>
              <a:rPr lang="en-US" b="1" dirty="0" smtClean="0"/>
              <a:t>EEPROM MEM</a:t>
            </a:r>
            <a:r>
              <a:rPr lang="hu-HU" b="1" dirty="0" smtClean="0"/>
              <a:t>ÓRIA</a:t>
            </a:r>
            <a:endParaRPr lang="en-US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295400"/>
            <a:ext cx="687705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304800" y="2971800"/>
            <a:ext cx="282942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smtClean="0"/>
              <a:t>bit 0</a:t>
            </a:r>
            <a:r>
              <a:rPr lang="en-US" b="1" dirty="0" smtClean="0"/>
              <a:t> RD</a:t>
            </a:r>
            <a:r>
              <a:rPr lang="en-US" dirty="0" smtClean="0"/>
              <a:t> (Read Control bit) </a:t>
            </a:r>
          </a:p>
          <a:p>
            <a:r>
              <a:rPr lang="en-US" b="1" dirty="0" smtClean="0"/>
              <a:t>1</a:t>
            </a:r>
            <a:r>
              <a:rPr lang="en-US" dirty="0" smtClean="0"/>
              <a:t>=initializes reading </a:t>
            </a:r>
          </a:p>
          <a:p>
            <a:r>
              <a:rPr lang="en-US" b="1" dirty="0" smtClean="0"/>
              <a:t>0</a:t>
            </a:r>
            <a:r>
              <a:rPr lang="en-US" dirty="0" smtClean="0"/>
              <a:t>=does not initialize reading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81000" y="4038600"/>
            <a:ext cx="277954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smtClean="0"/>
              <a:t>bit 1</a:t>
            </a:r>
            <a:r>
              <a:rPr lang="en-US" dirty="0" smtClean="0"/>
              <a:t> </a:t>
            </a:r>
            <a:r>
              <a:rPr lang="en-US" b="1" dirty="0" smtClean="0"/>
              <a:t>WR</a:t>
            </a:r>
            <a:r>
              <a:rPr lang="en-US" dirty="0" smtClean="0"/>
              <a:t> (Write Control bit)</a:t>
            </a:r>
          </a:p>
          <a:p>
            <a:r>
              <a:rPr lang="en-US" b="1" dirty="0" smtClean="0"/>
              <a:t>1</a:t>
            </a:r>
            <a:r>
              <a:rPr lang="en-US" dirty="0" smtClean="0"/>
              <a:t>=initializes writing</a:t>
            </a:r>
          </a:p>
          <a:p>
            <a:r>
              <a:rPr lang="en-US" b="1" dirty="0" smtClean="0"/>
              <a:t>0</a:t>
            </a:r>
            <a:r>
              <a:rPr lang="en-US" dirty="0" smtClean="0"/>
              <a:t>=does not initialize writing</a:t>
            </a:r>
          </a:p>
        </p:txBody>
      </p:sp>
      <p:sp>
        <p:nvSpPr>
          <p:cNvPr id="7" name="Rectangle 6"/>
          <p:cNvSpPr/>
          <p:nvPr/>
        </p:nvSpPr>
        <p:spPr>
          <a:xfrm>
            <a:off x="381000" y="510540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u="sng" dirty="0" smtClean="0"/>
              <a:t>bit 2</a:t>
            </a:r>
            <a:r>
              <a:rPr lang="en-US" dirty="0" smtClean="0"/>
              <a:t> </a:t>
            </a:r>
            <a:r>
              <a:rPr lang="en-US" b="1" dirty="0" smtClean="0"/>
              <a:t>WREN</a:t>
            </a:r>
            <a:r>
              <a:rPr lang="en-US" dirty="0" smtClean="0"/>
              <a:t> (EEPROM Write Enable bit) Enables writing to EEPROM</a:t>
            </a:r>
          </a:p>
          <a:p>
            <a:r>
              <a:rPr lang="en-US" b="1" dirty="0" smtClean="0"/>
              <a:t>1</a:t>
            </a:r>
            <a:r>
              <a:rPr lang="en-US" dirty="0" smtClean="0"/>
              <a:t>=writing allowed</a:t>
            </a:r>
          </a:p>
          <a:p>
            <a:r>
              <a:rPr lang="en-US" b="1" dirty="0" smtClean="0"/>
              <a:t>0</a:t>
            </a:r>
            <a:r>
              <a:rPr lang="en-US" dirty="0" smtClean="0"/>
              <a:t>=writing disallowed</a:t>
            </a:r>
          </a:p>
        </p:txBody>
      </p:sp>
      <p:sp>
        <p:nvSpPr>
          <p:cNvPr id="8" name="Rectangle 7"/>
          <p:cNvSpPr/>
          <p:nvPr/>
        </p:nvSpPr>
        <p:spPr>
          <a:xfrm>
            <a:off x="5181600" y="2895600"/>
            <a:ext cx="3581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 smtClean="0"/>
              <a:t>bit 3</a:t>
            </a:r>
            <a:r>
              <a:rPr lang="en-US" dirty="0" smtClean="0"/>
              <a:t> </a:t>
            </a:r>
            <a:r>
              <a:rPr lang="en-US" b="1" dirty="0" smtClean="0"/>
              <a:t>WRERR</a:t>
            </a:r>
            <a:r>
              <a:rPr lang="en-US" dirty="0" smtClean="0"/>
              <a:t> (EEPROM Error Flag bit) Error during writing to EEPROM</a:t>
            </a:r>
          </a:p>
          <a:p>
            <a:r>
              <a:rPr lang="en-US" b="1" dirty="0" smtClean="0"/>
              <a:t>1</a:t>
            </a:r>
            <a:r>
              <a:rPr lang="en-US" dirty="0" smtClean="0"/>
              <a:t>=error </a:t>
            </a:r>
            <a:r>
              <a:rPr lang="en-US" dirty="0" err="1" smtClean="0"/>
              <a:t>occured</a:t>
            </a:r>
            <a:r>
              <a:rPr lang="en-US" dirty="0" smtClean="0"/>
              <a:t> </a:t>
            </a:r>
          </a:p>
          <a:p>
            <a:r>
              <a:rPr lang="en-US" b="1" dirty="0" smtClean="0"/>
              <a:t>0</a:t>
            </a:r>
            <a:r>
              <a:rPr lang="en-US" dirty="0" smtClean="0"/>
              <a:t>=error did not occur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181600" y="4343400"/>
            <a:ext cx="3581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 smtClean="0"/>
              <a:t>bit 4</a:t>
            </a:r>
            <a:r>
              <a:rPr lang="en-US" dirty="0" smtClean="0"/>
              <a:t> </a:t>
            </a:r>
            <a:r>
              <a:rPr lang="en-US" b="1" dirty="0" smtClean="0"/>
              <a:t>EEIF</a:t>
            </a:r>
            <a:r>
              <a:rPr lang="en-US" dirty="0" smtClean="0"/>
              <a:t> (EEPROM Write Operation Interrupt Flag bit) Bit used to inform that writing data to EEPROM has ended.</a:t>
            </a:r>
          </a:p>
          <a:p>
            <a:r>
              <a:rPr lang="en-US" b="1" dirty="0" smtClean="0"/>
              <a:t>1</a:t>
            </a:r>
            <a:r>
              <a:rPr lang="en-US" dirty="0" smtClean="0"/>
              <a:t>=writing terminated</a:t>
            </a:r>
          </a:p>
          <a:p>
            <a:r>
              <a:rPr lang="en-US" b="1" dirty="0" smtClean="0"/>
              <a:t>0</a:t>
            </a:r>
            <a:r>
              <a:rPr lang="en-US" dirty="0" smtClean="0"/>
              <a:t>=writing not terminated yet, or has not started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solidFill>
            <a:srgbClr val="FFFF99"/>
          </a:solidFill>
        </p:spPr>
        <p:txBody>
          <a:bodyPr/>
          <a:lstStyle/>
          <a:p>
            <a:r>
              <a:rPr lang="en-US" b="1" dirty="0" smtClean="0"/>
              <a:t>EEPROM MEM</a:t>
            </a:r>
            <a:r>
              <a:rPr lang="hu-HU" b="1" dirty="0" smtClean="0"/>
              <a:t>ÓRIA</a:t>
            </a:r>
            <a:endParaRPr lang="en-US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38800" y="4269866"/>
            <a:ext cx="3369669" cy="2207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2362200"/>
            <a:ext cx="6351104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85800" y="1676400"/>
            <a:ext cx="28215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EEPROM read</a:t>
            </a:r>
            <a:endParaRPr lang="en-US" sz="36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  <a:solidFill>
            <a:srgbClr val="FFFF99"/>
          </a:solidFill>
        </p:spPr>
        <p:txBody>
          <a:bodyPr/>
          <a:lstStyle/>
          <a:p>
            <a:r>
              <a:rPr lang="en-US" b="1" dirty="0" smtClean="0"/>
              <a:t>EEPROM MEM</a:t>
            </a:r>
            <a:r>
              <a:rPr lang="hu-HU" b="1" dirty="0" smtClean="0"/>
              <a:t>ÓRIA</a:t>
            </a:r>
            <a:endParaRPr lang="en-US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24600" y="4495800"/>
            <a:ext cx="2692013" cy="1763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85800" y="1676400"/>
            <a:ext cx="29637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EEPROM write</a:t>
            </a:r>
            <a:endParaRPr lang="en-US" sz="3600" b="1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2438400"/>
            <a:ext cx="6044285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  <a:solidFill>
            <a:srgbClr val="FFFF99"/>
          </a:solidFill>
        </p:spPr>
        <p:txBody>
          <a:bodyPr/>
          <a:lstStyle/>
          <a:p>
            <a:r>
              <a:rPr lang="en-US" b="1" dirty="0" smtClean="0"/>
              <a:t>Get digits</a:t>
            </a:r>
            <a:endParaRPr lang="en-US" b="1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295400"/>
            <a:ext cx="1952625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303</Words>
  <Application>Microsoft Office PowerPoint</Application>
  <PresentationFormat>On-screen Show (4:3)</PresentationFormat>
  <Paragraphs>93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MEGSZAKÍTÁSOK (INTERRUPTOK)</vt:lpstr>
      <vt:lpstr>Memória szervezés</vt:lpstr>
      <vt:lpstr>Megszakítások</vt:lpstr>
      <vt:lpstr>A megszakítások forrásai</vt:lpstr>
      <vt:lpstr>Megszakítások –működési elv</vt:lpstr>
      <vt:lpstr>Megszakítások – INTCON regiszter</vt:lpstr>
      <vt:lpstr>Megszakítás – logikai szint változása az RB0 lábon</vt:lpstr>
      <vt:lpstr>OPTION REGISZTER</vt:lpstr>
      <vt:lpstr>Megszakítás – logikai szint változása az RB0 lábon</vt:lpstr>
      <vt:lpstr>Megszakítás – logikai szint változása az RB0 lábon</vt:lpstr>
      <vt:lpstr>EEPROM MEMÓRIA</vt:lpstr>
      <vt:lpstr>EEPROM MEMÓRIA</vt:lpstr>
      <vt:lpstr>EEPROM MEMÓRIA</vt:lpstr>
      <vt:lpstr>EEPROM MEMÓRIA</vt:lpstr>
      <vt:lpstr>Get digits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PREKIDI (INTERAPTI)</dc:title>
  <dc:creator>Miki</dc:creator>
  <cp:lastModifiedBy>Miki</cp:lastModifiedBy>
  <cp:revision>9</cp:revision>
  <dcterms:created xsi:type="dcterms:W3CDTF">2020-04-16T10:08:33Z</dcterms:created>
  <dcterms:modified xsi:type="dcterms:W3CDTF">2020-04-16T11:20:55Z</dcterms:modified>
</cp:coreProperties>
</file>