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18E9F-7C9D-4AD0-8508-3BB530E35E65}" type="datetimeFigureOut">
              <a:rPr lang="en-US" smtClean="0"/>
              <a:t>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2735C-1AA6-4B25-9B88-DF0399C3A1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610600" cy="2974975"/>
          </a:xfrm>
        </p:spPr>
        <p:txBody>
          <a:bodyPr>
            <a:noAutofit/>
          </a:bodyPr>
          <a:lstStyle/>
          <a:p>
            <a:r>
              <a:rPr lang="hu-HU" b="1" dirty="0" smtClean="0"/>
              <a:t>Neurális hálók felügyelet nélküli betanítása</a:t>
            </a: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Latn-RS" b="1" dirty="0" smtClean="0"/>
              <a:t>Kohonen (versenyz</a:t>
            </a:r>
            <a:r>
              <a:rPr lang="hu-HU" b="1" dirty="0" smtClean="0"/>
              <a:t>ő</a:t>
            </a:r>
            <a:r>
              <a:rPr lang="sr-Latn-RS" b="1" dirty="0" smtClean="0"/>
              <a:t>) </a:t>
            </a:r>
            <a:r>
              <a:rPr lang="hu-HU" b="1" dirty="0" smtClean="0"/>
              <a:t>hálózatok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Kohonen hálózatok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219200"/>
            <a:ext cx="830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CS" sz="2000" dirty="0"/>
              <a:t>Másnéven </a:t>
            </a:r>
            <a:r>
              <a:rPr lang="sr-Latn-CS" sz="2000" i="1" dirty="0"/>
              <a:t>Kohonen</a:t>
            </a:r>
            <a:r>
              <a:rPr lang="sr-Latn-CS" sz="2000" dirty="0"/>
              <a:t> </a:t>
            </a:r>
            <a:r>
              <a:rPr lang="sr-Latn-CS" sz="2000" i="1" dirty="0"/>
              <a:t>hálózatoknak</a:t>
            </a:r>
            <a:r>
              <a:rPr lang="sr-Latn-CS" sz="2000" dirty="0"/>
              <a:t>, </a:t>
            </a:r>
            <a:r>
              <a:rPr lang="sr-Latn-CS" sz="2000" i="1" dirty="0"/>
              <a:t>Csak a győztes arat hálónak (Winner Takes All)</a:t>
            </a:r>
            <a:r>
              <a:rPr lang="sr-Latn-CS" sz="2000" dirty="0"/>
              <a:t>, vagy </a:t>
            </a:r>
            <a:r>
              <a:rPr lang="sr-Latn-CS" sz="2000" i="1" dirty="0"/>
              <a:t>Önszervező hálónak </a:t>
            </a:r>
            <a:r>
              <a:rPr lang="sr-Latn-CS" sz="2000" dirty="0"/>
              <a:t>(</a:t>
            </a:r>
            <a:r>
              <a:rPr lang="sr-Latn-CS" sz="2000" i="1" dirty="0"/>
              <a:t>Self Oragnizing map</a:t>
            </a:r>
            <a:r>
              <a:rPr lang="sr-Latn-CS" sz="2000" dirty="0"/>
              <a:t>) hiiják őket. Ezeket a hálókat minták felismerésére használják különféle adatokban. A módszer akkor is használható ha a programozó nem ismeri a minták természetét.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90800"/>
            <a:ext cx="44958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Kohonen hálózatok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95400"/>
            <a:ext cx="3733800" cy="302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876800" y="1600200"/>
          <a:ext cx="3400425" cy="533400"/>
        </p:xfrm>
        <a:graphic>
          <a:graphicData uri="http://schemas.openxmlformats.org/presentationml/2006/ole">
            <p:oleObj spid="_x0000_s2051" name="Equation" r:id="rId4" imgW="14605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Kohonen hálózatok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1"/>
            <a:ext cx="378730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4356" y="3200400"/>
            <a:ext cx="750772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1838" y="990600"/>
            <a:ext cx="291116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Kohonen hálózatok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600200"/>
            <a:ext cx="6248400" cy="3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Példa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066800"/>
            <a:ext cx="3774621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545574"/>
            <a:ext cx="3956223" cy="375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Példa</a:t>
            </a:r>
            <a:endParaRPr lang="en-US" dirty="0"/>
          </a:p>
        </p:txBody>
      </p:sp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838200"/>
            <a:ext cx="749405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505200"/>
            <a:ext cx="399423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5029200"/>
            <a:ext cx="2362200" cy="70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Példa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4114800" cy="533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Latn-RS" dirty="0" smtClean="0"/>
              <a:t>Normalizált súlyok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76400"/>
            <a:ext cx="397192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724400" y="3352800"/>
            <a:ext cx="419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000" dirty="0"/>
              <a:t>A hálózat bemenetére a következő értékeket vezetjük</a:t>
            </a:r>
            <a:r>
              <a:rPr lang="sr-Latn-CS" sz="2000" b="1" dirty="0"/>
              <a:t>: Input 1 = 0.8</a:t>
            </a:r>
            <a:r>
              <a:rPr lang="sr-Latn-CS" sz="2000" dirty="0"/>
              <a:t>, </a:t>
            </a:r>
            <a:r>
              <a:rPr lang="sr-Latn-CS" sz="2000" b="1" dirty="0"/>
              <a:t>Input 2 = 0.5</a:t>
            </a:r>
            <a:r>
              <a:rPr lang="sr-Latn-CS" sz="2000" dirty="0"/>
              <a:t>. Akárcsak a súlyokat, a bemeneteket is 1-re normalizáljuk.</a:t>
            </a:r>
            <a:endParaRPr lang="en-US" sz="20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914400"/>
            <a:ext cx="2971800" cy="2324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800600" y="4724400"/>
            <a:ext cx="381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sr-Latn-CS" sz="2400" dirty="0"/>
              <a:t>A bemeneti vektor hossza</a:t>
            </a:r>
            <a:r>
              <a:rPr kumimoji="0" lang="sr-Latn-C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endParaRPr kumimoji="0" lang="sr-Latn-CS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4876800" y="5181600"/>
          <a:ext cx="2864555" cy="533400"/>
        </p:xfrm>
        <a:graphic>
          <a:graphicData uri="http://schemas.openxmlformats.org/presentationml/2006/ole">
            <p:oleObj spid="_x0000_s11267" name="Equation" r:id="rId5" imgW="1384300" imgH="254000" progId="Equation.3">
              <p:embed/>
            </p:oleObj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953000" y="5867400"/>
            <a:ext cx="396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sr-Latn-CS" sz="2400" dirty="0"/>
              <a:t>Új Input 1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0.8/0.9434 = 0.85</a:t>
            </a:r>
            <a:r>
              <a:rPr lang="sr-Latn-CS" sz="2000" dirty="0" smtClean="0"/>
              <a:t> </a:t>
            </a:r>
            <a:r>
              <a:rPr lang="sr-Latn-CS" sz="2400" dirty="0" smtClean="0"/>
              <a:t>Új </a:t>
            </a:r>
            <a:r>
              <a:rPr lang="sr-Latn-CS" sz="2400" dirty="0" smtClean="0"/>
              <a:t>Input 2</a:t>
            </a: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0.5/0.9434 = 0.53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Példa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90600"/>
            <a:ext cx="388620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66800"/>
            <a:ext cx="4114800" cy="335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57200" y="4876800"/>
            <a:ext cx="6324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Output 1 = (0.85 x 0.11) + (0.53 x 0.99) = 0.6182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Output 2 = (0.85 x (-0.86)) + (0.53 x 0.51) = -0.4607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Output 3 = (0.85 x (-0.71)) + (0.53 x (-0.71)) = -0.9798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Példa</a:t>
            </a:r>
            <a:endParaRPr lang="en-US" dirty="0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228600" y="1219200"/>
          <a:ext cx="3124200" cy="490070"/>
        </p:xfrm>
        <a:graphic>
          <a:graphicData uri="http://schemas.openxmlformats.org/presentationml/2006/ole">
            <p:oleObj spid="_x0000_s22531" name="Equation" r:id="rId3" imgW="1460500" imgH="228600" progId="Equation.3">
              <p:embed/>
            </p:oleObj>
          </a:graphicData>
        </a:graphic>
      </p:graphicFrame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28600" y="1905000"/>
          <a:ext cx="4648200" cy="457200"/>
        </p:xfrm>
        <a:graphic>
          <a:graphicData uri="http://schemas.openxmlformats.org/presentationml/2006/ole">
            <p:oleObj spid="_x0000_s22530" name="Equation" r:id="rId4" imgW="2324100" imgH="228600" progId="Equation.3">
              <p:embed/>
            </p:oleObj>
          </a:graphicData>
        </a:graphic>
      </p:graphicFrame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228600" y="2514600"/>
          <a:ext cx="4705350" cy="457200"/>
        </p:xfrm>
        <a:graphic>
          <a:graphicData uri="http://schemas.openxmlformats.org/presentationml/2006/ole">
            <p:oleObj spid="_x0000_s22529" name="Equation" r:id="rId5" imgW="2349500" imgH="228600" progId="Equation.3">
              <p:embed/>
            </p:oleObj>
          </a:graphicData>
        </a:graphic>
      </p:graphicFrame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152400" y="2971800"/>
            <a:ext cx="449834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Számítsuk ki az új súlyvektor hosszát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(a betanítási képlet nem őrzi meg az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egységnyi </a:t>
            </a:r>
            <a:r>
              <a:rPr lang="sr-Latn-CS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hosszúságot).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Dužina = </a:t>
            </a: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1371600" y="4114800"/>
          <a:ext cx="3124201" cy="499133"/>
        </p:xfrm>
        <a:graphic>
          <a:graphicData uri="http://schemas.openxmlformats.org/presentationml/2006/ole">
            <p:oleObj spid="_x0000_s22535" name="Equation" r:id="rId6" imgW="1612900" imgH="254000" progId="Equation.3">
              <p:embed/>
            </p:oleObj>
          </a:graphicData>
        </a:graphic>
      </p:graphicFrame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228600" y="5029200"/>
            <a:ext cx="3962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Pošto nova težina nije jednaka 1, ponovo ćemo je skalirati: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Težina 1 = 0.554/0.903 = 0.61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Težina 2 = 0.714/0.903 = 0.79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8" name="Picture 10" descr="8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62600" y="3429000"/>
            <a:ext cx="3429000" cy="3277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dirty="0" smtClean="0"/>
              <a:t>Példa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212</Words>
  <Application>Microsoft Office PowerPoint</Application>
  <PresentationFormat>On-screen Show (4:3)</PresentationFormat>
  <Paragraphs>27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Microsoft Equation 3.0</vt:lpstr>
      <vt:lpstr>Neurális hálók felügyelet nélküli betanítása  Kohonen (versenyző) hálózatok</vt:lpstr>
      <vt:lpstr>Kohonen hálózatok</vt:lpstr>
      <vt:lpstr>Kohonen hálózatok </vt:lpstr>
      <vt:lpstr>Kohonen hálózatok</vt:lpstr>
      <vt:lpstr>Kohonen hálózatok</vt:lpstr>
      <vt:lpstr>Példa</vt:lpstr>
      <vt:lpstr>Példa</vt:lpstr>
      <vt:lpstr>Példa</vt:lpstr>
      <vt:lpstr>Példa</vt:lpstr>
      <vt:lpstr>Példa</vt:lpstr>
      <vt:lpstr>Példa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Obuka neuralnih mreža bez nadzora  Kohonen-ove (takmičarske) mreže</dc:title>
  <dc:creator>Windows User</dc:creator>
  <cp:lastModifiedBy>Windows User</cp:lastModifiedBy>
  <cp:revision>8</cp:revision>
  <dcterms:created xsi:type="dcterms:W3CDTF">2021-01-09T15:28:31Z</dcterms:created>
  <dcterms:modified xsi:type="dcterms:W3CDTF">2021-01-09T16:26:52Z</dcterms:modified>
</cp:coreProperties>
</file>