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82" r:id="rId3"/>
    <p:sldId id="256" r:id="rId4"/>
    <p:sldId id="257" r:id="rId5"/>
    <p:sldId id="258" r:id="rId6"/>
    <p:sldId id="283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80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0" y="-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211E-F8FD-43D2-B75A-37B129D770D6}" type="datetimeFigureOut">
              <a:rPr lang="en-US" smtClean="0"/>
              <a:pPr/>
              <a:t>1/5/2021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C9DADB-5F67-4938-B98B-42473C4E66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0B4211E-F8FD-43D2-B75A-37B129D770D6}" type="datetimeFigureOut">
              <a:rPr lang="en-US" smtClean="0"/>
              <a:pPr/>
              <a:t>1/5/2021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FC9DADB-5F67-4938-B98B-42473C4E66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211E-F8FD-43D2-B75A-37B129D770D6}" type="datetimeFigureOut">
              <a:rPr lang="en-US" smtClean="0"/>
              <a:pPr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DADB-5F67-4938-B98B-42473C4E66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211E-F8FD-43D2-B75A-37B129D770D6}" type="datetimeFigureOut">
              <a:rPr lang="en-US" smtClean="0"/>
              <a:pPr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DADB-5F67-4938-B98B-42473C4E66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DADB-5F67-4938-B98B-42473C4E66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211E-F8FD-43D2-B75A-37B129D770D6}" type="datetimeFigureOut">
              <a:rPr lang="en-US" smtClean="0"/>
              <a:pPr/>
              <a:t>1/5/2021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211E-F8FD-43D2-B75A-37B129D770D6}" type="datetimeFigureOut">
              <a:rPr lang="en-US" smtClean="0"/>
              <a:pPr/>
              <a:t>1/5/2021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DADB-5F67-4938-B98B-42473C4E66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211E-F8FD-43D2-B75A-37B129D770D6}" type="datetimeFigureOut">
              <a:rPr lang="en-US" smtClean="0"/>
              <a:pPr/>
              <a:t>1/5/2021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DADB-5F67-4938-B98B-42473C4E66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0B4211E-F8FD-43D2-B75A-37B129D770D6}" type="datetimeFigureOut">
              <a:rPr lang="en-US" smtClean="0"/>
              <a:pPr/>
              <a:t>1/5/2021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FC9DADB-5F67-4938-B98B-42473C4E66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211E-F8FD-43D2-B75A-37B129D770D6}" type="datetimeFigureOut">
              <a:rPr lang="en-US" smtClean="0"/>
              <a:pPr/>
              <a:t>1/5/2021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C9DADB-5F67-4938-B98B-42473C4E66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211E-F8FD-43D2-B75A-37B129D770D6}" type="datetimeFigureOut">
              <a:rPr lang="en-US" smtClean="0"/>
              <a:pPr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DADB-5F67-4938-B98B-42473C4E66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211E-F8FD-43D2-B75A-37B129D770D6}" type="datetimeFigureOut">
              <a:rPr lang="en-US" smtClean="0"/>
              <a:pPr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DADB-5F67-4938-B98B-42473C4E66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0B4211E-F8FD-43D2-B75A-37B129D770D6}" type="datetimeFigureOut">
              <a:rPr lang="en-US" smtClean="0"/>
              <a:pPr/>
              <a:t>1/5/2021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FC9DADB-5F67-4938-B98B-42473C4E66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199"/>
            <a:ext cx="7772400" cy="685801"/>
          </a:xfrm>
        </p:spPr>
        <p:txBody>
          <a:bodyPr>
            <a:normAutofit fontScale="90000"/>
          </a:bodyPr>
          <a:lstStyle/>
          <a:p>
            <a:r>
              <a:rPr lang="hu-HU" b="1" dirty="0" smtClean="0"/>
              <a:t>NOR</a:t>
            </a:r>
            <a:endParaRPr lang="en-US" b="1" dirty="0"/>
          </a:p>
        </p:txBody>
      </p:sp>
      <p:pic>
        <p:nvPicPr>
          <p:cNvPr id="5" name="Picture 4" descr="N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838200"/>
            <a:ext cx="7772400" cy="5829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hu-HU" b="1" dirty="0" smtClean="0"/>
              <a:t>Példa perceptron betanítására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990600"/>
            <a:ext cx="88963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4114800"/>
            <a:ext cx="3775601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152400"/>
            <a:ext cx="7772400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Példa perceptron betanítására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399" y="990600"/>
            <a:ext cx="698279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3810000"/>
            <a:ext cx="497205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3200400"/>
            <a:ext cx="441007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7924800" y="5486400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η</a:t>
            </a:r>
            <a:r>
              <a:rPr lang="hu-HU" dirty="0" smtClean="0"/>
              <a:t>=0.05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152400"/>
            <a:ext cx="7772400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Példa perceptron betanítására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399" y="990600"/>
            <a:ext cx="5371382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3124200"/>
            <a:ext cx="49911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5943600"/>
            <a:ext cx="3810000" cy="773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hu-HU" b="1" dirty="0" smtClean="0"/>
              <a:t>Alfa-Béta nyesés</a:t>
            </a:r>
            <a:endParaRPr lang="en-US" b="1" dirty="0"/>
          </a:p>
        </p:txBody>
      </p:sp>
      <p:pic>
        <p:nvPicPr>
          <p:cNvPr id="5" name="Picture 4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38200"/>
            <a:ext cx="83058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hu-HU" b="1" dirty="0" smtClean="0"/>
              <a:t>Alfa-Béta nyesés</a:t>
            </a:r>
            <a:endParaRPr lang="en-US" b="1" dirty="0"/>
          </a:p>
        </p:txBody>
      </p:sp>
      <p:pic>
        <p:nvPicPr>
          <p:cNvPr id="4" name="Picture 3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838200"/>
            <a:ext cx="8001000" cy="43391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hu-HU" b="1" dirty="0" smtClean="0"/>
              <a:t>Alfa-Béta nyesés</a:t>
            </a:r>
            <a:endParaRPr lang="en-US" b="1" dirty="0"/>
          </a:p>
        </p:txBody>
      </p:sp>
      <p:pic>
        <p:nvPicPr>
          <p:cNvPr id="4" name="Picture 3" descr="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14400"/>
            <a:ext cx="8610600" cy="45616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hu-HU" b="1" dirty="0" smtClean="0"/>
              <a:t>Alfa-Béta nyesés</a:t>
            </a:r>
            <a:endParaRPr lang="en-US" b="1" dirty="0"/>
          </a:p>
        </p:txBody>
      </p:sp>
      <p:pic>
        <p:nvPicPr>
          <p:cNvPr id="4" name="Picture 3" descr="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62000"/>
            <a:ext cx="8610600" cy="48549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hu-HU" b="1" dirty="0" smtClean="0"/>
              <a:t>Alfa-Béta nyesés</a:t>
            </a:r>
            <a:endParaRPr lang="en-US" b="1" dirty="0"/>
          </a:p>
        </p:txBody>
      </p:sp>
      <p:pic>
        <p:nvPicPr>
          <p:cNvPr id="4" name="Picture 3" descr="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38200"/>
            <a:ext cx="8458200" cy="483325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hu-HU" b="1" dirty="0" smtClean="0"/>
              <a:t>Aktivációs függvények</a:t>
            </a:r>
            <a:endParaRPr lang="en-US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143000"/>
            <a:ext cx="6324600" cy="470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Aktivációs függvények</a:t>
            </a:r>
            <a:endParaRPr lang="en-U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Jel</a:t>
            </a:r>
            <a:r>
              <a:rPr lang="hu-HU" dirty="0" smtClean="0"/>
              <a:t>ölés</a:t>
            </a:r>
            <a:endParaRPr lang="en-US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572000" y="1828800"/>
          <a:ext cx="4245864" cy="533400"/>
        </p:xfrm>
        <a:graphic>
          <a:graphicData uri="http://schemas.openxmlformats.org/presentationml/2006/ole">
            <p:oleObj spid="_x0000_s1027" name="Equation" r:id="rId3" imgW="1892300" imgH="241300" progId="Equation.3">
              <p:embed/>
            </p:oleObj>
          </a:graphicData>
        </a:graphic>
      </p:graphicFrame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4572000" y="2590800"/>
          <a:ext cx="1676400" cy="457200"/>
        </p:xfrm>
        <a:graphic>
          <a:graphicData uri="http://schemas.openxmlformats.org/presentationml/2006/ole">
            <p:oleObj spid="_x0000_s1029" name="Equation" r:id="rId4" imgW="736600" imgH="203200" progId="Equation.3">
              <p:embed/>
            </p:oleObj>
          </a:graphicData>
        </a:graphic>
      </p:graphicFrame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4572001" y="3276600"/>
          <a:ext cx="2133600" cy="505905"/>
        </p:xfrm>
        <a:graphic>
          <a:graphicData uri="http://schemas.openxmlformats.org/presentationml/2006/ole">
            <p:oleObj spid="_x0000_s1031" name="Equation" r:id="rId5" imgW="926698" imgH="215806" progId="Equation.3">
              <p:embed/>
            </p:oleObj>
          </a:graphicData>
        </a:graphic>
      </p:graphicFrame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1752601"/>
            <a:ext cx="3860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Feladatok</a:t>
            </a:r>
            <a:endParaRPr 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143000"/>
            <a:ext cx="8229600" cy="1112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Feladatok</a:t>
            </a:r>
            <a:endParaRPr lang="en-US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143000"/>
            <a:ext cx="8458200" cy="1369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Feladatok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143000"/>
            <a:ext cx="8382000" cy="1784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Feladatok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371601"/>
            <a:ext cx="8393159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algn="just" eaLnBrk="1" hangingPunct="1">
              <a:buFontTx/>
              <a:buNone/>
            </a:pPr>
            <a:r>
              <a:rPr lang="sr-Latn-CS" smtClean="0"/>
              <a:t>A neuronok összekötési módja határozza meg a</a:t>
            </a:r>
          </a:p>
          <a:p>
            <a:pPr marL="609600" indent="-609600" algn="just" eaLnBrk="1" hangingPunct="1">
              <a:buFontTx/>
              <a:buNone/>
            </a:pPr>
            <a:r>
              <a:rPr lang="sr-Latn-CS" smtClean="0"/>
              <a:t>neurális háló architektúráját. A hálókat 5 csoportba</a:t>
            </a:r>
          </a:p>
          <a:p>
            <a:pPr marL="609600" indent="-609600" algn="just" eaLnBrk="1" hangingPunct="1">
              <a:buFontTx/>
              <a:buNone/>
            </a:pPr>
            <a:r>
              <a:rPr lang="sr-Latn-CS" smtClean="0"/>
              <a:t>oszthatjuk:</a:t>
            </a:r>
          </a:p>
          <a:p>
            <a:pPr marL="930275" lvl="1" indent="-609600" algn="just" eaLnBrk="1" hangingPunct="1">
              <a:buFontTx/>
              <a:buAutoNum type="arabicPeriod"/>
            </a:pPr>
            <a:r>
              <a:rPr lang="sr-Latn-CS" smtClean="0"/>
              <a:t>Egyrétegű</a:t>
            </a:r>
          </a:p>
          <a:p>
            <a:pPr marL="930275" lvl="1" indent="-609600" algn="just" eaLnBrk="1" hangingPunct="1">
              <a:buFontTx/>
              <a:buAutoNum type="arabicPeriod"/>
            </a:pPr>
            <a:r>
              <a:rPr lang="sr-Latn-CS" smtClean="0"/>
              <a:t>Többrétegű</a:t>
            </a:r>
          </a:p>
          <a:p>
            <a:pPr marL="930275" lvl="1" indent="-609600" algn="just" eaLnBrk="1" hangingPunct="1">
              <a:buFontTx/>
              <a:buAutoNum type="arabicPeriod"/>
            </a:pPr>
            <a:r>
              <a:rPr lang="sr-Latn-CS" smtClean="0"/>
              <a:t>Rekurens</a:t>
            </a:r>
          </a:p>
          <a:p>
            <a:pPr marL="930275" lvl="1" indent="-609600" algn="just" eaLnBrk="1" hangingPunct="1">
              <a:buFontTx/>
              <a:buAutoNum type="arabicPeriod"/>
            </a:pPr>
            <a:r>
              <a:rPr lang="sr-Latn-CS" smtClean="0"/>
              <a:t>Oldalról összekötött</a:t>
            </a:r>
          </a:p>
          <a:p>
            <a:pPr marL="930275" lvl="1" indent="-609600" algn="just" eaLnBrk="1" hangingPunct="1">
              <a:buFontTx/>
              <a:buAutoNum type="arabicPeriod"/>
            </a:pPr>
            <a:r>
              <a:rPr lang="sr-Latn-CS" smtClean="0"/>
              <a:t>Hibrid</a:t>
            </a:r>
            <a:endParaRPr lang="en-US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931BC45-2C48-4D95-80FA-2F67101305A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smtClean="0"/>
              <a:t>A neurális hálók architektúrája</a:t>
            </a:r>
            <a:endParaRPr lang="en-US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458200" cy="25146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sr-Latn-CS" smtClean="0"/>
              <a:t>	Az összes neuron egy rétegbe van szervezve. Ez egyben a háló kimeneti rétege. A hálónak van egy bemeneti rétege is, amely a bemeneti adatok fogadására szolgál. Egy rétegen belül nincsenek összeköttetések. </a:t>
            </a:r>
            <a:endParaRPr lang="en-US" smtClean="0"/>
          </a:p>
        </p:txBody>
      </p:sp>
      <p:sp>
        <p:nvSpPr>
          <p:cNvPr id="35" name="Dia számának helye 3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A815AB0C-D857-4739-8CE4-230791CCADEB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smtClean="0"/>
              <a:t>Egyrétegű hálók</a:t>
            </a:r>
            <a:endParaRPr lang="en-US" smtClean="0"/>
          </a:p>
        </p:txBody>
      </p:sp>
      <p:grpSp>
        <p:nvGrpSpPr>
          <p:cNvPr id="2" name="Csoportba foglalás 50"/>
          <p:cNvGrpSpPr>
            <a:grpSpLocks/>
          </p:cNvGrpSpPr>
          <p:nvPr/>
        </p:nvGrpSpPr>
        <p:grpSpPr bwMode="auto">
          <a:xfrm>
            <a:off x="3200400" y="3581400"/>
            <a:ext cx="2743200" cy="2438400"/>
            <a:chOff x="1295400" y="3657600"/>
            <a:chExt cx="2743200" cy="2438400"/>
          </a:xfrm>
        </p:grpSpPr>
        <p:grpSp>
          <p:nvGrpSpPr>
            <p:cNvPr id="3" name="Csoportba foglalás 13"/>
            <p:cNvGrpSpPr>
              <a:grpSpLocks/>
            </p:cNvGrpSpPr>
            <p:nvPr/>
          </p:nvGrpSpPr>
          <p:grpSpPr bwMode="auto">
            <a:xfrm>
              <a:off x="1295400" y="3657600"/>
              <a:ext cx="1752600" cy="2438400"/>
              <a:chOff x="1295400" y="3657600"/>
              <a:chExt cx="1752600" cy="2438400"/>
            </a:xfrm>
          </p:grpSpPr>
          <p:sp>
            <p:nvSpPr>
              <p:cNvPr id="6" name="Folyamatábra: Bekötés 5"/>
              <p:cNvSpPr/>
              <p:nvPr/>
            </p:nvSpPr>
            <p:spPr>
              <a:xfrm>
                <a:off x="1295400" y="3657600"/>
                <a:ext cx="381000" cy="38100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hu-HU"/>
              </a:p>
            </p:txBody>
          </p:sp>
          <p:sp>
            <p:nvSpPr>
              <p:cNvPr id="7" name="Folyamatábra: Bekötés 6"/>
              <p:cNvSpPr/>
              <p:nvPr/>
            </p:nvSpPr>
            <p:spPr>
              <a:xfrm>
                <a:off x="1295400" y="4343400"/>
                <a:ext cx="381000" cy="38100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hu-HU"/>
              </a:p>
            </p:txBody>
          </p:sp>
          <p:sp>
            <p:nvSpPr>
              <p:cNvPr id="8" name="Folyamatábra: Bekötés 7"/>
              <p:cNvSpPr/>
              <p:nvPr/>
            </p:nvSpPr>
            <p:spPr>
              <a:xfrm>
                <a:off x="1295400" y="5029200"/>
                <a:ext cx="381000" cy="38100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hu-HU"/>
              </a:p>
            </p:txBody>
          </p:sp>
          <p:sp>
            <p:nvSpPr>
              <p:cNvPr id="9" name="Folyamatábra: Bekötés 8"/>
              <p:cNvSpPr/>
              <p:nvPr/>
            </p:nvSpPr>
            <p:spPr>
              <a:xfrm>
                <a:off x="1295400" y="5715000"/>
                <a:ext cx="381000" cy="38100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hu-HU"/>
              </a:p>
            </p:txBody>
          </p:sp>
          <p:sp>
            <p:nvSpPr>
              <p:cNvPr id="10" name="Folyamatábra: Bekötés 9"/>
              <p:cNvSpPr/>
              <p:nvPr/>
            </p:nvSpPr>
            <p:spPr>
              <a:xfrm>
                <a:off x="2667000" y="3657600"/>
                <a:ext cx="381000" cy="38100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hu-HU"/>
              </a:p>
            </p:txBody>
          </p:sp>
          <p:sp>
            <p:nvSpPr>
              <p:cNvPr id="11" name="Folyamatábra: Bekötés 10"/>
              <p:cNvSpPr/>
              <p:nvPr/>
            </p:nvSpPr>
            <p:spPr>
              <a:xfrm>
                <a:off x="2667000" y="4343400"/>
                <a:ext cx="381000" cy="38100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hu-HU"/>
              </a:p>
            </p:txBody>
          </p:sp>
          <p:sp>
            <p:nvSpPr>
              <p:cNvPr id="12" name="Folyamatábra: Bekötés 11"/>
              <p:cNvSpPr/>
              <p:nvPr/>
            </p:nvSpPr>
            <p:spPr>
              <a:xfrm>
                <a:off x="2667000" y="5029200"/>
                <a:ext cx="381000" cy="38100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hu-HU"/>
              </a:p>
            </p:txBody>
          </p:sp>
          <p:sp>
            <p:nvSpPr>
              <p:cNvPr id="13" name="Folyamatábra: Bekötés 12"/>
              <p:cNvSpPr/>
              <p:nvPr/>
            </p:nvSpPr>
            <p:spPr>
              <a:xfrm>
                <a:off x="2667000" y="5715000"/>
                <a:ext cx="381000" cy="38100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hu-HU"/>
              </a:p>
            </p:txBody>
          </p:sp>
        </p:grpSp>
        <p:grpSp>
          <p:nvGrpSpPr>
            <p:cNvPr id="4" name="Csoportba foglalás 49"/>
            <p:cNvGrpSpPr>
              <a:grpSpLocks/>
            </p:cNvGrpSpPr>
            <p:nvPr/>
          </p:nvGrpSpPr>
          <p:grpSpPr bwMode="auto">
            <a:xfrm>
              <a:off x="1676400" y="3886200"/>
              <a:ext cx="2362200" cy="1982788"/>
              <a:chOff x="1676400" y="3886200"/>
              <a:chExt cx="2362200" cy="1982788"/>
            </a:xfrm>
          </p:grpSpPr>
          <p:cxnSp>
            <p:nvCxnSpPr>
              <p:cNvPr id="16" name="Egyenes összekötő nyíllal 15"/>
              <p:cNvCxnSpPr/>
              <p:nvPr/>
            </p:nvCxnSpPr>
            <p:spPr>
              <a:xfrm>
                <a:off x="1676400" y="3886200"/>
                <a:ext cx="990600" cy="158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Egyenes összekötő nyíllal 16"/>
              <p:cNvCxnSpPr/>
              <p:nvPr/>
            </p:nvCxnSpPr>
            <p:spPr>
              <a:xfrm>
                <a:off x="1676400" y="4495800"/>
                <a:ext cx="990600" cy="158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Egyenes összekötő nyíllal 17"/>
              <p:cNvCxnSpPr/>
              <p:nvPr/>
            </p:nvCxnSpPr>
            <p:spPr>
              <a:xfrm>
                <a:off x="1676400" y="5181600"/>
                <a:ext cx="990600" cy="158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Egyenes összekötő nyíllal 18"/>
              <p:cNvCxnSpPr/>
              <p:nvPr/>
            </p:nvCxnSpPr>
            <p:spPr>
              <a:xfrm>
                <a:off x="1676400" y="5867400"/>
                <a:ext cx="990600" cy="158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Egyenes összekötő nyíllal 19"/>
              <p:cNvCxnSpPr>
                <a:endCxn id="11" idx="1"/>
              </p:cNvCxnSpPr>
              <p:nvPr/>
            </p:nvCxnSpPr>
            <p:spPr>
              <a:xfrm>
                <a:off x="1676400" y="3886200"/>
                <a:ext cx="1046163" cy="51276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Egyenes összekötő nyíllal 21"/>
              <p:cNvCxnSpPr>
                <a:endCxn id="12" idx="1"/>
              </p:cNvCxnSpPr>
              <p:nvPr/>
            </p:nvCxnSpPr>
            <p:spPr>
              <a:xfrm rot="16200000" flipH="1">
                <a:off x="1600200" y="3962400"/>
                <a:ext cx="1198563" cy="104616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Egyenes összekötő nyíllal 23"/>
              <p:cNvCxnSpPr>
                <a:endCxn id="13" idx="1"/>
              </p:cNvCxnSpPr>
              <p:nvPr/>
            </p:nvCxnSpPr>
            <p:spPr>
              <a:xfrm rot="16200000" flipH="1">
                <a:off x="1257300" y="4305300"/>
                <a:ext cx="1884363" cy="104616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Egyenes összekötő nyíllal 25"/>
              <p:cNvCxnSpPr>
                <a:endCxn id="10" idx="3"/>
              </p:cNvCxnSpPr>
              <p:nvPr/>
            </p:nvCxnSpPr>
            <p:spPr>
              <a:xfrm flipV="1">
                <a:off x="1676400" y="3983038"/>
                <a:ext cx="1046163" cy="512762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Egyenes összekötő nyíllal 27"/>
              <p:cNvCxnSpPr>
                <a:endCxn id="12" idx="1"/>
              </p:cNvCxnSpPr>
              <p:nvPr/>
            </p:nvCxnSpPr>
            <p:spPr>
              <a:xfrm>
                <a:off x="1676400" y="4495800"/>
                <a:ext cx="1046163" cy="58896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Egyenes összekötő nyíllal 29"/>
              <p:cNvCxnSpPr>
                <a:endCxn id="13" idx="1"/>
              </p:cNvCxnSpPr>
              <p:nvPr/>
            </p:nvCxnSpPr>
            <p:spPr>
              <a:xfrm rot="16200000" flipH="1">
                <a:off x="1562100" y="4610100"/>
                <a:ext cx="1274763" cy="104616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Egyenes összekötő nyíllal 33"/>
              <p:cNvCxnSpPr>
                <a:endCxn id="10" idx="3"/>
              </p:cNvCxnSpPr>
              <p:nvPr/>
            </p:nvCxnSpPr>
            <p:spPr>
              <a:xfrm rot="5400000" flipH="1" flipV="1">
                <a:off x="1600201" y="4059237"/>
                <a:ext cx="1198562" cy="104616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Egyenes összekötő nyíllal 35"/>
              <p:cNvCxnSpPr>
                <a:endCxn id="11" idx="2"/>
              </p:cNvCxnSpPr>
              <p:nvPr/>
            </p:nvCxnSpPr>
            <p:spPr>
              <a:xfrm flipV="1">
                <a:off x="1676400" y="4533900"/>
                <a:ext cx="990600" cy="64770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Egyenes összekötő nyíllal 37"/>
              <p:cNvCxnSpPr>
                <a:endCxn id="13" idx="1"/>
              </p:cNvCxnSpPr>
              <p:nvPr/>
            </p:nvCxnSpPr>
            <p:spPr>
              <a:xfrm>
                <a:off x="1676400" y="5181600"/>
                <a:ext cx="1046163" cy="58896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Egyenes összekötő nyíllal 39"/>
              <p:cNvCxnSpPr>
                <a:endCxn id="10" idx="3"/>
              </p:cNvCxnSpPr>
              <p:nvPr/>
            </p:nvCxnSpPr>
            <p:spPr>
              <a:xfrm rot="5400000" flipH="1" flipV="1">
                <a:off x="1257301" y="4402137"/>
                <a:ext cx="1884362" cy="104616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Egyenes összekötő nyíllal 41"/>
              <p:cNvCxnSpPr>
                <a:endCxn id="11" idx="3"/>
              </p:cNvCxnSpPr>
              <p:nvPr/>
            </p:nvCxnSpPr>
            <p:spPr>
              <a:xfrm rot="5400000" flipH="1" flipV="1">
                <a:off x="1600201" y="4745037"/>
                <a:ext cx="1198562" cy="104616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Egyenes összekötő nyíllal 43"/>
              <p:cNvCxnSpPr>
                <a:endCxn id="12" idx="3"/>
              </p:cNvCxnSpPr>
              <p:nvPr/>
            </p:nvCxnSpPr>
            <p:spPr>
              <a:xfrm flipV="1">
                <a:off x="1676400" y="5354638"/>
                <a:ext cx="1046163" cy="512762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Egyenes összekötő nyíllal 45"/>
              <p:cNvCxnSpPr/>
              <p:nvPr/>
            </p:nvCxnSpPr>
            <p:spPr>
              <a:xfrm>
                <a:off x="3048000" y="3886200"/>
                <a:ext cx="990600" cy="158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Egyenes összekötő nyíllal 46"/>
              <p:cNvCxnSpPr/>
              <p:nvPr/>
            </p:nvCxnSpPr>
            <p:spPr>
              <a:xfrm>
                <a:off x="3048000" y="4495800"/>
                <a:ext cx="990600" cy="158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Egyenes összekötő nyíllal 47"/>
              <p:cNvCxnSpPr/>
              <p:nvPr/>
            </p:nvCxnSpPr>
            <p:spPr>
              <a:xfrm>
                <a:off x="3048000" y="5181600"/>
                <a:ext cx="990600" cy="158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Egyenes összekötő nyíllal 48"/>
              <p:cNvCxnSpPr/>
              <p:nvPr/>
            </p:nvCxnSpPr>
            <p:spPr>
              <a:xfrm>
                <a:off x="3048000" y="5867400"/>
                <a:ext cx="990600" cy="158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066800"/>
            <a:ext cx="8458200" cy="28956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sr-Latn-CS" smtClean="0"/>
              <a:t>	Akár az egyrétegű hálóknál, a többrétegű hálóknak is van egy bemeneti rétegük amelyek amelyek a bemeneti adatok fogadására szolgálnak, és van egy kimeneti réteg is. A többrétegű hálóknál viszont megjelenhet egy vagy több rejtett réteg isamelyeknek nincs kapcsolatuk sem a bemenettel, sem a kimenettel.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smtClean="0"/>
              <a:t>	Ezek a hálók lehetnek teljesen vagy részlegesen összekapcsoltak. </a:t>
            </a:r>
            <a:endParaRPr lang="en-US" sz="2400" smtClean="0"/>
          </a:p>
        </p:txBody>
      </p:sp>
      <p:sp>
        <p:nvSpPr>
          <p:cNvPr id="72" name="Dia számának helye 7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D718ED17-7AA3-42C1-8FBD-10E8ADD66136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8683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smtClean="0"/>
              <a:t>Többrétegű hálók</a:t>
            </a:r>
            <a:endParaRPr lang="en-US" smtClean="0"/>
          </a:p>
        </p:txBody>
      </p:sp>
      <p:grpSp>
        <p:nvGrpSpPr>
          <p:cNvPr id="2" name="Csoportba foglalás 44"/>
          <p:cNvGrpSpPr>
            <a:grpSpLocks/>
          </p:cNvGrpSpPr>
          <p:nvPr/>
        </p:nvGrpSpPr>
        <p:grpSpPr bwMode="auto">
          <a:xfrm>
            <a:off x="3352800" y="4578350"/>
            <a:ext cx="1071563" cy="1674813"/>
            <a:chOff x="3352903" y="3784349"/>
            <a:chExt cx="1072174" cy="1675708"/>
          </a:xfrm>
        </p:grpSpPr>
        <p:cxnSp>
          <p:nvCxnSpPr>
            <p:cNvPr id="46" name="Egyenes összekötő nyíllal 45"/>
            <p:cNvCxnSpPr>
              <a:endCxn id="13" idx="2"/>
            </p:cNvCxnSpPr>
            <p:nvPr/>
          </p:nvCxnSpPr>
          <p:spPr>
            <a:xfrm flipV="1">
              <a:off x="3352903" y="3784349"/>
              <a:ext cx="1037229" cy="25414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Egyenes összekötő nyíllal 46"/>
            <p:cNvCxnSpPr>
              <a:endCxn id="14" idx="2"/>
            </p:cNvCxnSpPr>
            <p:nvPr/>
          </p:nvCxnSpPr>
          <p:spPr>
            <a:xfrm>
              <a:off x="3352903" y="3809763"/>
              <a:ext cx="1037229" cy="560687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Egyenes összekötő nyíllal 47"/>
            <p:cNvCxnSpPr>
              <a:endCxn id="16" idx="1"/>
            </p:cNvCxnSpPr>
            <p:nvPr/>
          </p:nvCxnSpPr>
          <p:spPr>
            <a:xfrm rot="16200000" flipH="1">
              <a:off x="3327509" y="3835157"/>
              <a:ext cx="1122963" cy="1072174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Egyenes összekötő nyíllal 48"/>
            <p:cNvCxnSpPr>
              <a:endCxn id="15" idx="1"/>
            </p:cNvCxnSpPr>
            <p:nvPr/>
          </p:nvCxnSpPr>
          <p:spPr>
            <a:xfrm rot="16200000" flipH="1">
              <a:off x="3063843" y="4098823"/>
              <a:ext cx="1650294" cy="1072174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3" name="Egyenes összekötő nyíllal 122"/>
          <p:cNvCxnSpPr>
            <a:endCxn id="17" idx="2"/>
          </p:cNvCxnSpPr>
          <p:nvPr/>
        </p:nvCxnSpPr>
        <p:spPr>
          <a:xfrm>
            <a:off x="5029200" y="4724400"/>
            <a:ext cx="701675" cy="2047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Csoportba foglalás 153"/>
          <p:cNvGrpSpPr>
            <a:grpSpLocks/>
          </p:cNvGrpSpPr>
          <p:nvPr/>
        </p:nvGrpSpPr>
        <p:grpSpPr bwMode="auto">
          <a:xfrm>
            <a:off x="3048000" y="4343400"/>
            <a:ext cx="3657600" cy="2286000"/>
            <a:chOff x="1295400" y="3581400"/>
            <a:chExt cx="4572000" cy="2971800"/>
          </a:xfrm>
        </p:grpSpPr>
        <p:sp>
          <p:nvSpPr>
            <p:cNvPr id="5" name="Folyamatábra: Bekötés 4"/>
            <p:cNvSpPr/>
            <p:nvPr/>
          </p:nvSpPr>
          <p:spPr>
            <a:xfrm>
              <a:off x="1295400" y="3581400"/>
              <a:ext cx="305594" cy="3054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6" name="Folyamatábra: Bekötés 5"/>
            <p:cNvSpPr/>
            <p:nvPr/>
          </p:nvSpPr>
          <p:spPr>
            <a:xfrm>
              <a:off x="1295400" y="3963194"/>
              <a:ext cx="305594" cy="30337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7" name="Folyamatábra: Bekötés 6"/>
            <p:cNvSpPr/>
            <p:nvPr/>
          </p:nvSpPr>
          <p:spPr>
            <a:xfrm>
              <a:off x="1295400" y="4342924"/>
              <a:ext cx="305594" cy="3054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8" name="Folyamatábra: Bekötés 7"/>
            <p:cNvSpPr/>
            <p:nvPr/>
          </p:nvSpPr>
          <p:spPr>
            <a:xfrm>
              <a:off x="1295400" y="4724718"/>
              <a:ext cx="305594" cy="3054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9" name="Folyamatábra: Bekötés 8"/>
            <p:cNvSpPr/>
            <p:nvPr/>
          </p:nvSpPr>
          <p:spPr>
            <a:xfrm>
              <a:off x="1295400" y="5104448"/>
              <a:ext cx="305594" cy="3054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0" name="Folyamatábra: Bekötés 9"/>
            <p:cNvSpPr/>
            <p:nvPr/>
          </p:nvSpPr>
          <p:spPr>
            <a:xfrm>
              <a:off x="1295400" y="5486242"/>
              <a:ext cx="305594" cy="3054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1" name="Folyamatábra: Bekötés 10"/>
            <p:cNvSpPr/>
            <p:nvPr/>
          </p:nvSpPr>
          <p:spPr>
            <a:xfrm>
              <a:off x="1295400" y="5868035"/>
              <a:ext cx="305594" cy="30337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2" name="Folyamatábra: Bekötés 11"/>
            <p:cNvSpPr/>
            <p:nvPr/>
          </p:nvSpPr>
          <p:spPr>
            <a:xfrm>
              <a:off x="1295400" y="6247765"/>
              <a:ext cx="305594" cy="3054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3" name="Folyamatábra: Bekötés 12"/>
            <p:cNvSpPr/>
            <p:nvPr/>
          </p:nvSpPr>
          <p:spPr>
            <a:xfrm>
              <a:off x="2972198" y="3734118"/>
              <a:ext cx="303609" cy="3054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4" name="Folyamatábra: Bekötés 13"/>
            <p:cNvSpPr/>
            <p:nvPr/>
          </p:nvSpPr>
          <p:spPr>
            <a:xfrm>
              <a:off x="2972198" y="4495642"/>
              <a:ext cx="303609" cy="3054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5" name="Folyamatábra: Bekötés 14"/>
            <p:cNvSpPr/>
            <p:nvPr/>
          </p:nvSpPr>
          <p:spPr>
            <a:xfrm>
              <a:off x="2972198" y="6020753"/>
              <a:ext cx="303609" cy="30337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6" name="Folyamatábra: Bekötés 15"/>
            <p:cNvSpPr/>
            <p:nvPr/>
          </p:nvSpPr>
          <p:spPr>
            <a:xfrm>
              <a:off x="2972198" y="5333524"/>
              <a:ext cx="303609" cy="3054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7" name="Folyamatábra: Bekötés 16"/>
            <p:cNvSpPr/>
            <p:nvPr/>
          </p:nvSpPr>
          <p:spPr>
            <a:xfrm>
              <a:off x="4648994" y="4190207"/>
              <a:ext cx="303610" cy="3054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8" name="Folyamatábra: Bekötés 17"/>
            <p:cNvSpPr/>
            <p:nvPr/>
          </p:nvSpPr>
          <p:spPr>
            <a:xfrm>
              <a:off x="4648994" y="5715318"/>
              <a:ext cx="303610" cy="3054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grpSp>
          <p:nvGrpSpPr>
            <p:cNvPr id="4" name="Csoportba foglalás 26"/>
            <p:cNvGrpSpPr>
              <a:grpSpLocks/>
            </p:cNvGrpSpPr>
            <p:nvPr/>
          </p:nvGrpSpPr>
          <p:grpSpPr bwMode="auto">
            <a:xfrm>
              <a:off x="1600199" y="3993964"/>
              <a:ext cx="1416238" cy="2406838"/>
              <a:chOff x="1600199" y="1326963"/>
              <a:chExt cx="1416238" cy="2406838"/>
            </a:xfrm>
          </p:grpSpPr>
          <p:cxnSp>
            <p:nvCxnSpPr>
              <p:cNvPr id="20" name="Egyenes összekötő nyíllal 19"/>
              <p:cNvCxnSpPr>
                <a:endCxn id="13" idx="3"/>
              </p:cNvCxnSpPr>
              <p:nvPr/>
            </p:nvCxnSpPr>
            <p:spPr>
              <a:xfrm rot="5400000" flipH="1" flipV="1">
                <a:off x="1105257" y="1822885"/>
                <a:ext cx="2406332" cy="141486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Egyenes összekötő nyíllal 20"/>
              <p:cNvCxnSpPr>
                <a:endCxn id="14" idx="3"/>
              </p:cNvCxnSpPr>
              <p:nvPr/>
            </p:nvCxnSpPr>
            <p:spPr>
              <a:xfrm rot="5400000" flipH="1" flipV="1">
                <a:off x="1486020" y="2203648"/>
                <a:ext cx="1644808" cy="141486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Egyenes összekötő nyíllal 22"/>
              <p:cNvCxnSpPr>
                <a:endCxn id="16" idx="3"/>
              </p:cNvCxnSpPr>
              <p:nvPr/>
            </p:nvCxnSpPr>
            <p:spPr>
              <a:xfrm flipV="1">
                <a:off x="1600994" y="2926556"/>
                <a:ext cx="1414860" cy="806926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Egyenes összekötő nyíllal 24"/>
              <p:cNvCxnSpPr>
                <a:endCxn id="15" idx="2"/>
              </p:cNvCxnSpPr>
              <p:nvPr/>
            </p:nvCxnSpPr>
            <p:spPr>
              <a:xfrm flipV="1">
                <a:off x="1600994" y="3504406"/>
                <a:ext cx="1371204" cy="229076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Csoportba foglalás 27"/>
            <p:cNvGrpSpPr>
              <a:grpSpLocks/>
            </p:cNvGrpSpPr>
            <p:nvPr/>
          </p:nvGrpSpPr>
          <p:grpSpPr bwMode="auto">
            <a:xfrm>
              <a:off x="1600200" y="3886200"/>
              <a:ext cx="1416237" cy="2178236"/>
              <a:chOff x="1600200" y="3505199"/>
              <a:chExt cx="1416237" cy="2178236"/>
            </a:xfrm>
          </p:grpSpPr>
          <p:cxnSp>
            <p:nvCxnSpPr>
              <p:cNvPr id="29" name="Egyenes összekötő nyíllal 28"/>
              <p:cNvCxnSpPr>
                <a:endCxn id="13" idx="2"/>
              </p:cNvCxnSpPr>
              <p:nvPr/>
            </p:nvCxnSpPr>
            <p:spPr>
              <a:xfrm flipV="1">
                <a:off x="1600994" y="3505833"/>
                <a:ext cx="1371203" cy="229077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Egyenes összekötő nyíllal 29"/>
              <p:cNvCxnSpPr>
                <a:endCxn id="14" idx="1"/>
              </p:cNvCxnSpPr>
              <p:nvPr/>
            </p:nvCxnSpPr>
            <p:spPr>
              <a:xfrm>
                <a:off x="1600994" y="3734910"/>
                <a:ext cx="1414860" cy="42513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Egyenes összekötő nyíllal 30"/>
              <p:cNvCxnSpPr>
                <a:endCxn id="16" idx="1"/>
              </p:cNvCxnSpPr>
              <p:nvPr/>
            </p:nvCxnSpPr>
            <p:spPr>
              <a:xfrm>
                <a:off x="1600994" y="3734910"/>
                <a:ext cx="1414860" cy="1263015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Egyenes összekötő nyíllal 31"/>
              <p:cNvCxnSpPr>
                <a:endCxn id="15" idx="1"/>
              </p:cNvCxnSpPr>
              <p:nvPr/>
            </p:nvCxnSpPr>
            <p:spPr>
              <a:xfrm rot="16200000" flipH="1">
                <a:off x="1334333" y="4001571"/>
                <a:ext cx="1948180" cy="141486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Csoportba foglalás 54"/>
            <p:cNvGrpSpPr>
              <a:grpSpLocks/>
            </p:cNvGrpSpPr>
            <p:nvPr/>
          </p:nvGrpSpPr>
          <p:grpSpPr bwMode="auto">
            <a:xfrm>
              <a:off x="1600200" y="3886200"/>
              <a:ext cx="1371600" cy="2286000"/>
              <a:chOff x="1600200" y="2743199"/>
              <a:chExt cx="1371600" cy="2286000"/>
            </a:xfrm>
          </p:grpSpPr>
          <p:cxnSp>
            <p:nvCxnSpPr>
              <p:cNvPr id="56" name="Egyenes összekötő nyíllal 55"/>
              <p:cNvCxnSpPr>
                <a:endCxn id="13" idx="2"/>
              </p:cNvCxnSpPr>
              <p:nvPr/>
            </p:nvCxnSpPr>
            <p:spPr>
              <a:xfrm flipV="1">
                <a:off x="1600994" y="2743833"/>
                <a:ext cx="1371204" cy="99060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Egyenes összekötő nyíllal 56"/>
              <p:cNvCxnSpPr>
                <a:endCxn id="14" idx="2"/>
              </p:cNvCxnSpPr>
              <p:nvPr/>
            </p:nvCxnSpPr>
            <p:spPr>
              <a:xfrm flipV="1">
                <a:off x="1600994" y="3505358"/>
                <a:ext cx="1371204" cy="229076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Egyenes összekötő nyíllal 57"/>
              <p:cNvCxnSpPr>
                <a:endCxn id="16" idx="2"/>
              </p:cNvCxnSpPr>
              <p:nvPr/>
            </p:nvCxnSpPr>
            <p:spPr>
              <a:xfrm>
                <a:off x="1600994" y="3734433"/>
                <a:ext cx="1371204" cy="608807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Egyenes összekötő nyíllal 58"/>
              <p:cNvCxnSpPr>
                <a:endCxn id="15" idx="2"/>
              </p:cNvCxnSpPr>
              <p:nvPr/>
            </p:nvCxnSpPr>
            <p:spPr>
              <a:xfrm>
                <a:off x="1600994" y="3734433"/>
                <a:ext cx="1371204" cy="1293972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Csoportba foglalás 64"/>
            <p:cNvGrpSpPr>
              <a:grpSpLocks/>
            </p:cNvGrpSpPr>
            <p:nvPr/>
          </p:nvGrpSpPr>
          <p:grpSpPr bwMode="auto">
            <a:xfrm>
              <a:off x="1600200" y="3993963"/>
              <a:ext cx="1416237" cy="2178237"/>
              <a:chOff x="1600200" y="2469962"/>
              <a:chExt cx="1416237" cy="2178237"/>
            </a:xfrm>
          </p:grpSpPr>
          <p:cxnSp>
            <p:nvCxnSpPr>
              <p:cNvPr id="66" name="Egyenes összekötő nyíllal 65"/>
              <p:cNvCxnSpPr>
                <a:endCxn id="13" idx="3"/>
              </p:cNvCxnSpPr>
              <p:nvPr/>
            </p:nvCxnSpPr>
            <p:spPr>
              <a:xfrm flipV="1">
                <a:off x="1600994" y="2470149"/>
                <a:ext cx="1414860" cy="1263015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Egyenes összekötő nyíllal 66"/>
              <p:cNvCxnSpPr>
                <a:endCxn id="14" idx="3"/>
              </p:cNvCxnSpPr>
              <p:nvPr/>
            </p:nvCxnSpPr>
            <p:spPr>
              <a:xfrm flipV="1">
                <a:off x="1600994" y="3231674"/>
                <a:ext cx="1414860" cy="501491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Egyenes összekötő nyíllal 67"/>
              <p:cNvCxnSpPr>
                <a:endCxn id="16" idx="2"/>
              </p:cNvCxnSpPr>
              <p:nvPr/>
            </p:nvCxnSpPr>
            <p:spPr>
              <a:xfrm>
                <a:off x="1600994" y="3733164"/>
                <a:ext cx="1371203" cy="229077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Egyenes összekötő nyíllal 68"/>
              <p:cNvCxnSpPr>
                <a:endCxn id="15" idx="2"/>
              </p:cNvCxnSpPr>
              <p:nvPr/>
            </p:nvCxnSpPr>
            <p:spPr>
              <a:xfrm>
                <a:off x="1600994" y="3733164"/>
                <a:ext cx="1371203" cy="914242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Csoportba foglalás 75"/>
            <p:cNvGrpSpPr>
              <a:grpSpLocks/>
            </p:cNvGrpSpPr>
            <p:nvPr/>
          </p:nvGrpSpPr>
          <p:grpSpPr bwMode="auto">
            <a:xfrm>
              <a:off x="1600199" y="3993964"/>
              <a:ext cx="1416238" cy="2178236"/>
              <a:chOff x="1600199" y="2088963"/>
              <a:chExt cx="1416238" cy="2178236"/>
            </a:xfrm>
          </p:grpSpPr>
          <p:cxnSp>
            <p:nvCxnSpPr>
              <p:cNvPr id="77" name="Egyenes összekötő nyíllal 76"/>
              <p:cNvCxnSpPr>
                <a:endCxn id="13" idx="3"/>
              </p:cNvCxnSpPr>
              <p:nvPr/>
            </p:nvCxnSpPr>
            <p:spPr>
              <a:xfrm rot="5400000" flipH="1" flipV="1">
                <a:off x="1486019" y="2204123"/>
                <a:ext cx="1644810" cy="141486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Egyenes összekötő nyíllal 77"/>
              <p:cNvCxnSpPr>
                <a:endCxn id="14" idx="3"/>
              </p:cNvCxnSpPr>
              <p:nvPr/>
            </p:nvCxnSpPr>
            <p:spPr>
              <a:xfrm flipV="1">
                <a:off x="1600994" y="2850673"/>
                <a:ext cx="1414860" cy="883285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Egyenes összekötő nyíllal 78"/>
              <p:cNvCxnSpPr>
                <a:endCxn id="16" idx="3"/>
              </p:cNvCxnSpPr>
              <p:nvPr/>
            </p:nvCxnSpPr>
            <p:spPr>
              <a:xfrm flipV="1">
                <a:off x="1600994" y="3688556"/>
                <a:ext cx="1414860" cy="4540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Egyenes összekötő nyíllal 79"/>
              <p:cNvCxnSpPr>
                <a:endCxn id="15" idx="2"/>
              </p:cNvCxnSpPr>
              <p:nvPr/>
            </p:nvCxnSpPr>
            <p:spPr>
              <a:xfrm>
                <a:off x="1600994" y="3733958"/>
                <a:ext cx="1371204" cy="53244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Csoportba foglalás 88"/>
            <p:cNvGrpSpPr>
              <a:grpSpLocks/>
            </p:cNvGrpSpPr>
            <p:nvPr/>
          </p:nvGrpSpPr>
          <p:grpSpPr bwMode="auto">
            <a:xfrm>
              <a:off x="1600199" y="3993964"/>
              <a:ext cx="1416238" cy="2178236"/>
              <a:chOff x="1600199" y="1676401"/>
              <a:chExt cx="1416238" cy="2178236"/>
            </a:xfrm>
          </p:grpSpPr>
          <p:cxnSp>
            <p:nvCxnSpPr>
              <p:cNvPr id="90" name="Egyenes összekötő nyíllal 89"/>
              <p:cNvCxnSpPr>
                <a:endCxn id="13" idx="3"/>
              </p:cNvCxnSpPr>
              <p:nvPr/>
            </p:nvCxnSpPr>
            <p:spPr>
              <a:xfrm rot="5400000" flipH="1" flipV="1">
                <a:off x="1279644" y="1997936"/>
                <a:ext cx="2057560" cy="141486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Egyenes összekötő nyíllal 90"/>
              <p:cNvCxnSpPr>
                <a:endCxn id="14" idx="3"/>
              </p:cNvCxnSpPr>
              <p:nvPr/>
            </p:nvCxnSpPr>
            <p:spPr>
              <a:xfrm flipV="1">
                <a:off x="1600994" y="2438111"/>
                <a:ext cx="1414860" cy="1296035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Egyenes összekötő nyíllal 91"/>
              <p:cNvCxnSpPr>
                <a:endCxn id="16" idx="3"/>
              </p:cNvCxnSpPr>
              <p:nvPr/>
            </p:nvCxnSpPr>
            <p:spPr>
              <a:xfrm flipV="1">
                <a:off x="1600994" y="3275994"/>
                <a:ext cx="1414860" cy="45815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Egyenes összekötő nyíllal 92"/>
              <p:cNvCxnSpPr>
                <a:endCxn id="15" idx="2"/>
              </p:cNvCxnSpPr>
              <p:nvPr/>
            </p:nvCxnSpPr>
            <p:spPr>
              <a:xfrm>
                <a:off x="1600994" y="3734146"/>
                <a:ext cx="1371204" cy="11969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Csoportba foglalás 100"/>
            <p:cNvGrpSpPr>
              <a:grpSpLocks/>
            </p:cNvGrpSpPr>
            <p:nvPr/>
          </p:nvGrpSpPr>
          <p:grpSpPr bwMode="auto">
            <a:xfrm>
              <a:off x="1600200" y="3733800"/>
              <a:ext cx="1416237" cy="2330637"/>
              <a:chOff x="1600200" y="3733799"/>
              <a:chExt cx="1416237" cy="2330637"/>
            </a:xfrm>
          </p:grpSpPr>
          <p:cxnSp>
            <p:nvCxnSpPr>
              <p:cNvPr id="102" name="Egyenes összekötő nyíllal 101"/>
              <p:cNvCxnSpPr/>
              <p:nvPr/>
            </p:nvCxnSpPr>
            <p:spPr>
              <a:xfrm>
                <a:off x="1600994" y="3734116"/>
                <a:ext cx="1371203" cy="152717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Egyenes összekötő nyíllal 102"/>
              <p:cNvCxnSpPr/>
              <p:nvPr/>
            </p:nvCxnSpPr>
            <p:spPr>
              <a:xfrm>
                <a:off x="1600994" y="3734116"/>
                <a:ext cx="1414860" cy="806927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Egyenes összekötő nyíllal 103"/>
              <p:cNvCxnSpPr/>
              <p:nvPr/>
            </p:nvCxnSpPr>
            <p:spPr>
              <a:xfrm rot="16200000" flipH="1">
                <a:off x="1486019" y="3849091"/>
                <a:ext cx="1644809" cy="141486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Egyenes összekötő nyíllal 104"/>
              <p:cNvCxnSpPr/>
              <p:nvPr/>
            </p:nvCxnSpPr>
            <p:spPr>
              <a:xfrm rot="16200000" flipH="1">
                <a:off x="1143436" y="4191673"/>
                <a:ext cx="2329974" cy="141486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Csoportba foglalás 115"/>
            <p:cNvGrpSpPr>
              <a:grpSpLocks/>
            </p:cNvGrpSpPr>
            <p:nvPr/>
          </p:nvGrpSpPr>
          <p:grpSpPr bwMode="auto">
            <a:xfrm>
              <a:off x="3276600" y="3886200"/>
              <a:ext cx="1371600" cy="1981200"/>
              <a:chOff x="1600200" y="3733799"/>
              <a:chExt cx="1371600" cy="1981200"/>
            </a:xfrm>
          </p:grpSpPr>
          <p:cxnSp>
            <p:nvCxnSpPr>
              <p:cNvPr id="117" name="Egyenes összekötő nyíllal 116"/>
              <p:cNvCxnSpPr>
                <a:endCxn id="17" idx="2"/>
              </p:cNvCxnSpPr>
              <p:nvPr/>
            </p:nvCxnSpPr>
            <p:spPr>
              <a:xfrm>
                <a:off x="1599406" y="3734433"/>
                <a:ext cx="1373188" cy="458152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Egyenes összekötő nyíllal 119"/>
              <p:cNvCxnSpPr>
                <a:endCxn id="18" idx="2"/>
              </p:cNvCxnSpPr>
              <p:nvPr/>
            </p:nvCxnSpPr>
            <p:spPr>
              <a:xfrm rot="16200000" flipH="1">
                <a:off x="1295400" y="4038440"/>
                <a:ext cx="1981200" cy="137318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4" name="Egyenes összekötő nyíllal 123"/>
            <p:cNvCxnSpPr>
              <a:endCxn id="18" idx="2"/>
            </p:cNvCxnSpPr>
            <p:nvPr/>
          </p:nvCxnSpPr>
          <p:spPr>
            <a:xfrm>
              <a:off x="3275806" y="4648359"/>
              <a:ext cx="1373188" cy="1219676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Csoportba foglalás 134"/>
            <p:cNvGrpSpPr>
              <a:grpSpLocks/>
            </p:cNvGrpSpPr>
            <p:nvPr/>
          </p:nvGrpSpPr>
          <p:grpSpPr bwMode="auto">
            <a:xfrm>
              <a:off x="3276600" y="4343400"/>
              <a:ext cx="1416237" cy="1492437"/>
              <a:chOff x="1600200" y="2590799"/>
              <a:chExt cx="1416237" cy="1492437"/>
            </a:xfrm>
          </p:grpSpPr>
          <p:cxnSp>
            <p:nvCxnSpPr>
              <p:cNvPr id="136" name="Egyenes összekötő nyíllal 135"/>
              <p:cNvCxnSpPr/>
              <p:nvPr/>
            </p:nvCxnSpPr>
            <p:spPr>
              <a:xfrm>
                <a:off x="1599406" y="3733641"/>
                <a:ext cx="1416843" cy="34877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Egyenes összekötő nyíllal 136"/>
              <p:cNvCxnSpPr>
                <a:endCxn id="17" idx="2"/>
              </p:cNvCxnSpPr>
              <p:nvPr/>
            </p:nvCxnSpPr>
            <p:spPr>
              <a:xfrm flipV="1">
                <a:off x="1599406" y="2590323"/>
                <a:ext cx="1371203" cy="114331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Csoportba foglalás 138"/>
            <p:cNvGrpSpPr>
              <a:grpSpLocks/>
            </p:cNvGrpSpPr>
            <p:nvPr/>
          </p:nvGrpSpPr>
          <p:grpSpPr bwMode="auto">
            <a:xfrm>
              <a:off x="3276600" y="4451164"/>
              <a:ext cx="1416237" cy="1721037"/>
              <a:chOff x="1600200" y="2012763"/>
              <a:chExt cx="1416237" cy="1721037"/>
            </a:xfrm>
          </p:grpSpPr>
          <p:cxnSp>
            <p:nvCxnSpPr>
              <p:cNvPr id="140" name="Egyenes összekötő nyíllal 139"/>
              <p:cNvCxnSpPr>
                <a:endCxn id="17" idx="3"/>
              </p:cNvCxnSpPr>
              <p:nvPr/>
            </p:nvCxnSpPr>
            <p:spPr>
              <a:xfrm rot="5400000" flipH="1" flipV="1">
                <a:off x="1447244" y="2164001"/>
                <a:ext cx="1721167" cy="141684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Egyenes összekötő nyíllal 140"/>
              <p:cNvCxnSpPr>
                <a:endCxn id="18" idx="2"/>
              </p:cNvCxnSpPr>
              <p:nvPr/>
            </p:nvCxnSpPr>
            <p:spPr>
              <a:xfrm flipV="1">
                <a:off x="1599406" y="3427571"/>
                <a:ext cx="1371203" cy="305435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8" name="Egyenes összekötő nyíllal 147"/>
            <p:cNvCxnSpPr/>
            <p:nvPr/>
          </p:nvCxnSpPr>
          <p:spPr>
            <a:xfrm>
              <a:off x="4952604" y="4342924"/>
              <a:ext cx="914796" cy="2063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Egyenes összekötő nyíllal 152"/>
            <p:cNvCxnSpPr/>
            <p:nvPr/>
          </p:nvCxnSpPr>
          <p:spPr>
            <a:xfrm>
              <a:off x="4952604" y="5868035"/>
              <a:ext cx="914796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838200"/>
            <a:ext cx="8382000" cy="15240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sr-Latn-CS" smtClean="0"/>
              <a:t>	Ezek a hálók egy vagy több visszacsatolást tartalmaznak. Lehetnek rejtett rétegeik is.	</a:t>
            </a:r>
          </a:p>
        </p:txBody>
      </p:sp>
      <p:sp>
        <p:nvSpPr>
          <p:cNvPr id="61" name="Dia számának helye 6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5F7F762-8A97-41D1-AACA-C3E935F04AB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smtClean="0"/>
              <a:t>Rekurens hálók</a:t>
            </a:r>
            <a:endParaRPr lang="en-US" smtClean="0"/>
          </a:p>
        </p:txBody>
      </p:sp>
      <p:cxnSp>
        <p:nvCxnSpPr>
          <p:cNvPr id="62" name="Egyenes összekötő nyíllal 61"/>
          <p:cNvCxnSpPr>
            <a:stCxn id="14" idx="6"/>
            <a:endCxn id="18" idx="4"/>
          </p:cNvCxnSpPr>
          <p:nvPr/>
        </p:nvCxnSpPr>
        <p:spPr>
          <a:xfrm flipV="1">
            <a:off x="4167188" y="3135313"/>
            <a:ext cx="1704975" cy="3278187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Csoportba foglalás 167"/>
          <p:cNvGrpSpPr>
            <a:grpSpLocks/>
          </p:cNvGrpSpPr>
          <p:nvPr/>
        </p:nvGrpSpPr>
        <p:grpSpPr bwMode="auto">
          <a:xfrm>
            <a:off x="1871663" y="2438400"/>
            <a:ext cx="6815137" cy="4114800"/>
            <a:chOff x="2133600" y="1981200"/>
            <a:chExt cx="7010400" cy="4495800"/>
          </a:xfrm>
        </p:grpSpPr>
        <p:sp>
          <p:nvSpPr>
            <p:cNvPr id="5" name="Téglalap 4"/>
            <p:cNvSpPr/>
            <p:nvPr/>
          </p:nvSpPr>
          <p:spPr>
            <a:xfrm>
              <a:off x="2742703" y="2286470"/>
              <a:ext cx="609104" cy="6851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6" name="Téglalap 5"/>
            <p:cNvSpPr/>
            <p:nvPr/>
          </p:nvSpPr>
          <p:spPr>
            <a:xfrm>
              <a:off x="2742703" y="3047912"/>
              <a:ext cx="609104" cy="68512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7" name="Téglalap 6"/>
            <p:cNvSpPr/>
            <p:nvPr/>
          </p:nvSpPr>
          <p:spPr>
            <a:xfrm>
              <a:off x="2742703" y="3809353"/>
              <a:ext cx="609104" cy="68685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8" name="Téglalap 7"/>
            <p:cNvSpPr/>
            <p:nvPr/>
          </p:nvSpPr>
          <p:spPr>
            <a:xfrm>
              <a:off x="2742703" y="4570795"/>
              <a:ext cx="609104" cy="68685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9" name="Folyamatábra: Bekötés 8"/>
            <p:cNvSpPr/>
            <p:nvPr/>
          </p:nvSpPr>
          <p:spPr>
            <a:xfrm>
              <a:off x="4191160" y="2437372"/>
              <a:ext cx="303735" cy="3052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0" name="Folyamatábra: Bekötés 9"/>
            <p:cNvSpPr/>
            <p:nvPr/>
          </p:nvSpPr>
          <p:spPr>
            <a:xfrm>
              <a:off x="4191160" y="3200548"/>
              <a:ext cx="303735" cy="3052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1" name="Folyamatábra: Bekötés 10"/>
            <p:cNvSpPr/>
            <p:nvPr/>
          </p:nvSpPr>
          <p:spPr>
            <a:xfrm>
              <a:off x="4191160" y="3887406"/>
              <a:ext cx="303735" cy="303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2" name="Folyamatábra: Bekötés 11"/>
            <p:cNvSpPr/>
            <p:nvPr/>
          </p:nvSpPr>
          <p:spPr>
            <a:xfrm>
              <a:off x="4191160" y="4648847"/>
              <a:ext cx="303735" cy="3035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3" name="Folyamatábra: Bekötés 12"/>
            <p:cNvSpPr/>
            <p:nvPr/>
          </p:nvSpPr>
          <p:spPr>
            <a:xfrm>
              <a:off x="4191160" y="5410289"/>
              <a:ext cx="303735" cy="3052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4" name="Folyamatábra: Bekötés 13"/>
            <p:cNvSpPr/>
            <p:nvPr/>
          </p:nvSpPr>
          <p:spPr>
            <a:xfrm>
              <a:off x="4191160" y="6171730"/>
              <a:ext cx="303735" cy="3052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5" name="Folyamatábra: Bekötés 14"/>
            <p:cNvSpPr/>
            <p:nvPr/>
          </p:nvSpPr>
          <p:spPr>
            <a:xfrm>
              <a:off x="6095219" y="4648847"/>
              <a:ext cx="305368" cy="3035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6" name="Folyamatábra: Bekötés 15"/>
            <p:cNvSpPr/>
            <p:nvPr/>
          </p:nvSpPr>
          <p:spPr>
            <a:xfrm>
              <a:off x="6095219" y="3887406"/>
              <a:ext cx="305368" cy="303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7" name="Folyamatábra: Bekötés 16"/>
            <p:cNvSpPr/>
            <p:nvPr/>
          </p:nvSpPr>
          <p:spPr>
            <a:xfrm>
              <a:off x="6095219" y="3200548"/>
              <a:ext cx="305368" cy="3052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8" name="Folyamatábra: Bekötés 17"/>
            <p:cNvSpPr/>
            <p:nvPr/>
          </p:nvSpPr>
          <p:spPr>
            <a:xfrm>
              <a:off x="6095219" y="2437372"/>
              <a:ext cx="305368" cy="3052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cxnSp>
          <p:nvCxnSpPr>
            <p:cNvPr id="20" name="Egyenes összekötő nyíllal 19"/>
            <p:cNvCxnSpPr>
              <a:endCxn id="9" idx="2"/>
            </p:cNvCxnSpPr>
            <p:nvPr/>
          </p:nvCxnSpPr>
          <p:spPr>
            <a:xfrm>
              <a:off x="3351806" y="2590007"/>
              <a:ext cx="839354" cy="1734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Egyenes összekötő nyíllal 20"/>
            <p:cNvCxnSpPr/>
            <p:nvPr/>
          </p:nvCxnSpPr>
          <p:spPr>
            <a:xfrm>
              <a:off x="3351806" y="3351448"/>
              <a:ext cx="839354" cy="1735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gyenes összekötő nyíllal 21"/>
            <p:cNvCxnSpPr/>
            <p:nvPr/>
          </p:nvCxnSpPr>
          <p:spPr>
            <a:xfrm>
              <a:off x="3351806" y="4038306"/>
              <a:ext cx="839354" cy="1735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Egyenes összekötő nyíllal 22"/>
            <p:cNvCxnSpPr/>
            <p:nvPr/>
          </p:nvCxnSpPr>
          <p:spPr>
            <a:xfrm>
              <a:off x="3351806" y="4801482"/>
              <a:ext cx="839354" cy="1735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gyenes összekötő nyíllal 24"/>
            <p:cNvCxnSpPr>
              <a:stCxn id="9" idx="6"/>
            </p:cNvCxnSpPr>
            <p:nvPr/>
          </p:nvCxnSpPr>
          <p:spPr>
            <a:xfrm>
              <a:off x="4494895" y="2590007"/>
              <a:ext cx="1600324" cy="1734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gyenes összekötő nyíllal 25"/>
            <p:cNvCxnSpPr/>
            <p:nvPr/>
          </p:nvCxnSpPr>
          <p:spPr>
            <a:xfrm>
              <a:off x="4494895" y="3351448"/>
              <a:ext cx="1600324" cy="1735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Egyenes összekötő nyíllal 26"/>
            <p:cNvCxnSpPr/>
            <p:nvPr/>
          </p:nvCxnSpPr>
          <p:spPr>
            <a:xfrm>
              <a:off x="4494895" y="4038306"/>
              <a:ext cx="1600324" cy="1735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gyenes összekötő nyíllal 27"/>
            <p:cNvCxnSpPr/>
            <p:nvPr/>
          </p:nvCxnSpPr>
          <p:spPr>
            <a:xfrm>
              <a:off x="4494895" y="4801482"/>
              <a:ext cx="1600324" cy="1735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gyenes összekötő nyíllal 28"/>
            <p:cNvCxnSpPr>
              <a:endCxn id="17" idx="1"/>
            </p:cNvCxnSpPr>
            <p:nvPr/>
          </p:nvCxnSpPr>
          <p:spPr>
            <a:xfrm>
              <a:off x="4494895" y="2590007"/>
              <a:ext cx="1644414" cy="655638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Egyenes összekötő nyíllal 30"/>
            <p:cNvCxnSpPr>
              <a:endCxn id="16" idx="1"/>
            </p:cNvCxnSpPr>
            <p:nvPr/>
          </p:nvCxnSpPr>
          <p:spPr>
            <a:xfrm>
              <a:off x="4494895" y="2590007"/>
              <a:ext cx="1644414" cy="1340761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Egyenes összekötő nyíllal 33"/>
            <p:cNvCxnSpPr>
              <a:endCxn id="15" idx="1"/>
            </p:cNvCxnSpPr>
            <p:nvPr/>
          </p:nvCxnSpPr>
          <p:spPr>
            <a:xfrm rot="16200000" flipH="1">
              <a:off x="4266001" y="2818901"/>
              <a:ext cx="2102203" cy="1644414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Egyenes összekötő nyíllal 35"/>
            <p:cNvCxnSpPr>
              <a:endCxn id="18" idx="2"/>
            </p:cNvCxnSpPr>
            <p:nvPr/>
          </p:nvCxnSpPr>
          <p:spPr>
            <a:xfrm flipV="1">
              <a:off x="4494895" y="2590007"/>
              <a:ext cx="1600324" cy="761441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Egyenes összekötő nyíllal 37"/>
            <p:cNvCxnSpPr>
              <a:endCxn id="16" idx="1"/>
            </p:cNvCxnSpPr>
            <p:nvPr/>
          </p:nvCxnSpPr>
          <p:spPr>
            <a:xfrm>
              <a:off x="4494895" y="3351448"/>
              <a:ext cx="1644414" cy="579320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Egyenes összekötő nyíllal 39"/>
            <p:cNvCxnSpPr>
              <a:endCxn id="15" idx="1"/>
            </p:cNvCxnSpPr>
            <p:nvPr/>
          </p:nvCxnSpPr>
          <p:spPr>
            <a:xfrm>
              <a:off x="4494895" y="3351448"/>
              <a:ext cx="1644414" cy="1340762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Egyenes összekötő nyíllal 41"/>
            <p:cNvCxnSpPr>
              <a:endCxn id="18" idx="3"/>
            </p:cNvCxnSpPr>
            <p:nvPr/>
          </p:nvCxnSpPr>
          <p:spPr>
            <a:xfrm flipV="1">
              <a:off x="4494895" y="2697545"/>
              <a:ext cx="1644414" cy="1340761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Egyenes összekötő nyíllal 43"/>
            <p:cNvCxnSpPr>
              <a:endCxn id="17" idx="3"/>
            </p:cNvCxnSpPr>
            <p:nvPr/>
          </p:nvCxnSpPr>
          <p:spPr>
            <a:xfrm flipV="1">
              <a:off x="4494895" y="3460721"/>
              <a:ext cx="1644414" cy="577585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Egyenes összekötő nyíllal 45"/>
            <p:cNvCxnSpPr>
              <a:endCxn id="15" idx="2"/>
            </p:cNvCxnSpPr>
            <p:nvPr/>
          </p:nvCxnSpPr>
          <p:spPr>
            <a:xfrm>
              <a:off x="4494895" y="4038306"/>
              <a:ext cx="1600324" cy="763176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Egyenes összekötő nyíllal 47"/>
            <p:cNvCxnSpPr>
              <a:endCxn id="18" idx="3"/>
            </p:cNvCxnSpPr>
            <p:nvPr/>
          </p:nvCxnSpPr>
          <p:spPr>
            <a:xfrm rot="5400000" flipH="1" flipV="1">
              <a:off x="4265133" y="2927307"/>
              <a:ext cx="2103937" cy="1644414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Egyenes összekötő nyíllal 49"/>
            <p:cNvCxnSpPr>
              <a:endCxn id="17" idx="3"/>
            </p:cNvCxnSpPr>
            <p:nvPr/>
          </p:nvCxnSpPr>
          <p:spPr>
            <a:xfrm flipV="1">
              <a:off x="4494895" y="3460721"/>
              <a:ext cx="1644414" cy="1340761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Egyenes összekötő nyíllal 51"/>
            <p:cNvCxnSpPr>
              <a:endCxn id="16" idx="3"/>
            </p:cNvCxnSpPr>
            <p:nvPr/>
          </p:nvCxnSpPr>
          <p:spPr>
            <a:xfrm flipV="1">
              <a:off x="4494895" y="4145844"/>
              <a:ext cx="1644414" cy="655638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Egyenes összekötő nyíllal 53"/>
            <p:cNvCxnSpPr>
              <a:endCxn id="18" idx="4"/>
            </p:cNvCxnSpPr>
            <p:nvPr/>
          </p:nvCxnSpPr>
          <p:spPr>
            <a:xfrm rot="5400000" flipH="1" flipV="1">
              <a:off x="3961666" y="3275871"/>
              <a:ext cx="2820282" cy="1753825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Egyenes összekötő nyíllal 55"/>
            <p:cNvCxnSpPr>
              <a:endCxn id="17" idx="3"/>
            </p:cNvCxnSpPr>
            <p:nvPr/>
          </p:nvCxnSpPr>
          <p:spPr>
            <a:xfrm rot="5400000" flipH="1" flipV="1">
              <a:off x="4266001" y="3689615"/>
              <a:ext cx="2102203" cy="1644414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Egyenes összekötő nyíllal 57"/>
            <p:cNvCxnSpPr>
              <a:endCxn id="16" idx="3"/>
            </p:cNvCxnSpPr>
            <p:nvPr/>
          </p:nvCxnSpPr>
          <p:spPr>
            <a:xfrm flipV="1">
              <a:off x="4494895" y="4145844"/>
              <a:ext cx="1644414" cy="1417079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Egyenes összekötő nyíllal 59"/>
            <p:cNvCxnSpPr>
              <a:endCxn id="15" idx="2"/>
            </p:cNvCxnSpPr>
            <p:nvPr/>
          </p:nvCxnSpPr>
          <p:spPr>
            <a:xfrm flipV="1">
              <a:off x="4494895" y="4801482"/>
              <a:ext cx="1600324" cy="761442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Egyenes összekötő nyíllal 63"/>
            <p:cNvCxnSpPr>
              <a:endCxn id="17" idx="3"/>
            </p:cNvCxnSpPr>
            <p:nvPr/>
          </p:nvCxnSpPr>
          <p:spPr>
            <a:xfrm rot="5400000" flipH="1" flipV="1">
              <a:off x="3884413" y="4071203"/>
              <a:ext cx="2865379" cy="1644414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Egyenes összekötő nyíllal 65"/>
            <p:cNvCxnSpPr>
              <a:endCxn id="16" idx="3"/>
            </p:cNvCxnSpPr>
            <p:nvPr/>
          </p:nvCxnSpPr>
          <p:spPr>
            <a:xfrm rot="5400000" flipH="1" flipV="1">
              <a:off x="4226974" y="4413765"/>
              <a:ext cx="2180255" cy="1644414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Egyenes összekötő nyíllal 67"/>
            <p:cNvCxnSpPr>
              <a:endCxn id="15" idx="3"/>
            </p:cNvCxnSpPr>
            <p:nvPr/>
          </p:nvCxnSpPr>
          <p:spPr>
            <a:xfrm flipV="1">
              <a:off x="4494895" y="4909020"/>
              <a:ext cx="1644414" cy="1417079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Alak 70"/>
            <p:cNvCxnSpPr>
              <a:stCxn id="15" idx="6"/>
              <a:endCxn id="8" idx="1"/>
            </p:cNvCxnSpPr>
            <p:nvPr/>
          </p:nvCxnSpPr>
          <p:spPr>
            <a:xfrm flipH="1">
              <a:off x="2742703" y="4801482"/>
              <a:ext cx="3657884" cy="114476"/>
            </a:xfrm>
            <a:prstGeom prst="bentConnector5">
              <a:avLst>
                <a:gd name="adj1" fmla="val -26902"/>
                <a:gd name="adj2" fmla="val -3110145"/>
                <a:gd name="adj3" fmla="val 138496"/>
              </a:avLst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Alak 78"/>
            <p:cNvCxnSpPr/>
            <p:nvPr/>
          </p:nvCxnSpPr>
          <p:spPr>
            <a:xfrm flipH="1">
              <a:off x="2742703" y="4038306"/>
              <a:ext cx="3657884" cy="114476"/>
            </a:xfrm>
            <a:prstGeom prst="bentConnector5">
              <a:avLst>
                <a:gd name="adj1" fmla="val -20559"/>
                <a:gd name="adj2" fmla="val -2250444"/>
                <a:gd name="adj3" fmla="val 131780"/>
              </a:avLst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Alak 83"/>
            <p:cNvCxnSpPr/>
            <p:nvPr/>
          </p:nvCxnSpPr>
          <p:spPr>
            <a:xfrm flipH="1">
              <a:off x="2742703" y="3351448"/>
              <a:ext cx="3657884" cy="116211"/>
            </a:xfrm>
            <a:prstGeom prst="bentConnector5">
              <a:avLst>
                <a:gd name="adj1" fmla="val -14589"/>
                <a:gd name="adj2" fmla="val -1438504"/>
                <a:gd name="adj3" fmla="val 124317"/>
              </a:avLst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Alak 92"/>
            <p:cNvCxnSpPr/>
            <p:nvPr/>
          </p:nvCxnSpPr>
          <p:spPr>
            <a:xfrm flipH="1">
              <a:off x="2742703" y="2590007"/>
              <a:ext cx="3657884" cy="114476"/>
            </a:xfrm>
            <a:prstGeom prst="bentConnector5">
              <a:avLst>
                <a:gd name="adj1" fmla="val -8619"/>
                <a:gd name="adj2" fmla="val -531041"/>
                <a:gd name="adj3" fmla="val 117600"/>
              </a:avLst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Egyenes összekötő nyíllal 103"/>
            <p:cNvCxnSpPr/>
            <p:nvPr/>
          </p:nvCxnSpPr>
          <p:spPr>
            <a:xfrm>
              <a:off x="6934573" y="3351448"/>
              <a:ext cx="1675442" cy="1735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Egyenes összekötő nyíllal 104"/>
            <p:cNvCxnSpPr/>
            <p:nvPr/>
          </p:nvCxnSpPr>
          <p:spPr>
            <a:xfrm>
              <a:off x="6704322" y="2590007"/>
              <a:ext cx="1905693" cy="1734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10" name="Szövegdoboz 106"/>
            <p:cNvSpPr txBox="1">
              <a:spLocks noChangeArrowheads="1"/>
            </p:cNvSpPr>
            <p:nvPr/>
          </p:nvSpPr>
          <p:spPr bwMode="auto">
            <a:xfrm>
              <a:off x="2133600" y="6096000"/>
              <a:ext cx="1524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Bemenetek</a:t>
              </a:r>
              <a:endParaRPr lang="hu-HU"/>
            </a:p>
          </p:txBody>
        </p:sp>
        <p:sp>
          <p:nvSpPr>
            <p:cNvPr id="19511" name="Szövegdoboz 107"/>
            <p:cNvSpPr txBox="1">
              <a:spLocks noChangeArrowheads="1"/>
            </p:cNvSpPr>
            <p:nvPr/>
          </p:nvSpPr>
          <p:spPr bwMode="auto">
            <a:xfrm>
              <a:off x="7696200" y="1981200"/>
              <a:ext cx="14478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Kimenetek</a:t>
              </a:r>
              <a:endParaRPr lang="hu-HU"/>
            </a:p>
          </p:txBody>
        </p:sp>
        <p:sp>
          <p:nvSpPr>
            <p:cNvPr id="19512" name="Szövegdoboz 108"/>
            <p:cNvSpPr txBox="1">
              <a:spLocks noChangeArrowheads="1"/>
            </p:cNvSpPr>
            <p:nvPr/>
          </p:nvSpPr>
          <p:spPr bwMode="auto">
            <a:xfrm>
              <a:off x="2819400" y="2438400"/>
              <a:ext cx="609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Z</a:t>
              </a:r>
              <a:r>
                <a:rPr lang="en-US" baseline="30000"/>
                <a:t>-1</a:t>
              </a:r>
              <a:endParaRPr lang="hu-HU" baseline="30000"/>
            </a:p>
          </p:txBody>
        </p:sp>
        <p:sp>
          <p:nvSpPr>
            <p:cNvPr id="19513" name="Szövegdoboz 109"/>
            <p:cNvSpPr txBox="1">
              <a:spLocks noChangeArrowheads="1"/>
            </p:cNvSpPr>
            <p:nvPr/>
          </p:nvSpPr>
          <p:spPr bwMode="auto">
            <a:xfrm>
              <a:off x="2819400" y="3200400"/>
              <a:ext cx="609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Z</a:t>
              </a:r>
              <a:r>
                <a:rPr lang="en-US" baseline="30000"/>
                <a:t>-1</a:t>
              </a:r>
              <a:endParaRPr lang="hu-HU" baseline="30000"/>
            </a:p>
          </p:txBody>
        </p:sp>
        <p:sp>
          <p:nvSpPr>
            <p:cNvPr id="19514" name="Szövegdoboz 110"/>
            <p:cNvSpPr txBox="1">
              <a:spLocks noChangeArrowheads="1"/>
            </p:cNvSpPr>
            <p:nvPr/>
          </p:nvSpPr>
          <p:spPr bwMode="auto">
            <a:xfrm>
              <a:off x="2819400" y="3962400"/>
              <a:ext cx="609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Z</a:t>
              </a:r>
              <a:r>
                <a:rPr lang="en-US" baseline="30000"/>
                <a:t>-1</a:t>
              </a:r>
              <a:endParaRPr lang="hu-HU" baseline="30000"/>
            </a:p>
          </p:txBody>
        </p:sp>
        <p:sp>
          <p:nvSpPr>
            <p:cNvPr id="19515" name="Szövegdoboz 111"/>
            <p:cNvSpPr txBox="1">
              <a:spLocks noChangeArrowheads="1"/>
            </p:cNvSpPr>
            <p:nvPr/>
          </p:nvSpPr>
          <p:spPr bwMode="auto">
            <a:xfrm>
              <a:off x="2819400" y="4724400"/>
              <a:ext cx="609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Z</a:t>
              </a:r>
              <a:r>
                <a:rPr lang="en-US" baseline="30000"/>
                <a:t>-1</a:t>
              </a:r>
              <a:endParaRPr lang="hu-HU" baseline="30000"/>
            </a:p>
          </p:txBody>
        </p:sp>
        <p:sp>
          <p:nvSpPr>
            <p:cNvPr id="19516" name="Szövegdoboz 112"/>
            <p:cNvSpPr txBox="1">
              <a:spLocks noChangeArrowheads="1"/>
            </p:cNvSpPr>
            <p:nvPr/>
          </p:nvSpPr>
          <p:spPr bwMode="auto">
            <a:xfrm>
              <a:off x="2484582" y="5332615"/>
              <a:ext cx="1189182" cy="396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-1 k</a:t>
              </a:r>
              <a:r>
                <a:rPr lang="hu-HU"/>
                <a:t>ésés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153400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sr-Latn-CS" smtClean="0"/>
              <a:t>	Ennél a típusnál a bemeneti és kimeneti rétegeken kívül van rejtett réteg is. Ennek a rétegnek a neuronjai a szomszédos neuronokkal is össze vannak kötve (oldalösszeköttetés).</a:t>
            </a:r>
            <a:endParaRPr lang="en-US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00FD31-7243-4668-8C2B-03C4BFDCAF0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842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smtClean="0"/>
              <a:t>Oldalról összekötött hálók</a:t>
            </a:r>
            <a:endParaRPr lang="en-US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76400"/>
            <a:ext cx="8229600" cy="4708525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sr-Latn-CS" smtClean="0"/>
              <a:t>	Ezeket a hálókat az eddig felsorolt architektúrák kombinálásával kapjuk.	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92DCE82-30A1-4088-85EA-F2FF6B33570B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smtClean="0"/>
              <a:t>Hibrid hálók</a:t>
            </a:r>
            <a:endParaRPr lang="en-US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7924800" cy="452596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en-US" smtClean="0"/>
              <a:t>	Ahhoz, hogy </a:t>
            </a:r>
            <a:r>
              <a:rPr lang="hu-HU" smtClean="0"/>
              <a:t>elvégezhessük egy függvény approximációját, mintákat osztályokba klasszifikáljunk, következtessünk valamilyen paraméterre, vagy valamilyen más feladatot elvégezzünk neurális háló segítségével, az adott problémát példahalmaz-minta formában szükséges felállítani, amit tanítóhalmaznak nevezünk.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hu-HU" smtClean="0"/>
              <a:t>	Ha minden bemeneti x vektorhoz egy kívánt d kimenet tartozik, akkor a súlyok módosításának módszerét felügyelt tanítási módszernek nevezzük </a:t>
            </a:r>
            <a:r>
              <a:rPr lang="sr-Latn-CS" smtClean="0"/>
              <a:t>(supervised learning/training). </a:t>
            </a:r>
            <a:endParaRPr lang="en-US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FC4AD50-5A35-4CD2-8213-54196F09A37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dirty="0" smtClean="0"/>
              <a:t>A neurális hálók tanítása</a:t>
            </a:r>
            <a:endParaRPr lang="en-US" dirty="0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229600" cy="4708525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sr-Latn-CS" smtClean="0"/>
              <a:t>	Ha csak a bemeneti vektor és a háló struktúrája adott, akkor a súlyokat a kívánt kimenetek ismerete nélkül kell módosítani. Ezt a módszert nem felügyelt tanítási módszernek nevezzük (unsupervised learning/training). </a:t>
            </a:r>
          </a:p>
          <a:p>
            <a:pPr algn="just" eaLnBrk="1" hangingPunct="1">
              <a:buFontTx/>
              <a:buNone/>
            </a:pPr>
            <a:r>
              <a:rPr lang="sr-Latn-CS" smtClean="0"/>
              <a:t>	Ez a két alapvető módszeren kívül léteznek más, kevésbéismert tanítási módszerek is, pl. tanítás kritizálással (reinforcement learning). </a:t>
            </a:r>
          </a:p>
          <a:p>
            <a:pPr algn="just" eaLnBrk="1" hangingPunct="1">
              <a:buFontTx/>
              <a:buNone/>
            </a:pPr>
            <a:r>
              <a:rPr lang="sr-Latn-CS" smtClean="0"/>
              <a:t>	</a:t>
            </a:r>
            <a:endParaRPr lang="en-US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A6BA682E-FCFE-4A71-AC28-21AD2440EFB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smtClean="0"/>
              <a:t>A neurális hálók tanítása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8229600" cy="452596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sr-Latn-CS" smtClean="0"/>
              <a:t>	A felügyelt tanítási módszer feltételezi a kívánt d kimenet ismeretét minden x bemenetre.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sr-Latn-CS" smtClean="0"/>
              <a:t>	A tanító jel generátora (“tanító”) a kívánt kimeneti d jel segítségével lehetővé teszi a kívánt és a valódi jelek közti különbség meghatározását (</a:t>
            </a:r>
            <a:r>
              <a:rPr lang="el-GR" smtClean="0">
                <a:cs typeface="Arial" charset="0"/>
              </a:rPr>
              <a:t>ρ</a:t>
            </a:r>
            <a:r>
              <a:rPr lang="sr-Latn-CS" smtClean="0">
                <a:cs typeface="Arial" charset="0"/>
              </a:rPr>
              <a:t>(d,y) távolság</a:t>
            </a:r>
            <a:r>
              <a:rPr lang="sr-Latn-CS" smtClean="0"/>
              <a:t>). A korábbn meghatározott algoritmus alapján a “tanító” képes elvégezni a súlyok változtatását (a W mátrix elemeit) a pillanatnyi eltérés minimalizálása érdekében.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sr-Latn-CS" smtClean="0"/>
              <a:t>	</a:t>
            </a:r>
            <a:endParaRPr lang="en-US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B764A3C4-54CA-48C0-BE2A-8586CA4134E0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921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dirty="0" smtClean="0"/>
              <a:t>Felügyelt tanítás</a:t>
            </a:r>
            <a:endParaRPr lang="en-US" dirty="0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Hibaviss</a:t>
            </a:r>
            <a:r>
              <a:rPr lang="hu-HU" dirty="0" smtClean="0"/>
              <a:t>z</a:t>
            </a:r>
            <a:r>
              <a:rPr smtClean="0"/>
              <a:t>aterjes</a:t>
            </a:r>
            <a:r>
              <a:rPr lang="hu-HU" dirty="0" smtClean="0"/>
              <a:t>z</a:t>
            </a:r>
            <a:r>
              <a:rPr smtClean="0"/>
              <a:t>t</a:t>
            </a:r>
            <a:r>
              <a:rPr lang="hu-HU" dirty="0" smtClean="0"/>
              <a:t>é</a:t>
            </a:r>
            <a:r>
              <a:rPr smtClean="0"/>
              <a:t>s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(Backpropagation)</a:t>
            </a:r>
            <a:endParaRPr lang="en-US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142</TotalTime>
  <Words>106</Words>
  <Application>Microsoft Office PowerPoint</Application>
  <PresentationFormat>On-screen Show (4:3)</PresentationFormat>
  <Paragraphs>65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Paper</vt:lpstr>
      <vt:lpstr>Equation</vt:lpstr>
      <vt:lpstr>NOR</vt:lpstr>
      <vt:lpstr>Slide 2</vt:lpstr>
      <vt:lpstr>Példa perceptron betanítására</vt:lpstr>
      <vt:lpstr>Slide 4</vt:lpstr>
      <vt:lpstr>Slide 5</vt:lpstr>
      <vt:lpstr>Slide 6</vt:lpstr>
      <vt:lpstr>Alfa-Béta nyesés</vt:lpstr>
      <vt:lpstr>Alfa-Béta nyesés</vt:lpstr>
      <vt:lpstr>Alfa-Béta nyesés</vt:lpstr>
      <vt:lpstr>Alfa-Béta nyesés</vt:lpstr>
      <vt:lpstr>Alfa-Béta nyesés</vt:lpstr>
      <vt:lpstr>Aktivációs függvények</vt:lpstr>
      <vt:lpstr>Aktivációs függvények</vt:lpstr>
      <vt:lpstr>Jelölés</vt:lpstr>
      <vt:lpstr>Feladatok</vt:lpstr>
      <vt:lpstr>Feladatok</vt:lpstr>
      <vt:lpstr>Feladatok</vt:lpstr>
      <vt:lpstr>Feladatok</vt:lpstr>
      <vt:lpstr>A neurális hálók architektúrája</vt:lpstr>
      <vt:lpstr>Egyrétegű hálók</vt:lpstr>
      <vt:lpstr>Többrétegű hálók</vt:lpstr>
      <vt:lpstr>Rekurens hálók</vt:lpstr>
      <vt:lpstr>Oldalról összekötött hálók</vt:lpstr>
      <vt:lpstr>Hibrid hálók</vt:lpstr>
      <vt:lpstr>A neurális hálók tanítása</vt:lpstr>
      <vt:lpstr>A neurális hálók tanítása</vt:lpstr>
      <vt:lpstr>Felügyelt tanítás</vt:lpstr>
      <vt:lpstr>Hibavisszaterjesztés (Backpropagation)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Példa perceptron betanítására</dc:title>
  <dc:creator>Miki</dc:creator>
  <cp:lastModifiedBy>Miki</cp:lastModifiedBy>
  <cp:revision>20</cp:revision>
  <dcterms:created xsi:type="dcterms:W3CDTF">2021-01-05T11:03:15Z</dcterms:created>
  <dcterms:modified xsi:type="dcterms:W3CDTF">2021-01-05T14:31:04Z</dcterms:modified>
</cp:coreProperties>
</file>