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A37F7-BA39-464F-8109-FA68597D522E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A75DB-FA46-40B6-A30A-5DB26349153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6600" b="1" dirty="0" smtClean="0"/>
              <a:t>Genetikus</a:t>
            </a:r>
            <a:r>
              <a:rPr lang="en-US" sz="6600" b="1" dirty="0" smtClean="0"/>
              <a:t> </a:t>
            </a:r>
            <a:r>
              <a:rPr lang="en-US" sz="6600" b="1" dirty="0" smtClean="0"/>
              <a:t>algoritmus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1066800"/>
          </a:xfrm>
        </p:spPr>
        <p:txBody>
          <a:bodyPr>
            <a:normAutofit/>
          </a:bodyPr>
          <a:lstStyle/>
          <a:p>
            <a:r>
              <a:rPr lang="hu-HU" sz="4800" b="1" dirty="0" smtClean="0">
                <a:solidFill>
                  <a:schemeClr val="tx1"/>
                </a:solidFill>
              </a:rPr>
              <a:t>Függvény optimalizálás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 – függvény optimalizáció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a + 2</a:t>
            </a:r>
            <a:r>
              <a:rPr lang="en-US" dirty="0" smtClean="0"/>
              <a:t>*</a:t>
            </a:r>
            <a:r>
              <a:rPr lang="hu-HU" dirty="0" smtClean="0"/>
              <a:t>b + 3</a:t>
            </a:r>
            <a:r>
              <a:rPr lang="en-US" dirty="0" smtClean="0"/>
              <a:t>*</a:t>
            </a:r>
            <a:r>
              <a:rPr lang="hu-HU" dirty="0" smtClean="0"/>
              <a:t>c + 4</a:t>
            </a:r>
            <a:r>
              <a:rPr lang="en-US" dirty="0" smtClean="0"/>
              <a:t>*</a:t>
            </a:r>
            <a:r>
              <a:rPr lang="hu-HU" dirty="0" smtClean="0"/>
              <a:t>d = 30</a:t>
            </a:r>
            <a:endParaRPr lang="en-US" dirty="0" smtClean="0"/>
          </a:p>
          <a:p>
            <a:pPr>
              <a:buNone/>
            </a:pPr>
            <a:r>
              <a:rPr lang="en-US" dirty="0"/>
              <a:t>a</a:t>
            </a:r>
            <a:r>
              <a:rPr lang="en-US" dirty="0" smtClean="0"/>
              <a:t>, b, c, d = 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 = </a:t>
            </a:r>
            <a:r>
              <a:rPr lang="hu-HU" dirty="0" smtClean="0"/>
              <a:t>a + 2</a:t>
            </a:r>
            <a:r>
              <a:rPr lang="en-US" dirty="0" smtClean="0"/>
              <a:t>*</a:t>
            </a:r>
            <a:r>
              <a:rPr lang="hu-HU" dirty="0" smtClean="0"/>
              <a:t>b + 3</a:t>
            </a:r>
            <a:r>
              <a:rPr lang="en-US" dirty="0" smtClean="0"/>
              <a:t>*</a:t>
            </a:r>
            <a:r>
              <a:rPr lang="hu-HU" dirty="0" smtClean="0"/>
              <a:t>c + 4</a:t>
            </a:r>
            <a:r>
              <a:rPr lang="en-US" dirty="0" smtClean="0"/>
              <a:t>*</a:t>
            </a:r>
            <a:r>
              <a:rPr lang="hu-HU" dirty="0" smtClean="0"/>
              <a:t>d </a:t>
            </a:r>
            <a:r>
              <a:rPr lang="en-US" dirty="0" smtClean="0"/>
              <a:t>–</a:t>
            </a:r>
            <a:r>
              <a:rPr lang="hu-HU" dirty="0" smtClean="0"/>
              <a:t> 30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optimum: f = 0</a:t>
            </a:r>
          </a:p>
          <a:p>
            <a:pPr>
              <a:buNone/>
            </a:pPr>
            <a:r>
              <a:rPr lang="hu-HU" dirty="0" smtClean="0"/>
              <a:t>f</a:t>
            </a:r>
            <a:r>
              <a:rPr lang="en-US" dirty="0" smtClean="0"/>
              <a:t>el</a:t>
            </a:r>
            <a:r>
              <a:rPr lang="hu-HU" dirty="0" smtClean="0"/>
              <a:t>tétel: (a, b, c, d): (0, 1, ..., 30)</a:t>
            </a:r>
          </a:p>
          <a:p>
            <a:pPr>
              <a:buNone/>
            </a:pPr>
            <a:r>
              <a:rPr lang="hu-HU" dirty="0" smtClean="0"/>
              <a:t>Populáció mérete: N = 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 – függvény optimalizáció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3276600" cy="2971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n-NO" sz="2400" dirty="0" smtClean="0"/>
              <a:t>K1=[12, 05, 23, 08]</a:t>
            </a:r>
          </a:p>
          <a:p>
            <a:pPr>
              <a:buNone/>
            </a:pPr>
            <a:r>
              <a:rPr lang="nn-NO" sz="2400" dirty="0" smtClean="0"/>
              <a:t>K2=[02, 21, 18, 03]</a:t>
            </a:r>
          </a:p>
          <a:p>
            <a:pPr>
              <a:buNone/>
            </a:pPr>
            <a:r>
              <a:rPr lang="nn-NO" sz="2400" dirty="0" smtClean="0"/>
              <a:t>K3=[10, 04, 13, 14]</a:t>
            </a:r>
          </a:p>
          <a:p>
            <a:pPr>
              <a:buNone/>
            </a:pPr>
            <a:r>
              <a:rPr lang="nn-NO" sz="2400" dirty="0" smtClean="0"/>
              <a:t>K4=[20, 01, 10, 06]</a:t>
            </a:r>
          </a:p>
          <a:p>
            <a:pPr>
              <a:buNone/>
            </a:pPr>
            <a:r>
              <a:rPr lang="nn-NO" sz="2400" dirty="0" smtClean="0"/>
              <a:t>K5=[01, 04, 13, 19]</a:t>
            </a:r>
          </a:p>
          <a:p>
            <a:pPr>
              <a:buNone/>
            </a:pPr>
            <a:r>
              <a:rPr lang="nn-NO" sz="2400" dirty="0" smtClean="0"/>
              <a:t>K6=[20, 05, 17, 01]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657600" y="1981200"/>
            <a:ext cx="54864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f_1 = 1*12 + 2*5 + 3*23 + 4*8 - 30 = 93</a:t>
            </a:r>
            <a:endParaRPr lang="hu-HU" sz="2400" dirty="0" smtClean="0"/>
          </a:p>
          <a:p>
            <a:endParaRPr lang="hu-HU" sz="500" dirty="0" smtClean="0"/>
          </a:p>
          <a:p>
            <a:r>
              <a:rPr lang="en-US" sz="2400" dirty="0" smtClean="0"/>
              <a:t>f_2 = 1*2 + 2*21 + 3*18 + 4*3 - 30 = 80</a:t>
            </a:r>
          </a:p>
          <a:p>
            <a:endParaRPr lang="hu-HU" sz="500" dirty="0" smtClean="0"/>
          </a:p>
          <a:p>
            <a:r>
              <a:rPr lang="en-US" sz="2400" dirty="0" smtClean="0"/>
              <a:t>f_3 = 1*10 + 2*4 + 3*13 + 4*14 -30 = 83</a:t>
            </a:r>
          </a:p>
          <a:p>
            <a:endParaRPr lang="hu-HU" sz="500" dirty="0" smtClean="0"/>
          </a:p>
          <a:p>
            <a:r>
              <a:rPr lang="en-US" sz="2400" dirty="0" smtClean="0"/>
              <a:t>f_4 = 1*20 + 2*1 + 3*10 + 4*6 - 30 = 46</a:t>
            </a:r>
          </a:p>
          <a:p>
            <a:endParaRPr lang="hu-HU" sz="500" dirty="0" smtClean="0"/>
          </a:p>
          <a:p>
            <a:r>
              <a:rPr lang="en-US" sz="2400" dirty="0" smtClean="0"/>
              <a:t>f_5 = 1*1 + 2*4 + 3*13 + 4*19 - 30 = 94</a:t>
            </a:r>
          </a:p>
          <a:p>
            <a:endParaRPr lang="hu-HU" sz="500" dirty="0" smtClean="0"/>
          </a:p>
          <a:p>
            <a:r>
              <a:rPr lang="en-US" sz="2400" dirty="0" smtClean="0"/>
              <a:t>f_6 = 1*20 + 2*5 + 3*17 + 4*1 - 30 = 55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5029200"/>
            <a:ext cx="2971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Iniciál</a:t>
            </a:r>
            <a:r>
              <a:rPr lang="en-US" sz="2400" b="1" dirty="0" smtClean="0"/>
              <a:t>i</a:t>
            </a:r>
            <a:r>
              <a:rPr lang="hu-HU" sz="2400" b="1" dirty="0" smtClean="0"/>
              <a:t>s populáció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5029201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Kiértékelt egyedek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 - fitnesz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fitnesz_1 = 1/(1+f_1)</a:t>
            </a:r>
            <a:endParaRPr lang="hu-HU" dirty="0" smtClean="0"/>
          </a:p>
          <a:p>
            <a:pPr>
              <a:buNone/>
            </a:pPr>
            <a:endParaRPr lang="hu-HU" sz="1400" dirty="0"/>
          </a:p>
          <a:p>
            <a:pPr>
              <a:buNone/>
            </a:pPr>
            <a:r>
              <a:rPr lang="en-US" sz="2800" dirty="0" smtClean="0"/>
              <a:t>fitnesz_1 = 1/94 = 0.0106</a:t>
            </a:r>
          </a:p>
          <a:p>
            <a:pPr>
              <a:buNone/>
            </a:pPr>
            <a:r>
              <a:rPr lang="en-US" sz="2800" dirty="0" smtClean="0"/>
              <a:t>fitnesz_2 = 1/81 = 0.0123</a:t>
            </a:r>
          </a:p>
          <a:p>
            <a:pPr>
              <a:buNone/>
            </a:pPr>
            <a:r>
              <a:rPr lang="en-US" sz="2800" dirty="0" smtClean="0"/>
              <a:t>fitnesz_3 = 1/84 = 0.0119</a:t>
            </a:r>
          </a:p>
          <a:p>
            <a:pPr>
              <a:buNone/>
            </a:pPr>
            <a:r>
              <a:rPr lang="en-US" sz="2800" dirty="0" smtClean="0"/>
              <a:t>fitnesz_4 = 1/47 = 0.0213</a:t>
            </a:r>
          </a:p>
          <a:p>
            <a:pPr>
              <a:buNone/>
            </a:pPr>
            <a:r>
              <a:rPr lang="en-US" sz="2800" dirty="0" smtClean="0"/>
              <a:t>fitnesz_5 = 1/95 = 0.0105</a:t>
            </a:r>
          </a:p>
          <a:p>
            <a:pPr>
              <a:buNone/>
            </a:pPr>
            <a:r>
              <a:rPr lang="en-US" sz="2800" dirty="0" smtClean="0"/>
              <a:t>fitnesz_6 = 1/56 = 0.0179</a:t>
            </a:r>
            <a:endParaRPr lang="hu-HU" sz="2800" dirty="0" smtClean="0"/>
          </a:p>
          <a:p>
            <a:pPr>
              <a:buNone/>
            </a:pPr>
            <a:endParaRPr lang="hu-HU" sz="1400" dirty="0"/>
          </a:p>
          <a:p>
            <a:pPr>
              <a:buNone/>
            </a:pPr>
            <a:r>
              <a:rPr lang="hu-HU" sz="2800" dirty="0" smtClean="0"/>
              <a:t>A fitneszek összege 0.0845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 - szelekció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Az egyes </a:t>
            </a:r>
            <a:r>
              <a:rPr lang="hu-HU" sz="2800" dirty="0" smtClean="0"/>
              <a:t>kromoszó</a:t>
            </a:r>
            <a:r>
              <a:rPr lang="en-US" sz="2800" dirty="0" smtClean="0"/>
              <a:t>m</a:t>
            </a:r>
            <a:r>
              <a:rPr lang="hu-HU" sz="2800" dirty="0" smtClean="0"/>
              <a:t>á</a:t>
            </a:r>
            <a:r>
              <a:rPr lang="en-US" sz="2800" dirty="0" smtClean="0"/>
              <a:t>k kiv</a:t>
            </a:r>
            <a:r>
              <a:rPr lang="hu-HU" sz="2800" dirty="0" smtClean="0"/>
              <a:t>á</a:t>
            </a:r>
            <a:r>
              <a:rPr lang="en-US" sz="2800" dirty="0" smtClean="0"/>
              <a:t>laszt</a:t>
            </a:r>
            <a:r>
              <a:rPr lang="hu-HU" sz="2800" dirty="0" smtClean="0"/>
              <a:t>á</a:t>
            </a:r>
            <a:r>
              <a:rPr lang="en-US" sz="2800" dirty="0" smtClean="0"/>
              <a:t>s</a:t>
            </a:r>
            <a:r>
              <a:rPr lang="hu-HU" sz="2800" dirty="0" smtClean="0"/>
              <a:t>á</a:t>
            </a:r>
            <a:r>
              <a:rPr lang="en-US" sz="2800" dirty="0" smtClean="0"/>
              <a:t>nak val</a:t>
            </a:r>
            <a:r>
              <a:rPr lang="hu-HU" sz="2800" dirty="0" smtClean="0"/>
              <a:t>ó</a:t>
            </a:r>
            <a:r>
              <a:rPr lang="en-US" sz="2800" dirty="0" smtClean="0"/>
              <a:t>szí</a:t>
            </a:r>
            <a:r>
              <a:rPr lang="hu-HU" sz="2800" dirty="0" smtClean="0"/>
              <a:t>nű</a:t>
            </a:r>
            <a:r>
              <a:rPr lang="en-US" sz="2800" dirty="0" smtClean="0"/>
              <a:t>s</a:t>
            </a:r>
            <a:r>
              <a:rPr lang="hu-HU" sz="2800" dirty="0" smtClean="0"/>
              <a:t>é</a:t>
            </a:r>
            <a:r>
              <a:rPr lang="en-US" sz="2800" dirty="0" smtClean="0"/>
              <a:t>ge: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P[1] = 0.0106 / 0.0845 = 0.1254</a:t>
            </a:r>
          </a:p>
          <a:p>
            <a:pPr>
              <a:buNone/>
            </a:pPr>
            <a:r>
              <a:rPr lang="en-US" sz="2800" dirty="0" smtClean="0"/>
              <a:t>P[2] = 0.0123 / 0.0845 = 0.1456</a:t>
            </a:r>
          </a:p>
          <a:p>
            <a:pPr>
              <a:buNone/>
            </a:pPr>
            <a:r>
              <a:rPr lang="en-US" sz="2800" dirty="0" smtClean="0"/>
              <a:t>P[3] = 0.0119 / 0.0845 = 0.1408</a:t>
            </a:r>
          </a:p>
          <a:p>
            <a:pPr>
              <a:buNone/>
            </a:pPr>
            <a:r>
              <a:rPr lang="en-US" sz="2800" dirty="0" smtClean="0"/>
              <a:t>P[4] = 0.0213 / 0.0845 = 0.2521</a:t>
            </a:r>
          </a:p>
          <a:p>
            <a:pPr>
              <a:buNone/>
            </a:pPr>
            <a:r>
              <a:rPr lang="en-US" sz="2800" dirty="0" smtClean="0"/>
              <a:t>P[5] = 0.0105 / 0.0845 = 0.1243</a:t>
            </a:r>
          </a:p>
          <a:p>
            <a:pPr>
              <a:buNone/>
            </a:pPr>
            <a:r>
              <a:rPr lang="en-US" sz="2800" dirty="0" smtClean="0"/>
              <a:t>P[6] = 0.0179 / 0.0845 = 0.2118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43246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Kummulatív valószínűségek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C[1] = 0.1254</a:t>
            </a:r>
          </a:p>
          <a:p>
            <a:pPr>
              <a:buNone/>
            </a:pPr>
            <a:r>
              <a:rPr lang="en-US" dirty="0" smtClean="0"/>
              <a:t>C[2] = 0.1254 + 0.1456 = 0.2710</a:t>
            </a:r>
          </a:p>
          <a:p>
            <a:pPr>
              <a:buNone/>
            </a:pPr>
            <a:r>
              <a:rPr lang="en-US" dirty="0" smtClean="0"/>
              <a:t>C[3] = 0.1254 + 0.1456 + 0.1408</a:t>
            </a:r>
            <a:r>
              <a:rPr lang="hu-HU" dirty="0" smtClean="0"/>
              <a:t> </a:t>
            </a:r>
            <a:r>
              <a:rPr lang="en-US" dirty="0" smtClean="0"/>
              <a:t>= 0.4118</a:t>
            </a:r>
          </a:p>
          <a:p>
            <a:pPr>
              <a:buNone/>
            </a:pPr>
            <a:r>
              <a:rPr lang="en-US" dirty="0" smtClean="0"/>
              <a:t>C[4] = 0.1254 + 0.1456 + 0.1408 + 0.2521</a:t>
            </a:r>
            <a:r>
              <a:rPr lang="hu-HU" dirty="0" smtClean="0"/>
              <a:t> </a:t>
            </a:r>
            <a:r>
              <a:rPr lang="en-US" dirty="0" smtClean="0"/>
              <a:t>= 0.6639</a:t>
            </a:r>
          </a:p>
          <a:p>
            <a:pPr>
              <a:buNone/>
            </a:pPr>
            <a:r>
              <a:rPr lang="en-US" dirty="0" smtClean="0"/>
              <a:t>C[5] = 0.1254 + 0.1456 + 0.1408 + 0.2521 + 0.1243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hu-HU" dirty="0" smtClean="0"/>
              <a:t>    </a:t>
            </a:r>
            <a:r>
              <a:rPr lang="en-US" dirty="0" smtClean="0"/>
              <a:t>= 0.7882</a:t>
            </a:r>
          </a:p>
          <a:p>
            <a:pPr>
              <a:buNone/>
            </a:pPr>
            <a:r>
              <a:rPr lang="en-US" dirty="0" smtClean="0"/>
              <a:t>C[6] = 0.1254 + 0.1456 + 0.1408 + 0.2521 + 0.1243 </a:t>
            </a:r>
            <a:r>
              <a:rPr lang="hu-HU" dirty="0" smtClean="0"/>
              <a:t>  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	</a:t>
            </a:r>
            <a:r>
              <a:rPr lang="en-US" dirty="0" smtClean="0"/>
              <a:t>+ 0.211</a:t>
            </a:r>
            <a:r>
              <a:rPr lang="hu-HU" dirty="0" smtClean="0"/>
              <a:t>8 </a:t>
            </a:r>
            <a:r>
              <a:rPr lang="en-US" dirty="0" smtClean="0"/>
              <a:t>= 1.0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 - szelekció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A kiv</a:t>
            </a:r>
            <a:r>
              <a:rPr lang="hu-HU" dirty="0" smtClean="0"/>
              <a:t>á</a:t>
            </a:r>
            <a:r>
              <a:rPr lang="en-US" dirty="0" smtClean="0"/>
              <a:t>laszt</a:t>
            </a:r>
            <a:r>
              <a:rPr lang="hu-HU" dirty="0" smtClean="0"/>
              <a:t>á</a:t>
            </a:r>
            <a:r>
              <a:rPr lang="en-US" dirty="0" smtClean="0"/>
              <a:t>s 6 darab f</a:t>
            </a:r>
            <a:r>
              <a:rPr lang="hu-HU" dirty="0" smtClean="0"/>
              <a:t>ü</a:t>
            </a:r>
            <a:r>
              <a:rPr lang="en-US" dirty="0" smtClean="0"/>
              <a:t>ggetlen v</a:t>
            </a:r>
            <a:r>
              <a:rPr lang="hu-HU" dirty="0" smtClean="0"/>
              <a:t>é</a:t>
            </a:r>
            <a:r>
              <a:rPr lang="en-US" dirty="0" smtClean="0"/>
              <a:t>letlen sz</a:t>
            </a:r>
            <a:r>
              <a:rPr lang="hu-HU" dirty="0" smtClean="0"/>
              <a:t>á</a:t>
            </a:r>
            <a:r>
              <a:rPr lang="en-US" dirty="0" smtClean="0"/>
              <a:t>m l</a:t>
            </a:r>
            <a:r>
              <a:rPr lang="hu-HU" dirty="0" smtClean="0"/>
              <a:t>é</a:t>
            </a:r>
            <a:r>
              <a:rPr lang="en-US" dirty="0" smtClean="0"/>
              <a:t>trehoz</a:t>
            </a:r>
            <a:r>
              <a:rPr lang="hu-HU" dirty="0" smtClean="0"/>
              <a:t>á</a:t>
            </a:r>
            <a:r>
              <a:rPr lang="en-US" dirty="0" smtClean="0"/>
              <a:t>s</a:t>
            </a:r>
            <a:r>
              <a:rPr lang="hu-HU" dirty="0" smtClean="0"/>
              <a:t>á</a:t>
            </a:r>
            <a:r>
              <a:rPr lang="en-US" dirty="0" smtClean="0"/>
              <a:t>val t</a:t>
            </a:r>
            <a:r>
              <a:rPr lang="hu-HU" dirty="0" smtClean="0"/>
              <a:t>ö</a:t>
            </a:r>
            <a:r>
              <a:rPr lang="en-US" dirty="0" smtClean="0"/>
              <a:t>rt</a:t>
            </a:r>
            <a:r>
              <a:rPr lang="hu-HU" dirty="0" smtClean="0"/>
              <a:t>é</a:t>
            </a:r>
            <a:r>
              <a:rPr lang="en-US" dirty="0" smtClean="0"/>
              <a:t>nik a (0,1) intervallumb</a:t>
            </a:r>
            <a:r>
              <a:rPr lang="hu-HU" dirty="0" smtClean="0"/>
              <a:t>ó</a:t>
            </a:r>
            <a:r>
              <a:rPr lang="en-US" dirty="0" smtClean="0"/>
              <a:t>l. Legyenek ezek a v</a:t>
            </a:r>
            <a:r>
              <a:rPr lang="hu-HU" dirty="0" smtClean="0"/>
              <a:t>é</a:t>
            </a:r>
            <a:r>
              <a:rPr lang="en-US" dirty="0" smtClean="0"/>
              <a:t>letlen sz</a:t>
            </a:r>
            <a:r>
              <a:rPr lang="hu-HU" dirty="0" smtClean="0"/>
              <a:t>á</a:t>
            </a:r>
            <a:r>
              <a:rPr lang="en-US" dirty="0" smtClean="0"/>
              <a:t>mok: 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/>
              <a:t>	</a:t>
            </a:r>
            <a:r>
              <a:rPr lang="en-US" dirty="0" smtClean="0"/>
              <a:t>0.201   0.284   0.099   0.822   0.398   0.501</a:t>
            </a:r>
            <a:endParaRPr lang="hu-HU" dirty="0" smtClean="0"/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 smtClean="0"/>
              <a:t>	Szelektált egyedek:  2., 3., 1., 6., 3., 4.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 - szelekció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hu-HU" dirty="0" smtClean="0"/>
              <a:t>A szelektált kromoszómák:</a:t>
            </a:r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nn-NO" dirty="0" smtClean="0"/>
              <a:t>K1=[02, 21, 18, 03]</a:t>
            </a:r>
          </a:p>
          <a:p>
            <a:pPr>
              <a:buNone/>
            </a:pPr>
            <a:r>
              <a:rPr lang="nn-NO" dirty="0" smtClean="0"/>
              <a:t>K2=[10, 04, 13, 14]</a:t>
            </a:r>
          </a:p>
          <a:p>
            <a:pPr>
              <a:buNone/>
            </a:pPr>
            <a:r>
              <a:rPr lang="nn-NO" dirty="0" smtClean="0"/>
              <a:t>K3=[12, 05, 23, 08]</a:t>
            </a:r>
          </a:p>
          <a:p>
            <a:pPr>
              <a:buNone/>
            </a:pPr>
            <a:r>
              <a:rPr lang="nn-NO" dirty="0" smtClean="0"/>
              <a:t>K4=[20, 05, 17, 01]</a:t>
            </a:r>
          </a:p>
          <a:p>
            <a:pPr>
              <a:buNone/>
            </a:pPr>
            <a:r>
              <a:rPr lang="nn-NO" dirty="0" smtClean="0"/>
              <a:t>K5=[10, 04, 13, 14]</a:t>
            </a:r>
          </a:p>
          <a:p>
            <a:pPr>
              <a:buNone/>
            </a:pPr>
            <a:r>
              <a:rPr lang="nn-NO" dirty="0" smtClean="0"/>
              <a:t>K6=[20, 01, 10, 06]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rekombináció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u-HU" dirty="0" smtClean="0"/>
              <a:t>K1 – K2, keresztezési pont:  1</a:t>
            </a:r>
          </a:p>
          <a:p>
            <a:pPr>
              <a:buNone/>
            </a:pPr>
            <a:r>
              <a:rPr lang="hu-HU" dirty="0" smtClean="0"/>
              <a:t>K3 – K4, keresztezési pont:  1</a:t>
            </a:r>
          </a:p>
          <a:p>
            <a:pPr>
              <a:buNone/>
            </a:pPr>
            <a:r>
              <a:rPr lang="hu-HU" dirty="0" smtClean="0"/>
              <a:t>K5 – K6, keresztezési pont:  2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K1=[02, |  21, 18, 03]</a:t>
            </a:r>
          </a:p>
          <a:p>
            <a:pPr>
              <a:buNone/>
            </a:pPr>
            <a:r>
              <a:rPr lang="hu-HU" dirty="0" smtClean="0"/>
              <a:t>K2=[10, |  04, 13, 14]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K3=[12, |  05, 23, 08]</a:t>
            </a:r>
          </a:p>
          <a:p>
            <a:pPr>
              <a:buNone/>
            </a:pPr>
            <a:r>
              <a:rPr lang="hu-HU" dirty="0" smtClean="0"/>
              <a:t>K4=[20, |  05, 17, 01]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K5=[10, 04, |  13, 14]</a:t>
            </a:r>
          </a:p>
          <a:p>
            <a:pPr>
              <a:buNone/>
            </a:pPr>
            <a:r>
              <a:rPr lang="hu-HU" dirty="0" smtClean="0"/>
              <a:t>K6=[20, 01, |  10, 06]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rekombináció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419600" cy="5181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u-HU" dirty="0" smtClean="0"/>
              <a:t>K1 – K2, keresztezési pont:  1</a:t>
            </a:r>
          </a:p>
          <a:p>
            <a:pPr>
              <a:buNone/>
            </a:pPr>
            <a:r>
              <a:rPr lang="hu-HU" dirty="0" smtClean="0"/>
              <a:t>K3 – K4, keresztezési pont:  1</a:t>
            </a:r>
          </a:p>
          <a:p>
            <a:pPr>
              <a:buNone/>
            </a:pPr>
            <a:r>
              <a:rPr lang="hu-HU" dirty="0" smtClean="0"/>
              <a:t>K5 – K6, keresztezési pont:  2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K1=[02, |  21, 18, 03]</a:t>
            </a:r>
          </a:p>
          <a:p>
            <a:pPr>
              <a:buNone/>
            </a:pPr>
            <a:r>
              <a:rPr lang="hu-HU" dirty="0" smtClean="0"/>
              <a:t>K2=[10, |  04, 13, 14]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K3=[12, |  05, 23, 08]</a:t>
            </a:r>
          </a:p>
          <a:p>
            <a:pPr>
              <a:buNone/>
            </a:pPr>
            <a:r>
              <a:rPr lang="hu-HU" dirty="0" smtClean="0"/>
              <a:t>K4=[20, |  05, 17, 01]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K5=[10, 04, |  13, 14]</a:t>
            </a:r>
          </a:p>
          <a:p>
            <a:pPr>
              <a:buNone/>
            </a:pPr>
            <a:r>
              <a:rPr lang="hu-HU" dirty="0" smtClean="0"/>
              <a:t>K6=[20, 01, |  10, 06]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181600" y="2819400"/>
            <a:ext cx="3276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dirty="0" smtClean="0"/>
              <a:t>K1=[02, 04, 13, 14]</a:t>
            </a:r>
          </a:p>
          <a:p>
            <a:r>
              <a:rPr lang="nn-NO" sz="2800" dirty="0" smtClean="0"/>
              <a:t>K2=[10, 21, 18, 03]</a:t>
            </a:r>
          </a:p>
          <a:p>
            <a:endParaRPr lang="nn-NO" sz="2800" dirty="0" smtClean="0"/>
          </a:p>
          <a:p>
            <a:r>
              <a:rPr lang="nn-NO" sz="2800" dirty="0" smtClean="0"/>
              <a:t>K3=[12, 05, 17, 01]</a:t>
            </a:r>
          </a:p>
          <a:p>
            <a:r>
              <a:rPr lang="nn-NO" sz="2800" dirty="0" smtClean="0"/>
              <a:t>K4=[20, 05, 23, 08]</a:t>
            </a:r>
          </a:p>
          <a:p>
            <a:endParaRPr lang="nn-NO" sz="2800" dirty="0" smtClean="0"/>
          </a:p>
          <a:p>
            <a:r>
              <a:rPr lang="nn-NO" sz="2800" dirty="0" smtClean="0"/>
              <a:t>K5=[10, 04, 10, 06]</a:t>
            </a:r>
          </a:p>
          <a:p>
            <a:r>
              <a:rPr lang="nn-NO" sz="2800" dirty="0" smtClean="0"/>
              <a:t>K6=[20, 01, 13, 14]</a:t>
            </a:r>
            <a:endParaRPr lang="nn-NO" sz="2800" dirty="0"/>
          </a:p>
        </p:txBody>
      </p:sp>
      <p:sp>
        <p:nvSpPr>
          <p:cNvPr id="7" name="Right Arrow 6"/>
          <p:cNvSpPr/>
          <p:nvPr/>
        </p:nvSpPr>
        <p:spPr>
          <a:xfrm>
            <a:off x="4114800" y="31242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114800" y="43434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114800" y="55626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dirty="0" smtClean="0"/>
              <a:t>GA – mutáció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362200"/>
          </a:xfrm>
        </p:spPr>
        <p:txBody>
          <a:bodyPr>
            <a:normAutofit/>
          </a:bodyPr>
          <a:lstStyle/>
          <a:p>
            <a:r>
              <a:rPr lang="hu-HU" dirty="0" smtClean="0"/>
              <a:t>Gének száma a populációban: 6</a:t>
            </a:r>
            <a:r>
              <a:rPr lang="en-US" dirty="0" smtClean="0"/>
              <a:t>*4 = 24</a:t>
            </a:r>
            <a:r>
              <a:rPr lang="hu-HU" dirty="0" smtClean="0"/>
              <a:t>.</a:t>
            </a:r>
            <a:endParaRPr lang="en-US" dirty="0" smtClean="0"/>
          </a:p>
          <a:p>
            <a:r>
              <a:rPr lang="en-US" dirty="0" smtClean="0"/>
              <a:t>A mut</a:t>
            </a:r>
            <a:r>
              <a:rPr lang="hu-HU" dirty="0" smtClean="0"/>
              <a:t>áció valószínűsége génenként 10%.</a:t>
            </a:r>
          </a:p>
          <a:p>
            <a:r>
              <a:rPr lang="hu-HU" dirty="0" smtClean="0"/>
              <a:t>A populációban 0.1</a:t>
            </a:r>
            <a:r>
              <a:rPr lang="en-US" dirty="0" smtClean="0"/>
              <a:t>*</a:t>
            </a:r>
            <a:r>
              <a:rPr lang="hu-HU" dirty="0" smtClean="0"/>
              <a:t>24=2.4≈2 gént változtatunk meg.</a:t>
            </a:r>
          </a:p>
          <a:p>
            <a:pPr>
              <a:buNone/>
            </a:pPr>
            <a:endParaRPr lang="nn-NO" dirty="0" smtClean="0"/>
          </a:p>
          <a:p>
            <a:pPr>
              <a:buNone/>
            </a:pPr>
            <a:endParaRPr lang="hu-HU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3657600"/>
            <a:ext cx="3276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dirty="0" smtClean="0"/>
              <a:t>K1=[02, 04, 13, 14]</a:t>
            </a:r>
          </a:p>
          <a:p>
            <a:r>
              <a:rPr lang="nn-NO" sz="2800" dirty="0" smtClean="0"/>
              <a:t>K2=[10, 21, 18, 03]</a:t>
            </a:r>
          </a:p>
          <a:p>
            <a:r>
              <a:rPr lang="nn-NO" sz="2800" dirty="0" smtClean="0"/>
              <a:t>K3=[12, 05, 17, 01]</a:t>
            </a:r>
          </a:p>
          <a:p>
            <a:r>
              <a:rPr lang="nn-NO" sz="2800" dirty="0" smtClean="0"/>
              <a:t>K4=[20, 05, 23, </a:t>
            </a:r>
            <a:r>
              <a:rPr lang="nn-NO" sz="2800" b="1" dirty="0" smtClean="0">
                <a:solidFill>
                  <a:srgbClr val="FF0000"/>
                </a:solidFill>
              </a:rPr>
              <a:t>08</a:t>
            </a:r>
            <a:r>
              <a:rPr lang="nn-NO" sz="2800" dirty="0" smtClean="0"/>
              <a:t>]</a:t>
            </a:r>
          </a:p>
          <a:p>
            <a:r>
              <a:rPr lang="nn-NO" sz="2800" dirty="0" smtClean="0"/>
              <a:t>K5=[10, 04, 10, 06]</a:t>
            </a:r>
          </a:p>
          <a:p>
            <a:r>
              <a:rPr lang="nn-NO" sz="2800" dirty="0" smtClean="0"/>
              <a:t>K6=[20, 01, </a:t>
            </a:r>
            <a:r>
              <a:rPr lang="nn-NO" sz="2800" b="1" dirty="0" smtClean="0">
                <a:solidFill>
                  <a:srgbClr val="FF0000"/>
                </a:solidFill>
              </a:rPr>
              <a:t>13</a:t>
            </a:r>
            <a:r>
              <a:rPr lang="nn-NO" sz="2800" dirty="0" smtClean="0"/>
              <a:t>, 14]</a:t>
            </a:r>
            <a:endParaRPr lang="nn-NO" sz="2800" dirty="0"/>
          </a:p>
        </p:txBody>
      </p:sp>
      <p:sp>
        <p:nvSpPr>
          <p:cNvPr id="5" name="Rectangle 4"/>
          <p:cNvSpPr/>
          <p:nvPr/>
        </p:nvSpPr>
        <p:spPr>
          <a:xfrm>
            <a:off x="5105400" y="3657600"/>
            <a:ext cx="3276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dirty="0" smtClean="0"/>
              <a:t>K1=[02, 04, 13, 14]</a:t>
            </a:r>
          </a:p>
          <a:p>
            <a:r>
              <a:rPr lang="nn-NO" sz="2800" dirty="0" smtClean="0"/>
              <a:t>K2=[10, 21, 18, 03]</a:t>
            </a:r>
          </a:p>
          <a:p>
            <a:r>
              <a:rPr lang="nn-NO" sz="2800" dirty="0" smtClean="0"/>
              <a:t>K3=[12, 05, 17, 01]</a:t>
            </a:r>
          </a:p>
          <a:p>
            <a:r>
              <a:rPr lang="nn-NO" sz="2800" dirty="0" smtClean="0"/>
              <a:t>K4=[20, 05, 23, </a:t>
            </a:r>
            <a:r>
              <a:rPr lang="nn-NO" sz="2800" b="1" dirty="0" smtClean="0">
                <a:solidFill>
                  <a:srgbClr val="FF0000"/>
                </a:solidFill>
              </a:rPr>
              <a:t>0</a:t>
            </a:r>
            <a:r>
              <a:rPr lang="hu-HU" sz="2800" b="1" dirty="0" smtClean="0">
                <a:solidFill>
                  <a:srgbClr val="FF0000"/>
                </a:solidFill>
              </a:rPr>
              <a:t>2</a:t>
            </a:r>
            <a:r>
              <a:rPr lang="nn-NO" sz="2800" dirty="0" smtClean="0"/>
              <a:t>]</a:t>
            </a:r>
          </a:p>
          <a:p>
            <a:r>
              <a:rPr lang="nn-NO" sz="2800" dirty="0" smtClean="0"/>
              <a:t>K5=[10, 04, 10, 06]</a:t>
            </a:r>
          </a:p>
          <a:p>
            <a:r>
              <a:rPr lang="nn-NO" sz="2800" dirty="0" smtClean="0"/>
              <a:t>K6=[20, 01, </a:t>
            </a:r>
            <a:r>
              <a:rPr lang="hu-HU" sz="2800" b="1" dirty="0" smtClean="0">
                <a:solidFill>
                  <a:srgbClr val="FF0000"/>
                </a:solidFill>
              </a:rPr>
              <a:t>05</a:t>
            </a:r>
            <a:r>
              <a:rPr lang="nn-NO" sz="2800" dirty="0" smtClean="0"/>
              <a:t>, 14]</a:t>
            </a:r>
            <a:endParaRPr lang="nn-NO" sz="2800" dirty="0"/>
          </a:p>
        </p:txBody>
      </p:sp>
      <p:sp>
        <p:nvSpPr>
          <p:cNvPr id="6" name="Right Arrow 5"/>
          <p:cNvSpPr/>
          <p:nvPr/>
        </p:nvSpPr>
        <p:spPr>
          <a:xfrm>
            <a:off x="4114800" y="4114800"/>
            <a:ext cx="762000" cy="1752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 – értékelés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Új fitneszek: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 f_1 = 1*2 + 2*4 + 3*13 + 4*14 - 30 = 75</a:t>
            </a:r>
          </a:p>
          <a:p>
            <a:pPr>
              <a:buNone/>
            </a:pPr>
            <a:r>
              <a:rPr lang="hu-HU" dirty="0" smtClean="0"/>
              <a:t>	f_2 = 1*10 + 2*21 + 3*18 + 4*3 - 30 = 78</a:t>
            </a:r>
          </a:p>
          <a:p>
            <a:pPr>
              <a:buNone/>
            </a:pPr>
            <a:r>
              <a:rPr lang="hu-HU" dirty="0" smtClean="0"/>
              <a:t>	f_3 = 1*12 + 2*5 + 3*17 + 4*1 -30 = 47</a:t>
            </a:r>
          </a:p>
          <a:p>
            <a:pPr>
              <a:buNone/>
            </a:pPr>
            <a:r>
              <a:rPr lang="hu-HU" dirty="0" smtClean="0"/>
              <a:t>	f_4 = 1*20 + 2*5 + 3*23 + 4*2 - 30 = 77</a:t>
            </a:r>
          </a:p>
          <a:p>
            <a:pPr>
              <a:buNone/>
            </a:pPr>
            <a:r>
              <a:rPr lang="hu-HU" dirty="0" smtClean="0"/>
              <a:t>	f_5 = 1*10 + 2*4 + 3*10 + 4*16 - 30 = 82</a:t>
            </a:r>
          </a:p>
          <a:p>
            <a:pPr>
              <a:buNone/>
            </a:pPr>
            <a:r>
              <a:rPr lang="hu-HU" dirty="0" smtClean="0"/>
              <a:t>	f_6 = 1*20 + 2*1 + 3*5 + 4*14 - 30 = 63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Megoldások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a=7, b=5, c=3, d=1</a:t>
            </a:r>
          </a:p>
          <a:p>
            <a:pPr>
              <a:buNone/>
            </a:pPr>
            <a:r>
              <a:rPr lang="hu-HU" dirty="0" smtClean="0"/>
              <a:t>		   vagy</a:t>
            </a:r>
          </a:p>
          <a:p>
            <a:pPr>
              <a:buNone/>
            </a:pPr>
            <a:r>
              <a:rPr lang="en-US" dirty="0" smtClean="0"/>
              <a:t>a=1, b=2, c=3, d=4.</a:t>
            </a:r>
            <a:endParaRPr lang="hu-HU" dirty="0" smtClean="0"/>
          </a:p>
          <a:p>
            <a:pPr>
              <a:buNone/>
            </a:pPr>
            <a:endParaRPr lang="hu-HU" dirty="0"/>
          </a:p>
          <a:p>
            <a:pPr>
              <a:buNone/>
            </a:pPr>
            <a:r>
              <a:rPr lang="hu-HU" dirty="0" smtClean="0"/>
              <a:t>A genetikus algoritmus sikeres volt.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6488668"/>
            <a:ext cx="5471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/>
              <a:t>KMOOC – Mesterséges intelligencia, Genetikus algoritmusok II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985</Words>
  <Application>Microsoft Office PowerPoint</Application>
  <PresentationFormat>On-screen Show (4:3)</PresentationFormat>
  <Paragraphs>150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Genetikus algoritmus</vt:lpstr>
      <vt:lpstr>GA – függvény optimalizáció</vt:lpstr>
      <vt:lpstr>GA – függvény optimalizáció</vt:lpstr>
      <vt:lpstr>GA - fitnesz</vt:lpstr>
      <vt:lpstr>GA - szelekció</vt:lpstr>
      <vt:lpstr>Kummulatív valószínűségek</vt:lpstr>
      <vt:lpstr>GA - szelekció</vt:lpstr>
      <vt:lpstr>GA - szelekció</vt:lpstr>
      <vt:lpstr>GA – rekombináció</vt:lpstr>
      <vt:lpstr>GA – rekombináció</vt:lpstr>
      <vt:lpstr>GA – mutáció</vt:lpstr>
      <vt:lpstr>GA – értékelés</vt:lpstr>
      <vt:lpstr>Megoldások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Genetikus algoritmus</dc:title>
  <dc:creator>MikiJob</dc:creator>
  <cp:lastModifiedBy>MikiJob</cp:lastModifiedBy>
  <cp:revision>44</cp:revision>
  <dcterms:created xsi:type="dcterms:W3CDTF">2015-11-21T19:17:03Z</dcterms:created>
  <dcterms:modified xsi:type="dcterms:W3CDTF">2015-11-23T19:28:03Z</dcterms:modified>
</cp:coreProperties>
</file>