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pieChart>
        <c:varyColors val="1"/>
        <c:ser>
          <c:idx val="0"/>
          <c:order val="0"/>
          <c:explosion val="6"/>
          <c:val>
            <c:numRef>
              <c:f>Sheet1!$A$1:$A$8</c:f>
              <c:numCache>
                <c:formatCode>General</c:formatCode>
                <c:ptCount val="8"/>
                <c:pt idx="0">
                  <c:v>15.5</c:v>
                </c:pt>
                <c:pt idx="1">
                  <c:v>11.1</c:v>
                </c:pt>
                <c:pt idx="2">
                  <c:v>13.4</c:v>
                </c:pt>
                <c:pt idx="3">
                  <c:v>13.4</c:v>
                </c:pt>
                <c:pt idx="4">
                  <c:v>15.5</c:v>
                </c:pt>
                <c:pt idx="5">
                  <c:v>4.3</c:v>
                </c:pt>
                <c:pt idx="6">
                  <c:v>17.7</c:v>
                </c:pt>
                <c:pt idx="7">
                  <c:v>8.9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89531386701662286"/>
          <c:y val="3.8558982210557008E-2"/>
          <c:w val="8.8019466316710579E-2"/>
          <c:h val="0.95991907261592391"/>
        </c:manualLayout>
      </c:layout>
      <c:txPr>
        <a:bodyPr/>
        <a:lstStyle/>
        <a:p>
          <a:pPr rtl="0">
            <a:defRPr sz="3600" baseline="0"/>
          </a:pPr>
          <a:endParaRPr lang="en-U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62EF2-0EAF-418B-B7B9-F07E76FB0DE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B872-6423-4ACA-B284-019E1186C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Autofit/>
          </a:bodyPr>
          <a:lstStyle/>
          <a:p>
            <a:r>
              <a:rPr lang="hu-HU" sz="7200" b="1" dirty="0" smtClean="0"/>
              <a:t>Genetikus</a:t>
            </a:r>
            <a:r>
              <a:rPr lang="en-US" sz="7200" b="1" dirty="0" smtClean="0"/>
              <a:t> </a:t>
            </a:r>
            <a:r>
              <a:rPr lang="en-US" sz="7200" b="1" dirty="0" smtClean="0"/>
              <a:t>algoritmus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9906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MAXONE feladat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8392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_  _  _  _  _  _  _  _  _  _     -  </a:t>
            </a:r>
            <a:r>
              <a:rPr lang="hu-HU" dirty="0" smtClean="0"/>
              <a:t>cél: makszimális számú  1-es a 				</a:t>
            </a:r>
            <a:r>
              <a:rPr lang="en-US" dirty="0"/>
              <a:t>	</a:t>
            </a:r>
            <a:r>
              <a:rPr lang="en-US" dirty="0" smtClean="0"/>
              <a:t>             </a:t>
            </a:r>
            <a:r>
              <a:rPr lang="hu-HU" dirty="0" smtClean="0"/>
              <a:t>kromoszómában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A populáció mérete: N=8, az egyedek hossza L=10</a:t>
            </a:r>
          </a:p>
          <a:p>
            <a:pPr>
              <a:buNone/>
            </a:pPr>
            <a:endParaRPr lang="hu-HU" sz="3300" dirty="0" smtClean="0"/>
          </a:p>
          <a:p>
            <a:pPr>
              <a:buNone/>
            </a:pPr>
            <a:r>
              <a:rPr lang="hu-HU" sz="3300" dirty="0" smtClean="0"/>
              <a:t>Véletlenül generált kezdeti populáció:</a:t>
            </a:r>
          </a:p>
          <a:p>
            <a:pPr>
              <a:buNone/>
            </a:pPr>
            <a:r>
              <a:rPr lang="en-US" dirty="0" smtClean="0"/>
              <a:t>1.     1 1 0 1 0 0 1 1 1 1</a:t>
            </a:r>
          </a:p>
          <a:p>
            <a:pPr>
              <a:buNone/>
            </a:pPr>
            <a:r>
              <a:rPr lang="en-US" dirty="0" smtClean="0"/>
              <a:t>2.     1 </a:t>
            </a:r>
            <a:r>
              <a:rPr lang="hu-HU" dirty="0" smtClean="0"/>
              <a:t>0</a:t>
            </a:r>
            <a:r>
              <a:rPr lang="en-US" dirty="0" smtClean="0"/>
              <a:t> 1 1 0 0 1 0 1 0</a:t>
            </a:r>
          </a:p>
          <a:p>
            <a:pPr>
              <a:buNone/>
            </a:pPr>
            <a:r>
              <a:rPr lang="en-US" dirty="0" smtClean="0"/>
              <a:t>3.     0 0 1 1 0 1 0 1 1 1</a:t>
            </a:r>
          </a:p>
          <a:p>
            <a:pPr>
              <a:buNone/>
            </a:pPr>
            <a:r>
              <a:rPr lang="en-US" dirty="0" smtClean="0"/>
              <a:t>4.     1 1 1 0 1 1 1 0 0 0</a:t>
            </a:r>
          </a:p>
          <a:p>
            <a:pPr>
              <a:buNone/>
            </a:pPr>
            <a:r>
              <a:rPr lang="en-US" dirty="0" smtClean="0"/>
              <a:t>5.     1 1 1 1 1 0 1 1 0 0</a:t>
            </a:r>
          </a:p>
          <a:p>
            <a:pPr>
              <a:buNone/>
            </a:pPr>
            <a:r>
              <a:rPr lang="en-US" dirty="0" smtClean="0"/>
              <a:t>6.     0 0 1 0 1 0 0 0 0 0</a:t>
            </a:r>
          </a:p>
          <a:p>
            <a:pPr>
              <a:buNone/>
            </a:pPr>
            <a:r>
              <a:rPr lang="en-US" dirty="0" smtClean="0"/>
              <a:t>7.     0 1 1 1 1 1 0 1 1 1</a:t>
            </a:r>
          </a:p>
          <a:p>
            <a:pPr>
              <a:buNone/>
            </a:pPr>
            <a:r>
              <a:rPr lang="en-US" dirty="0" smtClean="0"/>
              <a:t>8.     1 0 1 0 0 1 0 1 0 0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7239000" cy="3810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1.     1 1 0 1 0 0 1 1 1 1</a:t>
            </a:r>
            <a:r>
              <a:rPr lang="hu-HU" dirty="0"/>
              <a:t> </a:t>
            </a:r>
            <a:r>
              <a:rPr lang="hu-HU" dirty="0" smtClean="0"/>
              <a:t>       7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2.     1 </a:t>
            </a:r>
            <a:r>
              <a:rPr lang="hu-HU" dirty="0" smtClean="0"/>
              <a:t>0</a:t>
            </a:r>
            <a:r>
              <a:rPr lang="en-US" dirty="0" smtClean="0"/>
              <a:t> 1 1 0 0 1 0 1 0</a:t>
            </a:r>
            <a:r>
              <a:rPr lang="hu-HU" dirty="0" smtClean="0"/>
              <a:t>        5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3.     0 0 1 1 0 1 0 1 1 1</a:t>
            </a:r>
            <a:r>
              <a:rPr lang="hu-HU" dirty="0" smtClean="0"/>
              <a:t>        6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4.     1 1 1 0 1 1 1 0 0 0</a:t>
            </a:r>
            <a:r>
              <a:rPr lang="hu-HU" dirty="0" smtClean="0"/>
              <a:t>        6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5.     1 1 1 1 1 0 1 1 0 0</a:t>
            </a:r>
            <a:r>
              <a:rPr lang="hu-HU" dirty="0" smtClean="0"/>
              <a:t>        7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6.     0 0 1 0 1 0 0 0 0 0</a:t>
            </a:r>
            <a:r>
              <a:rPr lang="hu-HU" dirty="0" smtClean="0"/>
              <a:t>        2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7.     0 1 1 1 1 1 0 1 1 1</a:t>
            </a:r>
            <a:r>
              <a:rPr lang="hu-HU" dirty="0" smtClean="0"/>
              <a:t>        8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8.     1 0 1 0 0 1 0 1 0 0</a:t>
            </a:r>
            <a:r>
              <a:rPr lang="hu-HU" dirty="0" smtClean="0"/>
              <a:t>        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219200"/>
            <a:ext cx="7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</a:t>
            </a:r>
            <a:endParaRPr lang="en-US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19812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57912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229600" cy="3810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1.     1 1 0 1 0 0 1 1 1 1</a:t>
            </a:r>
            <a:r>
              <a:rPr lang="hu-HU" dirty="0"/>
              <a:t> </a:t>
            </a:r>
            <a:r>
              <a:rPr lang="hu-HU" dirty="0" smtClean="0"/>
              <a:t>       7		1.24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2.     1 </a:t>
            </a:r>
            <a:r>
              <a:rPr lang="hu-HU" dirty="0" smtClean="0"/>
              <a:t>0</a:t>
            </a:r>
            <a:r>
              <a:rPr lang="en-US" dirty="0" smtClean="0"/>
              <a:t> 1 1 0 0 1 0 1 0</a:t>
            </a:r>
            <a:r>
              <a:rPr lang="hu-HU" dirty="0" smtClean="0"/>
              <a:t>        5		0.89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3.     0 0 1 1 0 1 0 1 1 1</a:t>
            </a:r>
            <a:r>
              <a:rPr lang="hu-HU" dirty="0" smtClean="0"/>
              <a:t>        6		1.07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4.     1 1 1 0 1 1 1 0 0 0</a:t>
            </a:r>
            <a:r>
              <a:rPr lang="hu-HU" dirty="0" smtClean="0"/>
              <a:t>        6		1.07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5.     1 1 1 1 1 0 1 1 0 0</a:t>
            </a:r>
            <a:r>
              <a:rPr lang="hu-HU" dirty="0" smtClean="0"/>
              <a:t>        7		1.24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6.     0 0 1 0 1 0 0 0 0 0</a:t>
            </a:r>
            <a:r>
              <a:rPr lang="hu-HU" dirty="0" smtClean="0"/>
              <a:t>        2		0.35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7.     0 1 1 1 1 1 0 1 1 1</a:t>
            </a:r>
            <a:r>
              <a:rPr lang="hu-HU" dirty="0" smtClean="0"/>
              <a:t>        8		1.42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8.     1 0 1 0 0 1 0 1 0 0</a:t>
            </a:r>
            <a:r>
              <a:rPr lang="hu-HU" dirty="0" smtClean="0"/>
              <a:t>        4		0.71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7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</a:t>
            </a:r>
            <a:endParaRPr lang="en-US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24384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62484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04800" y="990600"/>
          <a:ext cx="1600200" cy="596153"/>
        </p:xfrm>
        <a:graphic>
          <a:graphicData uri="http://schemas.openxmlformats.org/presentationml/2006/ole">
            <p:oleObj spid="_x0000_s1026" name="Equation" r:id="rId3" imgW="647640" imgH="24120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04800" y="1524000"/>
          <a:ext cx="1676400" cy="612531"/>
        </p:xfrm>
        <a:graphic>
          <a:graphicData uri="http://schemas.openxmlformats.org/presentationml/2006/ole">
            <p:oleObj spid="_x0000_s1027" name="Equation" r:id="rId4" imgW="660240" imgH="2412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5943600" y="1676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229600" cy="3810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1.     1 1 0 1 0 0 1 1 1 1</a:t>
            </a:r>
            <a:r>
              <a:rPr lang="hu-HU" dirty="0"/>
              <a:t> </a:t>
            </a:r>
            <a:r>
              <a:rPr lang="hu-HU" dirty="0" smtClean="0"/>
              <a:t>       7	    1.24	 15.5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2.     1 </a:t>
            </a:r>
            <a:r>
              <a:rPr lang="hu-HU" dirty="0" smtClean="0"/>
              <a:t>0</a:t>
            </a:r>
            <a:r>
              <a:rPr lang="en-US" dirty="0" smtClean="0"/>
              <a:t> 1 1 0 0 1 0 1 0</a:t>
            </a:r>
            <a:r>
              <a:rPr lang="hu-HU" dirty="0" smtClean="0"/>
              <a:t>        5	    0.89	11.1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3.     0 0 1 1 0 1 0 1 1 1</a:t>
            </a:r>
            <a:r>
              <a:rPr lang="hu-HU" dirty="0" smtClean="0"/>
              <a:t>        6	    1.07	13.4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4.     1 1 1 0 1 1 1 0 0 0</a:t>
            </a:r>
            <a:r>
              <a:rPr lang="hu-HU" dirty="0" smtClean="0"/>
              <a:t>        6	    1.07	13.4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5.     1 1 1 1 1 0 1 1 0 0</a:t>
            </a:r>
            <a:r>
              <a:rPr lang="hu-HU" dirty="0" smtClean="0"/>
              <a:t>        7	    1.24	15.5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6.     0 0 1 0 1 0 0 0 0 0</a:t>
            </a:r>
            <a:r>
              <a:rPr lang="hu-HU" dirty="0" smtClean="0"/>
              <a:t>        2	    0.35	4.3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7.     0 1 1 1 1 1 0 1 1 1</a:t>
            </a:r>
            <a:r>
              <a:rPr lang="hu-HU" dirty="0" smtClean="0"/>
              <a:t>        8	    1.42	17.7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8.     1 0 1 0 0 1 0 1 0 0</a:t>
            </a:r>
            <a:r>
              <a:rPr lang="hu-HU" dirty="0" smtClean="0"/>
              <a:t>        4	    0.7		18.9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7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</a:t>
            </a:r>
            <a:endParaRPr lang="en-US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24384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6248400"/>
            <a:ext cx="792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04800" y="1143000"/>
          <a:ext cx="1840832" cy="685800"/>
        </p:xfrm>
        <a:graphic>
          <a:graphicData uri="http://schemas.openxmlformats.org/presentationml/2006/ole">
            <p:oleObj spid="_x0000_s2050" name="Equation" r:id="rId3" imgW="647640" imgH="2412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5410200" y="1676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6553200" y="16764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ff(%)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MAXONE feladat – szelekció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914400" y="1295400"/>
          <a:ext cx="7543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24400" y="20574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1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29718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/>
              <a:t>2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9530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4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40386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/>
              <a:t>3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47244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5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37338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6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26670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7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19812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8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5867400"/>
            <a:ext cx="2092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Rulettkerék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534400" cy="3810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1.     1 1 0 1 0 0 1 1 1 1</a:t>
            </a:r>
            <a:r>
              <a:rPr lang="hu-HU" dirty="0"/>
              <a:t> </a:t>
            </a:r>
            <a:r>
              <a:rPr lang="hu-HU" dirty="0" smtClean="0"/>
              <a:t>       </a:t>
            </a:r>
            <a:r>
              <a:rPr lang="en-US" dirty="0" smtClean="0"/>
              <a:t>	</a:t>
            </a:r>
            <a:r>
              <a:rPr lang="hu-HU" dirty="0" smtClean="0"/>
              <a:t>7	    1.24		15.5      0.155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2.     1 </a:t>
            </a:r>
            <a:r>
              <a:rPr lang="hu-HU" dirty="0" smtClean="0"/>
              <a:t>0</a:t>
            </a:r>
            <a:r>
              <a:rPr lang="en-US" dirty="0" smtClean="0"/>
              <a:t> 1 1 0 0 1 0 1 0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5	    0.89		11.1      0.266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3.     0 0 1 1 0 1 0 1 1 1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6	    1.07		13.4      0.400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4.     1 1 1 0 1 1 1 0 0 0</a:t>
            </a:r>
            <a:r>
              <a:rPr lang="hu-HU" dirty="0" smtClean="0"/>
              <a:t>       </a:t>
            </a:r>
            <a:r>
              <a:rPr lang="en-US" dirty="0" smtClean="0"/>
              <a:t>	</a:t>
            </a:r>
            <a:r>
              <a:rPr lang="hu-HU" dirty="0" smtClean="0"/>
              <a:t> 6	    1.07		13.4      0.534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5.     1 1 1 1 1 0 1 1 0 0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7	    1.24		15.5      0.689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6.     0 0 1 0 1 0 0 0 0 0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2	    0.35		4.3        0.732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7.     0 1 1 1 1 1 0 1 1 1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8	    1.42		17.7      0.909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8.     1 0 1 0 0 1 0 1 0 0</a:t>
            </a:r>
            <a:r>
              <a:rPr lang="hu-HU" dirty="0" smtClean="0"/>
              <a:t>        </a:t>
            </a:r>
            <a:r>
              <a:rPr lang="en-US" dirty="0" smtClean="0"/>
              <a:t>	</a:t>
            </a:r>
            <a:r>
              <a:rPr lang="hu-HU" dirty="0" smtClean="0"/>
              <a:t>4	    0.71		8.9        1.000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1676400"/>
            <a:ext cx="7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</a:t>
            </a:r>
            <a:endParaRPr lang="en-US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2438400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6248400"/>
            <a:ext cx="838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04800" y="1143000"/>
          <a:ext cx="1840832" cy="685800"/>
        </p:xfrm>
        <a:graphic>
          <a:graphicData uri="http://schemas.openxmlformats.org/presentationml/2006/ole">
            <p:oleObj spid="_x0000_s3074" name="Equation" r:id="rId3" imgW="647640" imgH="2412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5334000" y="1676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6629400" y="16764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ff(%)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7848600" y="16764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i="1" dirty="0" smtClean="0"/>
              <a:t>ff</a:t>
            </a:r>
            <a:r>
              <a:rPr lang="hu-HU" sz="4000" i="1" baseline="-25000" dirty="0" smtClean="0"/>
              <a:t>KUM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szelekció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28600" y="1600201"/>
            <a:ext cx="8610600" cy="990600"/>
          </a:xfrm>
        </p:spPr>
        <p:txBody>
          <a:bodyPr>
            <a:normAutofit/>
          </a:bodyPr>
          <a:lstStyle/>
          <a:p>
            <a:r>
              <a:rPr lang="hu-HU" dirty="0" smtClean="0"/>
              <a:t>A véletlen számok és a szelektált egyedek: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en-US" sz="28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71600" y="251460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5994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Véletlen számok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Szelektált egyedek</a:t>
                      </a:r>
                      <a:endParaRPr lang="en-US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0.612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0.382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0.178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0.845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0.132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0.756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0.596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0.449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MAXONE feladat</a:t>
            </a:r>
            <a:r>
              <a:rPr lang="hu-HU" dirty="0" smtClean="0"/>
              <a:t> – rekombináció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2286000"/>
            <a:ext cx="3200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5.     11 | 11101100</a:t>
            </a:r>
          </a:p>
          <a:p>
            <a:r>
              <a:rPr lang="en-US" sz="2400" dirty="0" smtClean="0"/>
              <a:t>3.     00 | 11010111</a:t>
            </a:r>
          </a:p>
          <a:p>
            <a:endParaRPr lang="en-US" sz="2400" dirty="0" smtClean="0"/>
          </a:p>
          <a:p>
            <a:r>
              <a:rPr lang="en-US" sz="2400" dirty="0" smtClean="0"/>
              <a:t>2.     101100 | 1010</a:t>
            </a:r>
          </a:p>
          <a:p>
            <a:r>
              <a:rPr lang="en-US" sz="2400" dirty="0" smtClean="0"/>
              <a:t>7.     011111 | 0111</a:t>
            </a:r>
          </a:p>
          <a:p>
            <a:endParaRPr lang="en-US" sz="2400" dirty="0" smtClean="0"/>
          </a:p>
          <a:p>
            <a:r>
              <a:rPr lang="en-US" sz="2400" dirty="0" smtClean="0"/>
              <a:t>1.     1101 | 001111</a:t>
            </a:r>
          </a:p>
          <a:p>
            <a:r>
              <a:rPr lang="en-US" sz="2400" dirty="0" smtClean="0"/>
              <a:t>7.     0111 | 110111</a:t>
            </a:r>
          </a:p>
          <a:p>
            <a:endParaRPr lang="en-US" sz="2400" dirty="0" smtClean="0"/>
          </a:p>
          <a:p>
            <a:r>
              <a:rPr lang="en-US" sz="2400" dirty="0" smtClean="0"/>
              <a:t>5.     1111101 | 100</a:t>
            </a:r>
          </a:p>
          <a:p>
            <a:r>
              <a:rPr lang="en-US" sz="2400" dirty="0" smtClean="0"/>
              <a:t>4.     1110111 | 000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1447800"/>
            <a:ext cx="4482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Keresztezési pontok: 2, 6, 4, 7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MAXONE feladat</a:t>
            </a:r>
            <a:r>
              <a:rPr lang="hu-HU" dirty="0" smtClean="0"/>
              <a:t> – rekombináció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2209800"/>
            <a:ext cx="3200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5.     11 | 11101100</a:t>
            </a:r>
          </a:p>
          <a:p>
            <a:r>
              <a:rPr lang="en-US" sz="2400" dirty="0" smtClean="0"/>
              <a:t>3.     00 | 11010111</a:t>
            </a:r>
          </a:p>
          <a:p>
            <a:endParaRPr lang="en-US" sz="2400" dirty="0" smtClean="0"/>
          </a:p>
          <a:p>
            <a:r>
              <a:rPr lang="en-US" sz="2400" dirty="0" smtClean="0"/>
              <a:t>2.     101100 | 1010</a:t>
            </a:r>
          </a:p>
          <a:p>
            <a:r>
              <a:rPr lang="en-US" sz="2400" dirty="0" smtClean="0"/>
              <a:t>7.     011111 | 0111</a:t>
            </a:r>
          </a:p>
          <a:p>
            <a:endParaRPr lang="en-US" sz="2400" dirty="0" smtClean="0"/>
          </a:p>
          <a:p>
            <a:r>
              <a:rPr lang="en-US" sz="2400" dirty="0" smtClean="0"/>
              <a:t>1.     1101 | 001111</a:t>
            </a:r>
          </a:p>
          <a:p>
            <a:r>
              <a:rPr lang="en-US" sz="2400" dirty="0" smtClean="0"/>
              <a:t>7.     0111 | 110111</a:t>
            </a:r>
          </a:p>
          <a:p>
            <a:endParaRPr lang="en-US" sz="2400" dirty="0" smtClean="0"/>
          </a:p>
          <a:p>
            <a:r>
              <a:rPr lang="en-US" sz="2400" dirty="0" smtClean="0"/>
              <a:t>5.     1111101 | 100</a:t>
            </a:r>
          </a:p>
          <a:p>
            <a:r>
              <a:rPr lang="en-US" sz="2400" dirty="0" smtClean="0"/>
              <a:t>4.     1110111 | 000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1447800"/>
            <a:ext cx="4482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Keresztezési pontok: 2, 6, 4, 7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876800" y="2209800"/>
            <a:ext cx="2667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</a:p>
          <a:p>
            <a:r>
              <a:rPr lang="en-US" sz="2400" dirty="0" smtClean="0"/>
              <a:t>0011101100</a:t>
            </a:r>
          </a:p>
          <a:p>
            <a:endParaRPr lang="en-US" sz="2400" dirty="0" smtClean="0"/>
          </a:p>
          <a:p>
            <a:r>
              <a:rPr lang="en-US" sz="2400" dirty="0" smtClean="0"/>
              <a:t>1011000111</a:t>
            </a:r>
          </a:p>
          <a:p>
            <a:r>
              <a:rPr lang="en-US" sz="2400" dirty="0" smtClean="0"/>
              <a:t>0111111010</a:t>
            </a:r>
          </a:p>
          <a:p>
            <a:endParaRPr lang="en-US" sz="2400" dirty="0" smtClean="0"/>
          </a:p>
          <a:p>
            <a:r>
              <a:rPr lang="en-US" sz="2400" dirty="0" smtClean="0"/>
              <a:t>1101110111</a:t>
            </a:r>
          </a:p>
          <a:p>
            <a:r>
              <a:rPr lang="en-US" sz="2400" dirty="0" smtClean="0"/>
              <a:t>0111001111</a:t>
            </a:r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</a:p>
          <a:p>
            <a:r>
              <a:rPr lang="en-US" sz="2400" dirty="0" smtClean="0"/>
              <a:t>1110111100</a:t>
            </a:r>
            <a:endParaRPr lang="en-US" sz="2400" dirty="0"/>
          </a:p>
        </p:txBody>
      </p:sp>
      <p:sp>
        <p:nvSpPr>
          <p:cNvPr id="8" name="Right Arrow 7"/>
          <p:cNvSpPr/>
          <p:nvPr/>
        </p:nvSpPr>
        <p:spPr>
          <a:xfrm>
            <a:off x="3505200" y="23622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3505200" y="35052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505200" y="45720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505200" y="57150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mutáció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2362200"/>
            <a:ext cx="2057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</a:p>
          <a:p>
            <a:r>
              <a:rPr lang="en-US" sz="2400" dirty="0" smtClean="0"/>
              <a:t>001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/>
              <a:t>101100</a:t>
            </a:r>
          </a:p>
          <a:p>
            <a:endParaRPr lang="en-US" sz="2400" dirty="0" smtClean="0"/>
          </a:p>
          <a:p>
            <a:r>
              <a:rPr lang="en-US" sz="2400" dirty="0" smtClean="0"/>
              <a:t>1011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/>
              <a:t>00111</a:t>
            </a:r>
          </a:p>
          <a:p>
            <a:r>
              <a:rPr lang="en-US" sz="2400" dirty="0" smtClean="0"/>
              <a:t>0111111010</a:t>
            </a:r>
          </a:p>
          <a:p>
            <a:endParaRPr lang="en-US" sz="2400" dirty="0" smtClean="0"/>
          </a:p>
          <a:p>
            <a:r>
              <a:rPr lang="en-US" sz="2400" dirty="0" smtClean="0"/>
              <a:t>11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/>
              <a:t>1</a:t>
            </a:r>
            <a:r>
              <a:rPr lang="hu-HU" sz="2400" dirty="0" smtClean="0"/>
              <a:t>1</a:t>
            </a:r>
            <a:r>
              <a:rPr lang="en-US" sz="2400" dirty="0" smtClean="0"/>
              <a:t>10111</a:t>
            </a:r>
          </a:p>
          <a:p>
            <a:r>
              <a:rPr lang="en-US" sz="2400" dirty="0" smtClean="0"/>
              <a:t>0111001111</a:t>
            </a:r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</a:p>
          <a:p>
            <a:r>
              <a:rPr lang="en-US" sz="2400" dirty="0" smtClean="0"/>
              <a:t>1110111100</a:t>
            </a:r>
            <a:endParaRPr lang="en-US" sz="2400" dirty="0"/>
          </a:p>
        </p:txBody>
      </p:sp>
      <p:sp>
        <p:nvSpPr>
          <p:cNvPr id="8" name="Right Arrow 7"/>
          <p:cNvSpPr/>
          <p:nvPr/>
        </p:nvSpPr>
        <p:spPr>
          <a:xfrm>
            <a:off x="2971800" y="25146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971800" y="36576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2971800" y="47244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2971800" y="58674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1371600"/>
            <a:ext cx="57951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Mutáció valószínűsége: 4%</a:t>
            </a:r>
          </a:p>
          <a:p>
            <a:r>
              <a:rPr lang="en-US" sz="2800" dirty="0" smtClean="0"/>
              <a:t>80</a:t>
            </a:r>
            <a:r>
              <a:rPr lang="hu-HU" sz="2800" dirty="0" smtClean="0"/>
              <a:t> gén </a:t>
            </a:r>
            <a:r>
              <a:rPr lang="en-US" sz="2800" dirty="0" smtClean="0"/>
              <a:t>*</a:t>
            </a:r>
            <a:r>
              <a:rPr lang="hu-HU" sz="2800" dirty="0" smtClean="0"/>
              <a:t> </a:t>
            </a:r>
            <a:r>
              <a:rPr lang="en-US" sz="2800" dirty="0" smtClean="0"/>
              <a:t>0.04=3.2</a:t>
            </a:r>
            <a:r>
              <a:rPr lang="hu-HU" sz="2800" dirty="0" smtClean="0"/>
              <a:t> ≈</a:t>
            </a:r>
            <a:r>
              <a:rPr lang="en-US" sz="2800" dirty="0" smtClean="0"/>
              <a:t> 3</a:t>
            </a:r>
            <a:r>
              <a:rPr lang="hu-HU" sz="2800" dirty="0" smtClean="0"/>
              <a:t> bit (gén) változik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4495800" y="2362200"/>
            <a:ext cx="2057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</a:p>
          <a:p>
            <a:r>
              <a:rPr lang="en-US" sz="2400" dirty="0" smtClean="0"/>
              <a:t>001</a:t>
            </a:r>
            <a:r>
              <a:rPr lang="hu-HU" sz="2400" b="1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/>
              <a:t>101100</a:t>
            </a:r>
          </a:p>
          <a:p>
            <a:endParaRPr lang="en-US" sz="2400" dirty="0" smtClean="0"/>
          </a:p>
          <a:p>
            <a:r>
              <a:rPr lang="en-US" sz="2400" dirty="0" smtClean="0"/>
              <a:t>1011</a:t>
            </a:r>
            <a:r>
              <a:rPr lang="hu-HU" sz="2400" b="1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/>
              <a:t>00111</a:t>
            </a:r>
          </a:p>
          <a:p>
            <a:r>
              <a:rPr lang="en-US" sz="2400" dirty="0" smtClean="0"/>
              <a:t>0111111010</a:t>
            </a:r>
          </a:p>
          <a:p>
            <a:endParaRPr lang="en-US" sz="2400" dirty="0" smtClean="0"/>
          </a:p>
          <a:p>
            <a:r>
              <a:rPr lang="en-US" sz="2400" dirty="0" smtClean="0"/>
              <a:t>11</a:t>
            </a:r>
            <a:r>
              <a:rPr lang="hu-HU" sz="2400" b="1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/>
              <a:t>1</a:t>
            </a:r>
            <a:r>
              <a:rPr lang="hu-HU" sz="2400" dirty="0" smtClean="0"/>
              <a:t>1</a:t>
            </a:r>
            <a:r>
              <a:rPr lang="en-US" sz="2400" dirty="0" smtClean="0"/>
              <a:t>10111</a:t>
            </a:r>
          </a:p>
          <a:p>
            <a:r>
              <a:rPr lang="en-US" sz="2400" dirty="0" smtClean="0"/>
              <a:t>0111001111</a:t>
            </a:r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</a:p>
          <a:p>
            <a:r>
              <a:rPr lang="en-US" sz="2400" dirty="0" smtClean="0"/>
              <a:t>1110111100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mutáció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1371600"/>
            <a:ext cx="57951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Mutáció valószínűsége: 4%</a:t>
            </a:r>
          </a:p>
          <a:p>
            <a:r>
              <a:rPr lang="en-US" sz="2800" dirty="0" smtClean="0"/>
              <a:t>80</a:t>
            </a:r>
            <a:r>
              <a:rPr lang="hu-HU" sz="2800" dirty="0" smtClean="0"/>
              <a:t> gén </a:t>
            </a:r>
            <a:r>
              <a:rPr lang="en-US" sz="2800" dirty="0" smtClean="0"/>
              <a:t>*</a:t>
            </a:r>
            <a:r>
              <a:rPr lang="hu-HU" sz="2800" dirty="0" smtClean="0"/>
              <a:t> </a:t>
            </a:r>
            <a:r>
              <a:rPr lang="en-US" sz="2800" dirty="0" smtClean="0"/>
              <a:t>0.04=3.2</a:t>
            </a:r>
            <a:r>
              <a:rPr lang="hu-HU" sz="2800" dirty="0" smtClean="0"/>
              <a:t> ≈</a:t>
            </a:r>
            <a:r>
              <a:rPr lang="en-US" sz="2800" dirty="0" smtClean="0"/>
              <a:t> 3</a:t>
            </a:r>
            <a:r>
              <a:rPr lang="hu-HU" sz="2800" dirty="0" smtClean="0"/>
              <a:t> bit (gén) változik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685800" y="2362200"/>
            <a:ext cx="3124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  <a:r>
              <a:rPr lang="hu-HU" sz="2400" dirty="0" smtClean="0"/>
              <a:t>  (8)</a:t>
            </a:r>
            <a:endParaRPr lang="en-US" sz="2400" dirty="0" smtClean="0"/>
          </a:p>
          <a:p>
            <a:r>
              <a:rPr lang="en-US" sz="2400" dirty="0" smtClean="0"/>
              <a:t>001</a:t>
            </a:r>
            <a:r>
              <a:rPr lang="hu-HU" sz="2400" dirty="0" smtClean="0"/>
              <a:t>0</a:t>
            </a:r>
            <a:r>
              <a:rPr lang="en-US" sz="2400" dirty="0" smtClean="0"/>
              <a:t>101100</a:t>
            </a:r>
            <a:r>
              <a:rPr lang="hu-HU" sz="2400" dirty="0" smtClean="0"/>
              <a:t>  (4)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1011</a:t>
            </a:r>
            <a:r>
              <a:rPr lang="hu-HU" sz="2400" dirty="0" smtClean="0"/>
              <a:t>1</a:t>
            </a:r>
            <a:r>
              <a:rPr lang="en-US" sz="2400" dirty="0" smtClean="0"/>
              <a:t>00111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r>
              <a:rPr lang="en-US" sz="2400" dirty="0" smtClean="0"/>
              <a:t>0111111010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</a:t>
            </a:r>
            <a:r>
              <a:rPr lang="hu-HU" sz="2400" dirty="0" smtClean="0"/>
              <a:t>1</a:t>
            </a:r>
            <a:r>
              <a:rPr lang="en-US" sz="2400" dirty="0" smtClean="0"/>
              <a:t>1</a:t>
            </a:r>
            <a:r>
              <a:rPr lang="hu-HU" sz="2400" dirty="0" smtClean="0"/>
              <a:t>1</a:t>
            </a:r>
            <a:r>
              <a:rPr lang="en-US" sz="2400" dirty="0" smtClean="0"/>
              <a:t>10111</a:t>
            </a:r>
            <a:r>
              <a:rPr lang="hu-HU" sz="2400" dirty="0" smtClean="0"/>
              <a:t>  (9)</a:t>
            </a:r>
            <a:endParaRPr lang="en-US" sz="2400" dirty="0" smtClean="0"/>
          </a:p>
          <a:p>
            <a:r>
              <a:rPr lang="en-US" sz="2400" dirty="0" smtClean="0"/>
              <a:t>0111001111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  <a:r>
              <a:rPr lang="hu-HU" sz="2400" dirty="0" smtClean="0"/>
              <a:t>  (6)</a:t>
            </a:r>
            <a:endParaRPr lang="en-US" sz="2400" dirty="0" smtClean="0"/>
          </a:p>
          <a:p>
            <a:r>
              <a:rPr lang="en-US" sz="2400" dirty="0" smtClean="0"/>
              <a:t>1110111100</a:t>
            </a:r>
            <a:r>
              <a:rPr lang="hu-HU" sz="2400" dirty="0" smtClean="0"/>
              <a:t>  (7)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343400" y="3124200"/>
            <a:ext cx="3374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Átlagos fitnesz: </a:t>
            </a:r>
            <a:r>
              <a:rPr lang="hu-HU" sz="2800" b="1" dirty="0" smtClean="0"/>
              <a:t>5.625 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6785713" y="3733800"/>
            <a:ext cx="609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347313" y="4572000"/>
            <a:ext cx="3379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/>
              <a:t>Átlagos fitnesz: </a:t>
            </a:r>
            <a:r>
              <a:rPr lang="hu-HU" sz="2800" b="1" dirty="0" smtClean="0"/>
              <a:t>6.875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MAXONE feladat</a:t>
            </a:r>
            <a:r>
              <a:rPr lang="hu-HU" dirty="0" smtClean="0"/>
              <a:t> – reprodukció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1219200"/>
            <a:ext cx="54811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smtClean="0"/>
              <a:t>Elitizmus: 10%</a:t>
            </a:r>
          </a:p>
          <a:p>
            <a:r>
              <a:rPr lang="hu-HU" sz="2400" smtClean="0"/>
              <a:t>8 kromoszóma * 0.1 = 0.8 ≈ 1 kromoszóma</a:t>
            </a:r>
          </a:p>
          <a:p>
            <a:r>
              <a:rPr lang="hu-HU" sz="2400" smtClean="0"/>
              <a:t>Átlagos fitnesz: 7.375</a:t>
            </a:r>
            <a:endParaRPr lang="hu-HU" sz="2400"/>
          </a:p>
        </p:txBody>
      </p:sp>
      <p:sp>
        <p:nvSpPr>
          <p:cNvPr id="13" name="Rectangle 12"/>
          <p:cNvSpPr/>
          <p:nvPr/>
        </p:nvSpPr>
        <p:spPr>
          <a:xfrm>
            <a:off x="533400" y="2362200"/>
            <a:ext cx="2514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  <a:r>
              <a:rPr lang="hu-HU" sz="2400" dirty="0" smtClean="0"/>
              <a:t>  (8)</a:t>
            </a:r>
            <a:endParaRPr lang="en-US" sz="2400" dirty="0" smtClean="0"/>
          </a:p>
          <a:p>
            <a:r>
              <a:rPr lang="en-US" sz="2400" dirty="0" smtClean="0"/>
              <a:t>001</a:t>
            </a:r>
            <a:r>
              <a:rPr lang="hu-HU" sz="2400" dirty="0" smtClean="0"/>
              <a:t>0</a:t>
            </a:r>
            <a:r>
              <a:rPr lang="en-US" sz="2400" dirty="0" smtClean="0"/>
              <a:t>101100</a:t>
            </a:r>
            <a:r>
              <a:rPr lang="hu-HU" sz="2400" dirty="0" smtClean="0"/>
              <a:t>  (4)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1011</a:t>
            </a:r>
            <a:r>
              <a:rPr lang="hu-HU" sz="2400" dirty="0" smtClean="0"/>
              <a:t>1</a:t>
            </a:r>
            <a:r>
              <a:rPr lang="en-US" sz="2400" dirty="0" smtClean="0"/>
              <a:t>00111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r>
              <a:rPr lang="en-US" sz="2400" dirty="0" smtClean="0"/>
              <a:t>0111111010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</a:t>
            </a:r>
            <a:r>
              <a:rPr lang="hu-HU" sz="2400" dirty="0" smtClean="0"/>
              <a:t>1</a:t>
            </a:r>
            <a:r>
              <a:rPr lang="en-US" sz="2400" dirty="0" smtClean="0"/>
              <a:t>1</a:t>
            </a:r>
            <a:r>
              <a:rPr lang="hu-HU" sz="2400" dirty="0" smtClean="0"/>
              <a:t>1</a:t>
            </a:r>
            <a:r>
              <a:rPr lang="en-US" sz="2400" dirty="0" smtClean="0"/>
              <a:t>10111</a:t>
            </a:r>
            <a:r>
              <a:rPr lang="hu-HU" sz="2400" dirty="0" smtClean="0"/>
              <a:t>  (9)</a:t>
            </a:r>
            <a:endParaRPr lang="en-US" sz="2400" dirty="0" smtClean="0"/>
          </a:p>
          <a:p>
            <a:r>
              <a:rPr lang="en-US" sz="2400" dirty="0" smtClean="0"/>
              <a:t>0111001111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  <a:r>
              <a:rPr lang="hu-HU" sz="2400" dirty="0" smtClean="0"/>
              <a:t>  (6)</a:t>
            </a:r>
            <a:endParaRPr lang="en-US" sz="2400" dirty="0" smtClean="0"/>
          </a:p>
          <a:p>
            <a:r>
              <a:rPr lang="en-US" sz="2400" dirty="0" smtClean="0"/>
              <a:t>1110111100</a:t>
            </a:r>
            <a:r>
              <a:rPr lang="hu-HU" sz="2400" dirty="0" smtClean="0"/>
              <a:t>  (7)</a:t>
            </a:r>
            <a:endParaRPr lang="en-US" sz="2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33400" y="2971800"/>
            <a:ext cx="2209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48000" y="3200400"/>
            <a:ext cx="2218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111</a:t>
            </a:r>
            <a:r>
              <a:rPr lang="hu-HU" sz="2400" dirty="0" smtClean="0">
                <a:solidFill>
                  <a:srgbClr val="FF0000"/>
                </a:solidFill>
              </a:rPr>
              <a:t>11</a:t>
            </a:r>
            <a:r>
              <a:rPr lang="en-US" sz="2400" dirty="0" smtClean="0">
                <a:solidFill>
                  <a:srgbClr val="FF0000"/>
                </a:solidFill>
              </a:rPr>
              <a:t>0111</a:t>
            </a:r>
            <a:r>
              <a:rPr lang="hu-HU" sz="2400" dirty="0" smtClean="0">
                <a:solidFill>
                  <a:srgbClr val="FF0000"/>
                </a:solidFill>
              </a:rPr>
              <a:t>  (8)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>
            <a:stCxn id="19" idx="1"/>
          </p:cNvCxnSpPr>
          <p:nvPr/>
        </p:nvCxnSpPr>
        <p:spPr>
          <a:xfrm rot="10800000">
            <a:off x="2057400" y="3124201"/>
            <a:ext cx="990600" cy="3070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38800" y="2362200"/>
            <a:ext cx="2514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1111010111</a:t>
            </a:r>
            <a:r>
              <a:rPr lang="hu-HU" sz="2400" dirty="0" smtClean="0"/>
              <a:t>  (8)</a:t>
            </a:r>
            <a:endParaRPr lang="en-US" sz="2400" dirty="0" smtClean="0"/>
          </a:p>
          <a:p>
            <a:r>
              <a:rPr lang="hu-HU" sz="2400" dirty="0" smtClean="0">
                <a:solidFill>
                  <a:srgbClr val="FF0000"/>
                </a:solidFill>
              </a:rPr>
              <a:t>0111110111  (8)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 smtClean="0"/>
          </a:p>
          <a:p>
            <a:r>
              <a:rPr lang="en-US" sz="2400" dirty="0" smtClean="0"/>
              <a:t>1011</a:t>
            </a:r>
            <a:r>
              <a:rPr lang="hu-HU" sz="2400" dirty="0" smtClean="0"/>
              <a:t>1</a:t>
            </a:r>
            <a:r>
              <a:rPr lang="en-US" sz="2400" dirty="0" smtClean="0"/>
              <a:t>00111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r>
              <a:rPr lang="en-US" sz="2400" dirty="0" smtClean="0"/>
              <a:t>0111111010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</a:t>
            </a:r>
            <a:r>
              <a:rPr lang="hu-HU" sz="2400" dirty="0" smtClean="0"/>
              <a:t>1</a:t>
            </a:r>
            <a:r>
              <a:rPr lang="en-US" sz="2400" dirty="0" smtClean="0"/>
              <a:t>1</a:t>
            </a:r>
            <a:r>
              <a:rPr lang="hu-HU" sz="2400" dirty="0" smtClean="0"/>
              <a:t>1</a:t>
            </a:r>
            <a:r>
              <a:rPr lang="en-US" sz="2400" dirty="0" smtClean="0"/>
              <a:t>10111</a:t>
            </a:r>
            <a:r>
              <a:rPr lang="hu-HU" sz="2400" dirty="0" smtClean="0"/>
              <a:t>  (9)</a:t>
            </a:r>
            <a:endParaRPr lang="en-US" sz="2400" dirty="0" smtClean="0"/>
          </a:p>
          <a:p>
            <a:r>
              <a:rPr lang="en-US" sz="2400" dirty="0" smtClean="0"/>
              <a:t>0111001111</a:t>
            </a:r>
            <a:r>
              <a:rPr lang="hu-HU" sz="2400" dirty="0" smtClean="0"/>
              <a:t>  (7)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1111101000</a:t>
            </a:r>
            <a:r>
              <a:rPr lang="hu-HU" sz="2400" dirty="0" smtClean="0"/>
              <a:t>  (6)</a:t>
            </a:r>
            <a:endParaRPr lang="en-US" sz="2400" dirty="0" smtClean="0"/>
          </a:p>
          <a:p>
            <a:r>
              <a:rPr lang="en-US" sz="2400" dirty="0" smtClean="0"/>
              <a:t>1110111100</a:t>
            </a:r>
            <a:r>
              <a:rPr lang="hu-HU" sz="2400" dirty="0" smtClean="0"/>
              <a:t>  (7)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666</Words>
  <Application>Microsoft Office PowerPoint</Application>
  <PresentationFormat>On-screen Show (4:3)</PresentationFormat>
  <Paragraphs>209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Genetikus algoritmus</vt:lpstr>
      <vt:lpstr>MAXONE feladat</vt:lpstr>
      <vt:lpstr>MAXONE feladat</vt:lpstr>
      <vt:lpstr>MAXONE feladat</vt:lpstr>
      <vt:lpstr>MAXONE feladat – szelekció</vt:lpstr>
      <vt:lpstr>MAXONE feladat – szelekció</vt:lpstr>
      <vt:lpstr>MAXONE feladat – szelekció</vt:lpstr>
      <vt:lpstr>MAXONE feladat – szelekció</vt:lpstr>
      <vt:lpstr>MAXONE feladat – rekombináció</vt:lpstr>
      <vt:lpstr>MAXONE feladat – rekombináció</vt:lpstr>
      <vt:lpstr>MAXONE feladat – mutáció</vt:lpstr>
      <vt:lpstr>MAXONE feladat – mutáció</vt:lpstr>
      <vt:lpstr>MAXONE feladat – reprodukció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Genetikus algoritmus</dc:title>
  <dc:creator>MikiJob</dc:creator>
  <cp:lastModifiedBy>MikiJob</cp:lastModifiedBy>
  <cp:revision>39</cp:revision>
  <dcterms:created xsi:type="dcterms:W3CDTF">2015-11-21T18:17:33Z</dcterms:created>
  <dcterms:modified xsi:type="dcterms:W3CDTF">2015-11-23T19:27:46Z</dcterms:modified>
</cp:coreProperties>
</file>