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CA8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99" autoAdjust="0"/>
    <p:restoredTop sz="94660"/>
  </p:normalViewPr>
  <p:slideViewPr>
    <p:cSldViewPr>
      <p:cViewPr varScale="1">
        <p:scale>
          <a:sx n="46" d="100"/>
          <a:sy n="46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DF06A-3836-4930-A227-DCFF491129DB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E3BD6-70D9-48F3-AB91-3D41908E5C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Genetikus algoritmus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8 kir</a:t>
            </a:r>
            <a:r>
              <a:rPr lang="hu-HU" sz="6000" b="1" dirty="0" smtClean="0">
                <a:solidFill>
                  <a:schemeClr val="tx1"/>
                </a:solidFill>
              </a:rPr>
              <a:t>álynő</a:t>
            </a:r>
            <a:endParaRPr lang="en-US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8 királynő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334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Véletlen kezdőpopuláció</a:t>
            </a:r>
            <a:endParaRPr lang="en-US" dirty="0"/>
          </a:p>
        </p:txBody>
      </p:sp>
      <p:pic>
        <p:nvPicPr>
          <p:cNvPr id="4" name="Picture 3" descr="t06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4267200"/>
            <a:ext cx="1467244" cy="1463040"/>
          </a:xfrm>
          <a:prstGeom prst="rect">
            <a:avLst/>
          </a:prstGeom>
        </p:spPr>
      </p:pic>
      <p:pic>
        <p:nvPicPr>
          <p:cNvPr id="5" name="Picture 4" descr="t0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828800"/>
            <a:ext cx="1467244" cy="1463040"/>
          </a:xfrm>
          <a:prstGeom prst="rect">
            <a:avLst/>
          </a:prstGeom>
        </p:spPr>
      </p:pic>
      <p:pic>
        <p:nvPicPr>
          <p:cNvPr id="6" name="Picture 5" descr="t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1828800"/>
            <a:ext cx="1467244" cy="1463040"/>
          </a:xfrm>
          <a:prstGeom prst="rect">
            <a:avLst/>
          </a:prstGeom>
        </p:spPr>
      </p:pic>
      <p:pic>
        <p:nvPicPr>
          <p:cNvPr id="7" name="Picture 6" descr="t03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1828800"/>
            <a:ext cx="1467244" cy="1463040"/>
          </a:xfrm>
          <a:prstGeom prst="rect">
            <a:avLst/>
          </a:prstGeom>
        </p:spPr>
      </p:pic>
      <p:pic>
        <p:nvPicPr>
          <p:cNvPr id="8" name="Picture 7" descr="t04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4267200"/>
            <a:ext cx="1467244" cy="1463040"/>
          </a:xfrm>
          <a:prstGeom prst="rect">
            <a:avLst/>
          </a:prstGeom>
        </p:spPr>
      </p:pic>
      <p:pic>
        <p:nvPicPr>
          <p:cNvPr id="9" name="Picture 8" descr="t05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2800" y="4267200"/>
            <a:ext cx="1467244" cy="14630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3352800"/>
            <a:ext cx="1627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1 6 2 5 6 4 5 3</a:t>
            </a:r>
          </a:p>
          <a:p>
            <a:r>
              <a:rPr lang="hu-HU" sz="2000" dirty="0" smtClean="0"/>
              <a:t>Támadások: 5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3352800"/>
            <a:ext cx="1738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3 8 3 2 7 4 3 6</a:t>
            </a:r>
          </a:p>
          <a:p>
            <a:r>
              <a:rPr lang="hu-HU" sz="2000" dirty="0" smtClean="0"/>
              <a:t>Támadások: 11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562600" y="3352800"/>
            <a:ext cx="1627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5 2 1 3 8 5 7 6</a:t>
            </a:r>
          </a:p>
          <a:p>
            <a:r>
              <a:rPr lang="hu-HU" sz="2000" dirty="0" smtClean="0"/>
              <a:t>Támadások: 6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914400" y="5791200"/>
            <a:ext cx="1627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7 5 2 4 8 3 8 6</a:t>
            </a:r>
          </a:p>
          <a:p>
            <a:r>
              <a:rPr lang="hu-HU" sz="2000" dirty="0" smtClean="0"/>
              <a:t>Támadások: 3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791200"/>
            <a:ext cx="1627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4 2 8 1 5 1 6 2</a:t>
            </a:r>
          </a:p>
          <a:p>
            <a:r>
              <a:rPr lang="hu-HU" sz="2000" dirty="0" smtClean="0"/>
              <a:t>Támadások: 5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638800" y="5791200"/>
            <a:ext cx="1738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2 4 4 5 3 7 6 5</a:t>
            </a:r>
          </a:p>
          <a:p>
            <a:r>
              <a:rPr lang="hu-HU" sz="2000" dirty="0" smtClean="0"/>
              <a:t>Támadások: 11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838200" y="3352800"/>
            <a:ext cx="1752600" cy="381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8 királynő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334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Véletlen kezdőpopuláció</a:t>
            </a:r>
            <a:endParaRPr lang="en-US" dirty="0"/>
          </a:p>
        </p:txBody>
      </p:sp>
      <p:pic>
        <p:nvPicPr>
          <p:cNvPr id="4" name="Picture 3" descr="t06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4267200"/>
            <a:ext cx="1467244" cy="1463040"/>
          </a:xfrm>
          <a:prstGeom prst="rect">
            <a:avLst/>
          </a:prstGeom>
        </p:spPr>
      </p:pic>
      <p:pic>
        <p:nvPicPr>
          <p:cNvPr id="5" name="Picture 4" descr="t0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828800"/>
            <a:ext cx="1467244" cy="1463040"/>
          </a:xfrm>
          <a:prstGeom prst="rect">
            <a:avLst/>
          </a:prstGeom>
        </p:spPr>
      </p:pic>
      <p:pic>
        <p:nvPicPr>
          <p:cNvPr id="6" name="Picture 5" descr="t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1828800"/>
            <a:ext cx="1467244" cy="1463040"/>
          </a:xfrm>
          <a:prstGeom prst="rect">
            <a:avLst/>
          </a:prstGeom>
        </p:spPr>
      </p:pic>
      <p:pic>
        <p:nvPicPr>
          <p:cNvPr id="7" name="Picture 6" descr="t03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1828800"/>
            <a:ext cx="1467244" cy="1463040"/>
          </a:xfrm>
          <a:prstGeom prst="rect">
            <a:avLst/>
          </a:prstGeom>
        </p:spPr>
      </p:pic>
      <p:pic>
        <p:nvPicPr>
          <p:cNvPr id="8" name="Picture 7" descr="t04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4267200"/>
            <a:ext cx="1467244" cy="1463040"/>
          </a:xfrm>
          <a:prstGeom prst="rect">
            <a:avLst/>
          </a:prstGeom>
        </p:spPr>
      </p:pic>
      <p:pic>
        <p:nvPicPr>
          <p:cNvPr id="9" name="Picture 8" descr="t05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2800" y="4267200"/>
            <a:ext cx="1467244" cy="14630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3352800"/>
            <a:ext cx="1627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1 6 2 5 6 4 5 3</a:t>
            </a:r>
          </a:p>
          <a:p>
            <a:r>
              <a:rPr lang="hu-HU" sz="2000" dirty="0" smtClean="0"/>
              <a:t>Támadások: 5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3352800"/>
            <a:ext cx="1738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3 8 3 2 7 4 3 6</a:t>
            </a:r>
          </a:p>
          <a:p>
            <a:r>
              <a:rPr lang="hu-HU" sz="2000" dirty="0" smtClean="0"/>
              <a:t>Támadások: 11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562600" y="3352800"/>
            <a:ext cx="1627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5 2 1 3 8 5 7 6</a:t>
            </a:r>
          </a:p>
          <a:p>
            <a:r>
              <a:rPr lang="hu-HU" sz="2000" dirty="0" smtClean="0"/>
              <a:t>Támadások: 6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914400" y="5791200"/>
            <a:ext cx="1627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7 5 2 4 8 3 8 6</a:t>
            </a:r>
          </a:p>
          <a:p>
            <a:r>
              <a:rPr lang="hu-HU" sz="2000" dirty="0" smtClean="0"/>
              <a:t>Támadások: 3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791200"/>
            <a:ext cx="1627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4 2 8 1 5 1 6 2</a:t>
            </a:r>
          </a:p>
          <a:p>
            <a:r>
              <a:rPr lang="hu-HU" sz="2000" dirty="0" smtClean="0"/>
              <a:t>Támadások: 5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638800" y="5791200"/>
            <a:ext cx="1738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2 4 4 5 3 7 6 5</a:t>
            </a:r>
          </a:p>
          <a:p>
            <a:r>
              <a:rPr lang="hu-HU" sz="2000" dirty="0" smtClean="0"/>
              <a:t>Támadások: 11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8 királynő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1905000" cy="53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800" dirty="0" smtClean="0"/>
              <a:t>Populáció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1752600"/>
            <a:ext cx="6705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1 6 2 5 6 4 5 3		    23  </a:t>
            </a:r>
          </a:p>
          <a:p>
            <a:r>
              <a:rPr lang="hu-HU" sz="2000" dirty="0" smtClean="0"/>
              <a:t>Támadások: 5</a:t>
            </a:r>
          </a:p>
          <a:p>
            <a:endParaRPr lang="hu-HU" sz="1200" dirty="0"/>
          </a:p>
          <a:p>
            <a:r>
              <a:rPr lang="hu-HU" sz="2000" dirty="0" smtClean="0"/>
              <a:t>3 8 3 2 7 4 3 6  		    17</a:t>
            </a:r>
          </a:p>
          <a:p>
            <a:r>
              <a:rPr lang="hu-HU" sz="2000" dirty="0" smtClean="0"/>
              <a:t>Támadások: 11</a:t>
            </a:r>
            <a:endParaRPr lang="en-US" sz="2000" dirty="0" smtClean="0"/>
          </a:p>
          <a:p>
            <a:endParaRPr lang="hu-HU" sz="1200" dirty="0" smtClean="0"/>
          </a:p>
          <a:p>
            <a:r>
              <a:rPr lang="hu-HU" sz="2000" dirty="0" smtClean="0"/>
              <a:t>5 2 1 3 8 5 7 6  		    22</a:t>
            </a:r>
          </a:p>
          <a:p>
            <a:r>
              <a:rPr lang="hu-HU" sz="2000" dirty="0" smtClean="0"/>
              <a:t>Támadások: 6</a:t>
            </a:r>
          </a:p>
          <a:p>
            <a:endParaRPr lang="hu-HU" sz="1200" dirty="0"/>
          </a:p>
          <a:p>
            <a:r>
              <a:rPr lang="hu-HU" sz="2000" dirty="0" smtClean="0"/>
              <a:t>7 5 2 4 8 3 8 6  		    25</a:t>
            </a:r>
          </a:p>
          <a:p>
            <a:r>
              <a:rPr lang="hu-HU" sz="2000" dirty="0" smtClean="0"/>
              <a:t>Támadások: 3</a:t>
            </a:r>
            <a:endParaRPr lang="en-US" sz="2000" dirty="0" smtClean="0"/>
          </a:p>
          <a:p>
            <a:endParaRPr lang="en-US" sz="1200" dirty="0" smtClean="0"/>
          </a:p>
          <a:p>
            <a:r>
              <a:rPr lang="hu-HU" sz="2000" dirty="0" smtClean="0"/>
              <a:t>4 2 8 1 5 1 6 2  		    23</a:t>
            </a:r>
          </a:p>
          <a:p>
            <a:r>
              <a:rPr lang="hu-HU" sz="2000" dirty="0" smtClean="0"/>
              <a:t>Támadások: 5</a:t>
            </a:r>
            <a:endParaRPr lang="en-US" sz="2000" dirty="0" smtClean="0"/>
          </a:p>
          <a:p>
            <a:endParaRPr lang="hu-HU" sz="1200" dirty="0" smtClean="0"/>
          </a:p>
          <a:p>
            <a:r>
              <a:rPr lang="hu-HU" sz="2000" dirty="0" smtClean="0"/>
              <a:t>2 4 4 5 3 7 6 5  		    17</a:t>
            </a:r>
          </a:p>
          <a:p>
            <a:r>
              <a:rPr lang="hu-HU" sz="2000" dirty="0" smtClean="0"/>
              <a:t>Támadások: 11</a:t>
            </a:r>
            <a:endParaRPr lang="en-US" sz="2000" dirty="0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609600" y="1676400"/>
            <a:ext cx="7696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05200" y="1143000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i="1" dirty="0" smtClean="0"/>
              <a:t>f</a:t>
            </a:r>
            <a:endParaRPr lang="en-US" i="1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7162800" y="990600"/>
          <a:ext cx="1636295" cy="609600"/>
        </p:xfrm>
        <a:graphic>
          <a:graphicData uri="http://schemas.openxmlformats.org/presentationml/2006/ole">
            <p:oleObj spid="_x0000_s1026" name="Equation" r:id="rId3" imgW="647640" imgH="2412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8 királynő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2971800" cy="53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800" dirty="0" smtClean="0"/>
              <a:t>Populáció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1752600"/>
            <a:ext cx="8153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1 6 2 5 6 4 5 3	    23</a:t>
            </a:r>
            <a:r>
              <a:rPr lang="hu-HU" sz="2000" dirty="0"/>
              <a:t>	</a:t>
            </a:r>
            <a:r>
              <a:rPr lang="hu-HU" sz="2000" dirty="0" smtClean="0"/>
              <a:t>	1.086		18.1		0.181  </a:t>
            </a:r>
          </a:p>
          <a:p>
            <a:r>
              <a:rPr lang="hu-HU" sz="2000" dirty="0" smtClean="0"/>
              <a:t>Támadások: 5</a:t>
            </a:r>
          </a:p>
          <a:p>
            <a:endParaRPr lang="hu-HU" sz="1200" dirty="0"/>
          </a:p>
          <a:p>
            <a:r>
              <a:rPr lang="hu-HU" sz="2000" dirty="0" smtClean="0"/>
              <a:t>3 8 3 2 7 4 3 6  	    17		0.803		13.4		0.315</a:t>
            </a:r>
          </a:p>
          <a:p>
            <a:r>
              <a:rPr lang="hu-HU" sz="2000" dirty="0" smtClean="0"/>
              <a:t>Támadások: 11</a:t>
            </a:r>
            <a:endParaRPr lang="en-US" sz="2000" dirty="0" smtClean="0"/>
          </a:p>
          <a:p>
            <a:endParaRPr lang="hu-HU" sz="1200" dirty="0" smtClean="0"/>
          </a:p>
          <a:p>
            <a:r>
              <a:rPr lang="hu-HU" sz="2000" dirty="0" smtClean="0"/>
              <a:t>5 2 1 3 8 5 7 6  	    22		1.039		17.3		0.488</a:t>
            </a:r>
          </a:p>
          <a:p>
            <a:r>
              <a:rPr lang="hu-HU" sz="2000" dirty="0" smtClean="0"/>
              <a:t>Támadások: 6</a:t>
            </a:r>
          </a:p>
          <a:p>
            <a:endParaRPr lang="hu-HU" sz="1200" dirty="0"/>
          </a:p>
          <a:p>
            <a:r>
              <a:rPr lang="hu-HU" sz="2000" dirty="0" smtClean="0"/>
              <a:t>7 5 2 4 8 3 8 6  	    25		1.181		19.7		0.685</a:t>
            </a:r>
          </a:p>
          <a:p>
            <a:r>
              <a:rPr lang="hu-HU" sz="2000" dirty="0" smtClean="0"/>
              <a:t>Támadások: 3</a:t>
            </a:r>
            <a:endParaRPr lang="en-US" sz="2000" dirty="0" smtClean="0"/>
          </a:p>
          <a:p>
            <a:endParaRPr lang="en-US" sz="1200" dirty="0" smtClean="0"/>
          </a:p>
          <a:p>
            <a:r>
              <a:rPr lang="hu-HU" sz="2000" dirty="0" smtClean="0"/>
              <a:t>4 2 8 1 5 1 6 2  	    23		1.086		18.1		0.866</a:t>
            </a:r>
          </a:p>
          <a:p>
            <a:r>
              <a:rPr lang="hu-HU" sz="2000" dirty="0" smtClean="0"/>
              <a:t>Támadások: 5</a:t>
            </a:r>
            <a:endParaRPr lang="en-US" sz="2000" dirty="0" smtClean="0"/>
          </a:p>
          <a:p>
            <a:endParaRPr lang="hu-HU" sz="1200" dirty="0" smtClean="0"/>
          </a:p>
          <a:p>
            <a:r>
              <a:rPr lang="hu-HU" sz="2000" dirty="0" smtClean="0"/>
              <a:t>2 4 4 5 3 7 6 5  	    17		0.803		13.4		1.000</a:t>
            </a:r>
          </a:p>
          <a:p>
            <a:r>
              <a:rPr lang="hu-HU" sz="2000" dirty="0" smtClean="0"/>
              <a:t>Támadások: 11</a:t>
            </a:r>
            <a:endParaRPr lang="en-US" sz="2000" dirty="0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609600" y="1676400"/>
            <a:ext cx="8001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67000" y="1143000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i="1" dirty="0" smtClean="0"/>
              <a:t>f</a:t>
            </a:r>
            <a:endParaRPr lang="en-US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343400" y="1143000"/>
            <a:ext cx="374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i="1" dirty="0" smtClean="0"/>
              <a:t>ff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1143000"/>
            <a:ext cx="780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i="1" dirty="0" smtClean="0"/>
              <a:t>ff(%)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7772400" y="1143000"/>
            <a:ext cx="784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i="1" dirty="0" smtClean="0"/>
              <a:t>ff</a:t>
            </a:r>
            <a:r>
              <a:rPr lang="hu-HU" sz="2400" i="1" baseline="-25000" dirty="0" smtClean="0"/>
              <a:t>KUM</a:t>
            </a:r>
            <a:endParaRPr lang="en-US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962400" y="3200400"/>
            <a:ext cx="2133600" cy="838200"/>
          </a:xfrm>
          <a:prstGeom prst="rect">
            <a:avLst/>
          </a:prstGeom>
          <a:solidFill>
            <a:srgbClr val="42CA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962400" y="2362200"/>
            <a:ext cx="21336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962400" y="1524000"/>
            <a:ext cx="21336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8 királynő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447800"/>
            <a:ext cx="312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1.  1 6 2 5 6 4 5 3	</a:t>
            </a:r>
            <a:endParaRPr lang="hu-HU" sz="1600" dirty="0"/>
          </a:p>
          <a:p>
            <a:r>
              <a:rPr lang="hu-HU" sz="2800" dirty="0" smtClean="0"/>
              <a:t>2.  3 8 3 2 7 4 3 6  	</a:t>
            </a:r>
            <a:endParaRPr lang="hu-HU" sz="1600" dirty="0" smtClean="0"/>
          </a:p>
          <a:p>
            <a:r>
              <a:rPr lang="hu-HU" sz="2800" dirty="0" smtClean="0"/>
              <a:t>3.  5 2 1 3 8 5 7 6  	</a:t>
            </a:r>
            <a:endParaRPr lang="hu-HU" sz="1600" dirty="0"/>
          </a:p>
          <a:p>
            <a:r>
              <a:rPr lang="hu-HU" sz="2800" dirty="0" smtClean="0"/>
              <a:t>4.  7 5 2 4 8 3 8 6  	</a:t>
            </a:r>
          </a:p>
          <a:p>
            <a:r>
              <a:rPr lang="hu-HU" sz="2800" dirty="0" smtClean="0"/>
              <a:t>5.  4 2 8 1 5 1 6 2  </a:t>
            </a:r>
            <a:endParaRPr lang="hu-HU" sz="1600" dirty="0" smtClean="0"/>
          </a:p>
          <a:p>
            <a:r>
              <a:rPr lang="hu-HU" sz="2800" dirty="0" smtClean="0"/>
              <a:t>6.  2 4 4 5 3 7 6 5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886200" y="1447800"/>
            <a:ext cx="297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4 2 8 1 5 1 6 2 	</a:t>
            </a:r>
            <a:endParaRPr lang="hu-HU" sz="1600" dirty="0"/>
          </a:p>
          <a:p>
            <a:r>
              <a:rPr lang="hu-HU" sz="2800" dirty="0" smtClean="0"/>
              <a:t>1 6 2 5 6 4 5 3  	</a:t>
            </a:r>
            <a:endParaRPr lang="hu-HU" sz="1600" dirty="0" smtClean="0"/>
          </a:p>
          <a:p>
            <a:r>
              <a:rPr lang="hu-HU" sz="2800" dirty="0" smtClean="0"/>
              <a:t>7 5 2 4 8 3 8 6  	</a:t>
            </a:r>
            <a:endParaRPr lang="hu-HU" sz="1600" dirty="0"/>
          </a:p>
          <a:p>
            <a:r>
              <a:rPr lang="hu-HU" sz="2800" dirty="0" smtClean="0"/>
              <a:t>5 2 1 3 8 5 7 6  	</a:t>
            </a:r>
          </a:p>
          <a:p>
            <a:r>
              <a:rPr lang="hu-HU" sz="2800" dirty="0" smtClean="0"/>
              <a:t>7 5 2 4 8 3 8 6  </a:t>
            </a:r>
            <a:endParaRPr lang="hu-HU" sz="1600" dirty="0" smtClean="0"/>
          </a:p>
          <a:p>
            <a:r>
              <a:rPr lang="hu-HU" sz="2800" dirty="0" smtClean="0"/>
              <a:t>2 4 4 5 3 7 6 5</a:t>
            </a:r>
            <a:endParaRPr lang="en-US" sz="2800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2552700" y="2095500"/>
            <a:ext cx="1676400" cy="990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95600" y="1676400"/>
            <a:ext cx="9144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971800" y="2514600"/>
            <a:ext cx="8382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895600" y="2590800"/>
            <a:ext cx="9144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895600" y="2971800"/>
            <a:ext cx="9144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895600" y="3810000"/>
            <a:ext cx="9144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962400" y="3200400"/>
            <a:ext cx="2133600" cy="838200"/>
          </a:xfrm>
          <a:prstGeom prst="rect">
            <a:avLst/>
          </a:prstGeom>
          <a:solidFill>
            <a:srgbClr val="42CA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962400" y="2362200"/>
            <a:ext cx="21336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962400" y="1524000"/>
            <a:ext cx="21336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8 királynő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447800"/>
            <a:ext cx="312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1.  1 6 2 5 6 4 5 3	</a:t>
            </a:r>
            <a:endParaRPr lang="hu-HU" sz="1600" dirty="0"/>
          </a:p>
          <a:p>
            <a:r>
              <a:rPr lang="hu-HU" sz="2800" dirty="0" smtClean="0"/>
              <a:t>2.  3 8 3 2 7 4 3 6  	</a:t>
            </a:r>
            <a:endParaRPr lang="hu-HU" sz="1600" dirty="0" smtClean="0"/>
          </a:p>
          <a:p>
            <a:r>
              <a:rPr lang="hu-HU" sz="2800" dirty="0" smtClean="0"/>
              <a:t>3.  5 2 1 3 8 5 7 6  	</a:t>
            </a:r>
            <a:endParaRPr lang="hu-HU" sz="1600" dirty="0"/>
          </a:p>
          <a:p>
            <a:r>
              <a:rPr lang="hu-HU" sz="2800" dirty="0" smtClean="0"/>
              <a:t>4.  7 5 2 4 8 3 8 6  	</a:t>
            </a:r>
          </a:p>
          <a:p>
            <a:r>
              <a:rPr lang="hu-HU" sz="2800" dirty="0" smtClean="0"/>
              <a:t>5.  4 2 8 1 5 1 6 2  </a:t>
            </a:r>
            <a:endParaRPr lang="hu-HU" sz="1600" dirty="0" smtClean="0"/>
          </a:p>
          <a:p>
            <a:r>
              <a:rPr lang="hu-HU" sz="2800" dirty="0" smtClean="0"/>
              <a:t>6.  2 4 4 5 3 7 6 5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886200" y="1447800"/>
            <a:ext cx="297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4 2 8 1 5 1 6 2 	</a:t>
            </a:r>
            <a:endParaRPr lang="hu-HU" sz="1600" dirty="0"/>
          </a:p>
          <a:p>
            <a:r>
              <a:rPr lang="hu-HU" sz="2800" dirty="0" smtClean="0"/>
              <a:t>1 6 2 5 6 4 5 3  	</a:t>
            </a:r>
            <a:endParaRPr lang="hu-HU" sz="1600" dirty="0" smtClean="0"/>
          </a:p>
          <a:p>
            <a:r>
              <a:rPr lang="hu-HU" sz="2800" dirty="0" smtClean="0"/>
              <a:t>7 5 2 4 8 3 8 6  	</a:t>
            </a:r>
            <a:endParaRPr lang="hu-HU" sz="1600" dirty="0"/>
          </a:p>
          <a:p>
            <a:r>
              <a:rPr lang="hu-HU" sz="2800" dirty="0" smtClean="0"/>
              <a:t>5 2 1 3 8 5 7 6  	</a:t>
            </a:r>
          </a:p>
          <a:p>
            <a:r>
              <a:rPr lang="hu-HU" sz="2800" dirty="0" smtClean="0"/>
              <a:t>7 5 2 4 8 3 8 6  </a:t>
            </a:r>
            <a:endParaRPr lang="hu-HU" sz="1600" dirty="0" smtClean="0"/>
          </a:p>
          <a:p>
            <a:r>
              <a:rPr lang="hu-HU" sz="2800" dirty="0" smtClean="0"/>
              <a:t>2 4 4 5 3 7 6 5</a:t>
            </a:r>
            <a:endParaRPr lang="en-US" sz="2800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2552700" y="2095500"/>
            <a:ext cx="1676400" cy="990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95600" y="1676400"/>
            <a:ext cx="9144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971800" y="2514600"/>
            <a:ext cx="8382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895600" y="2590800"/>
            <a:ext cx="9144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895600" y="2971800"/>
            <a:ext cx="9144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895600" y="3810000"/>
            <a:ext cx="9144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4001294" y="1942306"/>
            <a:ext cx="8382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5067300" y="2781300"/>
            <a:ext cx="8382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838700" y="3619500"/>
            <a:ext cx="8382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733800" y="2895600"/>
            <a:ext cx="2133600" cy="838200"/>
          </a:xfrm>
          <a:prstGeom prst="rect">
            <a:avLst/>
          </a:prstGeom>
          <a:solidFill>
            <a:srgbClr val="42CA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733800" y="2057400"/>
            <a:ext cx="21336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733800" y="1219200"/>
            <a:ext cx="21336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8 királynő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143000"/>
            <a:ext cx="312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1.  1 6 2 5 6 4 5 3	</a:t>
            </a:r>
            <a:endParaRPr lang="hu-HU" sz="1600" dirty="0"/>
          </a:p>
          <a:p>
            <a:r>
              <a:rPr lang="hu-HU" sz="2800" dirty="0" smtClean="0"/>
              <a:t>2.  3 8 3 2 7 4 3 6  	</a:t>
            </a:r>
            <a:endParaRPr lang="hu-HU" sz="1600" dirty="0" smtClean="0"/>
          </a:p>
          <a:p>
            <a:r>
              <a:rPr lang="hu-HU" sz="2800" dirty="0" smtClean="0"/>
              <a:t>3.  5 2 1 3 8 5 7 6  	</a:t>
            </a:r>
            <a:endParaRPr lang="hu-HU" sz="1600" dirty="0"/>
          </a:p>
          <a:p>
            <a:r>
              <a:rPr lang="hu-HU" sz="2800" dirty="0" smtClean="0"/>
              <a:t>4.  7 5 2 4 8 3 8 6  	</a:t>
            </a:r>
          </a:p>
          <a:p>
            <a:r>
              <a:rPr lang="hu-HU" sz="2800" dirty="0" smtClean="0"/>
              <a:t>5.  4 2 8 1 5 1 6 2  </a:t>
            </a:r>
            <a:endParaRPr lang="hu-HU" sz="1600" dirty="0" smtClean="0"/>
          </a:p>
          <a:p>
            <a:r>
              <a:rPr lang="hu-HU" sz="2800" dirty="0" smtClean="0"/>
              <a:t>6.  2 4 4 5 3 7 6 5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57600" y="1143000"/>
            <a:ext cx="297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4 2 8 1 5 1 6 2 	</a:t>
            </a:r>
            <a:endParaRPr lang="hu-HU" sz="1600" dirty="0" smtClean="0"/>
          </a:p>
          <a:p>
            <a:r>
              <a:rPr lang="hu-HU" sz="2800" dirty="0" smtClean="0"/>
              <a:t>1 6 2 5 6 4 5 3  	</a:t>
            </a:r>
            <a:endParaRPr lang="hu-HU" sz="1600" dirty="0" smtClean="0"/>
          </a:p>
          <a:p>
            <a:r>
              <a:rPr lang="hu-HU" sz="2800" dirty="0" smtClean="0"/>
              <a:t>7 5 2 4 8 3 8 6  	</a:t>
            </a:r>
            <a:endParaRPr lang="hu-HU" sz="1600" dirty="0" smtClean="0"/>
          </a:p>
          <a:p>
            <a:r>
              <a:rPr lang="hu-HU" sz="2800" dirty="0" smtClean="0"/>
              <a:t>5 2 1 3 8 5 7 6  	</a:t>
            </a:r>
          </a:p>
          <a:p>
            <a:r>
              <a:rPr lang="hu-HU" sz="2800" dirty="0" smtClean="0"/>
              <a:t>7 5 2 4 8 3 8 6  </a:t>
            </a:r>
            <a:endParaRPr lang="hu-HU" sz="1600" dirty="0" smtClean="0"/>
          </a:p>
          <a:p>
            <a:r>
              <a:rPr lang="hu-HU" sz="2800" dirty="0" smtClean="0"/>
              <a:t>2 4 4 5 3 7 6 5</a:t>
            </a:r>
            <a:endParaRPr lang="en-US" sz="2800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2400300" y="1943100"/>
            <a:ext cx="1676400" cy="685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95600" y="1371600"/>
            <a:ext cx="6096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971800" y="2209800"/>
            <a:ext cx="6096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895600" y="2286000"/>
            <a:ext cx="6858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895600" y="2667000"/>
            <a:ext cx="6858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895600" y="3505200"/>
            <a:ext cx="6858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772694" y="1637506"/>
            <a:ext cx="8382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4838700" y="2476500"/>
            <a:ext cx="8382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610100" y="3314700"/>
            <a:ext cx="8382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 rot="10800000">
            <a:off x="2057400" y="5638800"/>
            <a:ext cx="2133600" cy="838200"/>
          </a:xfrm>
          <a:prstGeom prst="rect">
            <a:avLst/>
          </a:prstGeom>
          <a:solidFill>
            <a:srgbClr val="42CA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rot="10800000">
            <a:off x="2057400" y="4800600"/>
            <a:ext cx="21336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rot="10800000">
            <a:off x="2057400" y="3962400"/>
            <a:ext cx="21336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981200" y="3886200"/>
            <a:ext cx="312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4 2 </a:t>
            </a:r>
            <a:r>
              <a:rPr lang="en-US" sz="2800" dirty="0" smtClean="0"/>
              <a:t>2 5 6 4 5 3</a:t>
            </a:r>
            <a:r>
              <a:rPr lang="hu-HU" sz="2800" dirty="0" smtClean="0"/>
              <a:t> 	</a:t>
            </a:r>
            <a:endParaRPr lang="hu-HU" sz="1600" dirty="0" smtClean="0"/>
          </a:p>
          <a:p>
            <a:r>
              <a:rPr lang="hu-HU" sz="2800" dirty="0" smtClean="0"/>
              <a:t>1 6 </a:t>
            </a:r>
            <a:r>
              <a:rPr lang="en-US" sz="2800" dirty="0" smtClean="0"/>
              <a:t>8 1 5 1 6 2</a:t>
            </a:r>
            <a:r>
              <a:rPr lang="hu-HU" sz="2800" dirty="0" smtClean="0"/>
              <a:t>	</a:t>
            </a:r>
            <a:endParaRPr lang="hu-HU" sz="1600" dirty="0" smtClean="0"/>
          </a:p>
          <a:p>
            <a:r>
              <a:rPr lang="hu-HU" sz="2800" dirty="0" smtClean="0"/>
              <a:t>7 5 2 4 8 3 </a:t>
            </a:r>
            <a:r>
              <a:rPr lang="en-US" sz="2800" dirty="0" smtClean="0"/>
              <a:t>7</a:t>
            </a:r>
            <a:r>
              <a:rPr lang="hu-HU" sz="2800" dirty="0" smtClean="0"/>
              <a:t> 6  	</a:t>
            </a:r>
            <a:endParaRPr lang="hu-HU" sz="1600" dirty="0" smtClean="0"/>
          </a:p>
          <a:p>
            <a:r>
              <a:rPr lang="hu-HU" sz="2800" dirty="0" smtClean="0"/>
              <a:t>5 2 1 3 8 5 </a:t>
            </a:r>
            <a:r>
              <a:rPr lang="en-US" sz="2800" dirty="0" smtClean="0"/>
              <a:t>8</a:t>
            </a:r>
            <a:r>
              <a:rPr lang="hu-HU" sz="2800" dirty="0" smtClean="0"/>
              <a:t> 6  	</a:t>
            </a:r>
          </a:p>
          <a:p>
            <a:r>
              <a:rPr lang="hu-HU" sz="2800" dirty="0" smtClean="0"/>
              <a:t>7 5 2 4 8 </a:t>
            </a:r>
            <a:r>
              <a:rPr lang="en-US" sz="2800" dirty="0" smtClean="0"/>
              <a:t>7 6 5</a:t>
            </a:r>
            <a:endParaRPr lang="hu-HU" sz="1600" dirty="0" smtClean="0"/>
          </a:p>
          <a:p>
            <a:r>
              <a:rPr lang="hu-HU" sz="2800" dirty="0" smtClean="0"/>
              <a:t>2 4 4 5 3 </a:t>
            </a:r>
            <a:r>
              <a:rPr lang="en-US" sz="2800" dirty="0" smtClean="0"/>
              <a:t>3 8 6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6477000" y="1981200"/>
            <a:ext cx="1143000" cy="990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ight Arrow 24"/>
          <p:cNvSpPr/>
          <p:nvPr/>
        </p:nvSpPr>
        <p:spPr>
          <a:xfrm>
            <a:off x="533400" y="4648200"/>
            <a:ext cx="1143000" cy="990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 rot="10800000">
            <a:off x="5562600" y="5638800"/>
            <a:ext cx="2133600" cy="838200"/>
          </a:xfrm>
          <a:prstGeom prst="rect">
            <a:avLst/>
          </a:prstGeom>
          <a:solidFill>
            <a:srgbClr val="42CA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 rot="10800000">
            <a:off x="5562600" y="4800600"/>
            <a:ext cx="21336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10800000">
            <a:off x="5562600" y="3962400"/>
            <a:ext cx="21336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486400" y="3886200"/>
            <a:ext cx="312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4 2 </a:t>
            </a:r>
            <a:r>
              <a:rPr lang="en-US" sz="2800" b="1" dirty="0" smtClean="0">
                <a:solidFill>
                  <a:srgbClr val="FF0000"/>
                </a:solidFill>
              </a:rPr>
              <a:t>7</a:t>
            </a:r>
            <a:r>
              <a:rPr lang="en-US" sz="2800" dirty="0" smtClean="0"/>
              <a:t> 5 6 4 5 3</a:t>
            </a:r>
            <a:r>
              <a:rPr lang="hu-HU" sz="2800" dirty="0" smtClean="0"/>
              <a:t> 	</a:t>
            </a:r>
            <a:endParaRPr lang="hu-HU" sz="1600" dirty="0" smtClean="0"/>
          </a:p>
          <a:p>
            <a:r>
              <a:rPr lang="hu-HU" sz="2800" dirty="0" smtClean="0"/>
              <a:t>1 6 </a:t>
            </a:r>
            <a:r>
              <a:rPr lang="en-US" sz="2800" dirty="0" smtClean="0"/>
              <a:t>8 1 5 1 6 2</a:t>
            </a:r>
            <a:r>
              <a:rPr lang="hu-HU" sz="2800" dirty="0" smtClean="0"/>
              <a:t>	</a:t>
            </a:r>
            <a:endParaRPr lang="hu-HU" sz="1600" dirty="0" smtClean="0"/>
          </a:p>
          <a:p>
            <a:r>
              <a:rPr lang="hu-HU" sz="2800" dirty="0" smtClean="0"/>
              <a:t>7 5 2 4 8 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r>
              <a:rPr lang="hu-HU" sz="2800" dirty="0" smtClean="0"/>
              <a:t> </a:t>
            </a:r>
            <a:r>
              <a:rPr lang="en-US" sz="2800" dirty="0" smtClean="0"/>
              <a:t>7</a:t>
            </a:r>
            <a:r>
              <a:rPr lang="hu-HU" sz="2800" dirty="0" smtClean="0"/>
              <a:t> 6  	</a:t>
            </a:r>
            <a:endParaRPr lang="hu-HU" sz="1600" dirty="0" smtClean="0"/>
          </a:p>
          <a:p>
            <a:r>
              <a:rPr lang="hu-HU" sz="2800" dirty="0" smtClean="0"/>
              <a:t>5 2 1 3 8 5 </a:t>
            </a:r>
            <a:r>
              <a:rPr lang="en-US" sz="2800" dirty="0" smtClean="0"/>
              <a:t>8</a:t>
            </a:r>
            <a:r>
              <a:rPr lang="hu-HU" sz="2800" dirty="0" smtClean="0"/>
              <a:t> 6  	</a:t>
            </a:r>
          </a:p>
          <a:p>
            <a:r>
              <a:rPr lang="hu-HU" sz="2800" dirty="0" smtClean="0"/>
              <a:t>7 5 2 4 8 </a:t>
            </a:r>
            <a:r>
              <a:rPr lang="en-US" sz="2800" dirty="0" smtClean="0"/>
              <a:t>7 6 5</a:t>
            </a:r>
            <a:endParaRPr lang="hu-HU" sz="1600" dirty="0" smtClean="0"/>
          </a:p>
          <a:p>
            <a:r>
              <a:rPr lang="hu-HU" sz="2800" dirty="0" smtClean="0"/>
              <a:t>2 4 </a:t>
            </a:r>
            <a:r>
              <a:rPr lang="en-US" sz="2800" b="1" dirty="0" smtClean="0">
                <a:solidFill>
                  <a:srgbClr val="FF0000"/>
                </a:solidFill>
              </a:rPr>
              <a:t>5</a:t>
            </a:r>
            <a:r>
              <a:rPr lang="hu-HU" sz="2800" dirty="0" smtClean="0"/>
              <a:t> 5 3 </a:t>
            </a:r>
            <a:r>
              <a:rPr lang="en-US" sz="2800" dirty="0" smtClean="0"/>
              <a:t>3 8 6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4572000" y="4724400"/>
            <a:ext cx="7620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 – 8 </a:t>
            </a:r>
            <a:r>
              <a:rPr lang="en-US" dirty="0" smtClean="0"/>
              <a:t>kir</a:t>
            </a:r>
            <a:r>
              <a:rPr lang="hu-HU" dirty="0" smtClean="0"/>
              <a:t>álynő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62200"/>
            <a:ext cx="4038600" cy="3352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800" dirty="0" smtClean="0"/>
              <a:t>4 2 </a:t>
            </a:r>
            <a:r>
              <a:rPr lang="en-US" sz="2800" dirty="0" smtClean="0"/>
              <a:t>7 5 6 4 5 3</a:t>
            </a:r>
            <a:r>
              <a:rPr lang="hu-HU" sz="2800" dirty="0" smtClean="0"/>
              <a:t>  (22) 	</a:t>
            </a:r>
            <a:endParaRPr lang="hu-HU" sz="1600" dirty="0" smtClean="0"/>
          </a:p>
          <a:p>
            <a:pPr>
              <a:buNone/>
            </a:pPr>
            <a:r>
              <a:rPr lang="hu-HU" sz="2800" dirty="0" smtClean="0"/>
              <a:t>1 6 </a:t>
            </a:r>
            <a:r>
              <a:rPr lang="en-US" sz="2800" dirty="0" smtClean="0"/>
              <a:t>8 1 5 1 6 2</a:t>
            </a:r>
            <a:r>
              <a:rPr lang="hu-HU" sz="2800" dirty="0" smtClean="0"/>
              <a:t>  (22)	</a:t>
            </a:r>
            <a:endParaRPr lang="hu-HU" sz="1600" dirty="0" smtClean="0"/>
          </a:p>
          <a:p>
            <a:pPr>
              <a:buNone/>
            </a:pPr>
            <a:r>
              <a:rPr lang="hu-HU" sz="2800" dirty="0" smtClean="0"/>
              <a:t>7 5 2 4 8 </a:t>
            </a:r>
            <a:r>
              <a:rPr lang="en-US" sz="2800" dirty="0" smtClean="0"/>
              <a:t>1</a:t>
            </a:r>
            <a:r>
              <a:rPr lang="hu-HU" sz="2800" dirty="0" smtClean="0"/>
              <a:t> </a:t>
            </a:r>
            <a:r>
              <a:rPr lang="en-US" sz="2800" dirty="0" smtClean="0"/>
              <a:t>7</a:t>
            </a:r>
            <a:r>
              <a:rPr lang="hu-HU" sz="2800" dirty="0" smtClean="0"/>
              <a:t> 6  (22)	</a:t>
            </a:r>
            <a:endParaRPr lang="hu-HU" sz="1600" dirty="0" smtClean="0"/>
          </a:p>
          <a:p>
            <a:pPr>
              <a:buNone/>
            </a:pPr>
            <a:r>
              <a:rPr lang="hu-HU" sz="2800" dirty="0" smtClean="0"/>
              <a:t>5 2 1 3 8 5 </a:t>
            </a:r>
            <a:r>
              <a:rPr lang="en-US" sz="2800" dirty="0" smtClean="0"/>
              <a:t>8</a:t>
            </a:r>
            <a:r>
              <a:rPr lang="hu-HU" sz="2800" dirty="0" smtClean="0"/>
              <a:t> 6  (23)	</a:t>
            </a:r>
          </a:p>
          <a:p>
            <a:pPr>
              <a:buNone/>
            </a:pPr>
            <a:r>
              <a:rPr lang="hu-HU" sz="2800" dirty="0" smtClean="0"/>
              <a:t>7 5 2 4 8 </a:t>
            </a:r>
            <a:r>
              <a:rPr lang="en-US" sz="2800" dirty="0" smtClean="0"/>
              <a:t>7 6 5</a:t>
            </a:r>
            <a:r>
              <a:rPr lang="hu-HU" sz="2800" dirty="0" smtClean="0"/>
              <a:t>  (17)</a:t>
            </a:r>
            <a:endParaRPr lang="hu-HU" sz="1600" dirty="0" smtClean="0"/>
          </a:p>
          <a:p>
            <a:pPr>
              <a:buNone/>
            </a:pPr>
            <a:r>
              <a:rPr lang="hu-HU" sz="2800" dirty="0" smtClean="0"/>
              <a:t>2 4 </a:t>
            </a:r>
            <a:r>
              <a:rPr lang="en-US" sz="2800" dirty="0" smtClean="0"/>
              <a:t>5</a:t>
            </a:r>
            <a:r>
              <a:rPr lang="hu-HU" sz="2800" dirty="0" smtClean="0"/>
              <a:t> 5 3 </a:t>
            </a:r>
            <a:r>
              <a:rPr lang="en-US" sz="2800" dirty="0" smtClean="0"/>
              <a:t>3 8 6</a:t>
            </a:r>
            <a:r>
              <a:rPr lang="hu-HU" sz="2800" dirty="0" smtClean="0"/>
              <a:t>  (19)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600200"/>
            <a:ext cx="2836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/>
              <a:t>Az új populáció: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5638800"/>
            <a:ext cx="3739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/>
              <a:t>Átlagos fitnesz: 20.83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6488668"/>
            <a:ext cx="595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KMOOC – Mesterséges intelligencia, Genetikus algoritmusok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351</Words>
  <Application>Microsoft Office PowerPoint</Application>
  <PresentationFormat>On-screen Show (4:3)</PresentationFormat>
  <Paragraphs>141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Equation</vt:lpstr>
      <vt:lpstr>Genetikus algoritmus</vt:lpstr>
      <vt:lpstr>GA – 8 királynő</vt:lpstr>
      <vt:lpstr>GA – 8 királynő</vt:lpstr>
      <vt:lpstr>GA – 8 királynő</vt:lpstr>
      <vt:lpstr>GA – 8 királynő</vt:lpstr>
      <vt:lpstr>GA – 8 királynő</vt:lpstr>
      <vt:lpstr>GA – 8 királynő</vt:lpstr>
      <vt:lpstr>GA – 8 királynő</vt:lpstr>
      <vt:lpstr>GA – 8 királynő 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Genetikus algoritmus</dc:title>
  <dc:creator>MikiJob</dc:creator>
  <cp:lastModifiedBy>MikiJob</cp:lastModifiedBy>
  <cp:revision>25</cp:revision>
  <dcterms:created xsi:type="dcterms:W3CDTF">2015-11-22T09:29:27Z</dcterms:created>
  <dcterms:modified xsi:type="dcterms:W3CDTF">2015-11-23T08:47:44Z</dcterms:modified>
</cp:coreProperties>
</file>