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5AF94-4E65-46DD-9ADE-2CD81F48CFED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4E705-44F2-4112-B591-E47556AD2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hu-HU" dirty="0" smtClean="0"/>
              <a:t>Példa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20574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i="1" dirty="0" smtClean="0"/>
              <a:t>x: (0-1023)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7200" y="1371600"/>
          <a:ext cx="3387213" cy="990600"/>
        </p:xfrm>
        <a:graphic>
          <a:graphicData uri="http://schemas.openxmlformats.org/presentationml/2006/ole">
            <p:oleObj spid="_x0000_s2050" name="Equation" r:id="rId3" imgW="1346040" imgH="393480" progId="Equation.3">
              <p:embed/>
            </p:oleObj>
          </a:graphicData>
        </a:graphic>
      </p:graphicFrame>
      <p:pic>
        <p:nvPicPr>
          <p:cNvPr id="5" name="Picture 4" descr="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2590800"/>
            <a:ext cx="4706007" cy="37343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hu-HU" dirty="0" smtClean="0"/>
              <a:t>Példa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667000"/>
            <a:ext cx="2971800" cy="2743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x: 10-bites kromoszómák (L=10)</a:t>
            </a:r>
          </a:p>
          <a:p>
            <a:pPr>
              <a:buNone/>
            </a:pPr>
            <a:r>
              <a:rPr lang="hu-HU" dirty="0" smtClean="0"/>
              <a:t>N: populáció mérete (8)</a:t>
            </a:r>
          </a:p>
          <a:p>
            <a:pPr>
              <a:buNone/>
            </a:pPr>
            <a:endParaRPr lang="hu-HU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343400" y="1371600"/>
          <a:ext cx="3387213" cy="990600"/>
        </p:xfrm>
        <a:graphic>
          <a:graphicData uri="http://schemas.openxmlformats.org/presentationml/2006/ole">
            <p:oleObj spid="_x0000_s3074" name="Equation" r:id="rId3" imgW="1346040" imgH="393480" progId="Equation.3">
              <p:embed/>
            </p:oleObj>
          </a:graphicData>
        </a:graphic>
      </p:graphicFrame>
      <p:pic>
        <p:nvPicPr>
          <p:cNvPr id="5" name="Picture 4" descr="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2590800"/>
            <a:ext cx="4706007" cy="37343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hu-HU" dirty="0" smtClean="0"/>
              <a:t>Kezdőpopuláció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438400"/>
            <a:ext cx="2819400" cy="2743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u-HU" dirty="0" smtClean="0"/>
              <a:t>405:  0110010101</a:t>
            </a:r>
          </a:p>
          <a:p>
            <a:pPr>
              <a:buNone/>
            </a:pPr>
            <a:r>
              <a:rPr lang="hu-HU" dirty="0" smtClean="0"/>
              <a:t>910:  1110001110</a:t>
            </a:r>
          </a:p>
          <a:p>
            <a:pPr>
              <a:buNone/>
            </a:pPr>
            <a:r>
              <a:rPr lang="hu-HU" dirty="0" smtClean="0"/>
              <a:t>847:  1101001111</a:t>
            </a:r>
          </a:p>
          <a:p>
            <a:pPr>
              <a:buNone/>
            </a:pPr>
            <a:r>
              <a:rPr lang="hu-HU" dirty="0" smtClean="0"/>
              <a:t>418:  0110100010</a:t>
            </a:r>
          </a:p>
          <a:p>
            <a:pPr>
              <a:buNone/>
            </a:pPr>
            <a:r>
              <a:rPr lang="hu-HU" dirty="0" smtClean="0"/>
              <a:t>041:  0000101001</a:t>
            </a:r>
          </a:p>
          <a:p>
            <a:pPr>
              <a:buNone/>
            </a:pPr>
            <a:r>
              <a:rPr lang="hu-HU" dirty="0" smtClean="0"/>
              <a:t>597:  1001010101</a:t>
            </a:r>
          </a:p>
          <a:p>
            <a:pPr>
              <a:buNone/>
            </a:pPr>
            <a:r>
              <a:rPr lang="hu-HU" dirty="0" smtClean="0"/>
              <a:t>972:  1111001100</a:t>
            </a:r>
          </a:p>
          <a:p>
            <a:pPr>
              <a:buNone/>
            </a:pPr>
            <a:r>
              <a:rPr lang="hu-HU" dirty="0" smtClean="0"/>
              <a:t>647:  1010000111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343400" y="1371600"/>
          <a:ext cx="3387213" cy="990600"/>
        </p:xfrm>
        <a:graphic>
          <a:graphicData uri="http://schemas.openxmlformats.org/presentationml/2006/ole">
            <p:oleObj spid="_x0000_s4098" name="Equation" r:id="rId3" imgW="1346040" imgH="393480" progId="Equation.3">
              <p:embed/>
            </p:oleObj>
          </a:graphicData>
        </a:graphic>
      </p:graphicFrame>
      <p:pic>
        <p:nvPicPr>
          <p:cNvPr id="6" name="Picture 5" descr="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2590800"/>
            <a:ext cx="4801270" cy="382958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62000" y="5791200"/>
            <a:ext cx="28194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2400" y="5334000"/>
            <a:ext cx="32766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Az egyes kromoszómák valószínűsége  1/2</a:t>
            </a:r>
            <a:r>
              <a:rPr kumimoji="0" lang="hu-HU" sz="2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hu-H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=1/1024</a:t>
            </a: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Kiértékelés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733800"/>
            <a:ext cx="4114800" cy="2743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u-HU" dirty="0" smtClean="0"/>
              <a:t>1.  405:  0110010101	0.700</a:t>
            </a:r>
          </a:p>
          <a:p>
            <a:pPr>
              <a:buNone/>
            </a:pPr>
            <a:r>
              <a:rPr lang="hu-HU" dirty="0" smtClean="0"/>
              <a:t>2.  910:  1110001110	0.063</a:t>
            </a:r>
          </a:p>
          <a:p>
            <a:pPr>
              <a:buNone/>
            </a:pPr>
            <a:r>
              <a:rPr lang="hu-HU" dirty="0" smtClean="0"/>
              <a:t>3.  847:  1101001111	0.010</a:t>
            </a:r>
          </a:p>
          <a:p>
            <a:pPr>
              <a:buNone/>
            </a:pPr>
            <a:r>
              <a:rPr lang="hu-HU" dirty="0" smtClean="0"/>
              <a:t>4.  418:  0110100010	0.667</a:t>
            </a:r>
          </a:p>
          <a:p>
            <a:pPr>
              <a:buNone/>
            </a:pPr>
            <a:r>
              <a:rPr lang="hu-HU" dirty="0" smtClean="0"/>
              <a:t>5.  041:  0000101001	1.067</a:t>
            </a:r>
          </a:p>
          <a:p>
            <a:pPr>
              <a:buNone/>
            </a:pPr>
            <a:r>
              <a:rPr lang="hu-HU" dirty="0" smtClean="0"/>
              <a:t>6.  597:  1001010101	0.229</a:t>
            </a:r>
          </a:p>
          <a:p>
            <a:pPr>
              <a:buNone/>
            </a:pPr>
            <a:r>
              <a:rPr lang="hu-HU" dirty="0" smtClean="0"/>
              <a:t>7.  972:  1111001100	0.154</a:t>
            </a:r>
          </a:p>
          <a:p>
            <a:pPr>
              <a:buNone/>
            </a:pPr>
            <a:r>
              <a:rPr lang="hu-HU" dirty="0" smtClean="0"/>
              <a:t>8.  647:  1010000111	0.136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124200" y="1219200"/>
          <a:ext cx="2472813" cy="723181"/>
        </p:xfrm>
        <a:graphic>
          <a:graphicData uri="http://schemas.openxmlformats.org/presentationml/2006/ole">
            <p:oleObj spid="_x0000_s5122" name="Equation" r:id="rId3" imgW="1346040" imgH="393480" progId="Equation.3">
              <p:embed/>
            </p:oleObj>
          </a:graphicData>
        </a:graphic>
      </p:graphicFrame>
      <p:pic>
        <p:nvPicPr>
          <p:cNvPr id="6" name="Picture 5" descr="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066800"/>
            <a:ext cx="2667000" cy="21272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62000" y="5791200"/>
            <a:ext cx="28194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200400" y="3048000"/>
            <a:ext cx="457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Kiértékelés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81400"/>
            <a:ext cx="8534400" cy="2743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u-HU" dirty="0" smtClean="0"/>
              <a:t>1.  405:  0110010101	0.700	    1.852		23.15	       0.2315</a:t>
            </a:r>
          </a:p>
          <a:p>
            <a:pPr>
              <a:buNone/>
            </a:pPr>
            <a:r>
              <a:rPr lang="hu-HU" dirty="0" smtClean="0"/>
              <a:t>2.  910:  1110001110	0.063	    0.167		2.08	       0.2523</a:t>
            </a:r>
          </a:p>
          <a:p>
            <a:pPr>
              <a:buNone/>
            </a:pPr>
            <a:r>
              <a:rPr lang="hu-HU" dirty="0" smtClean="0"/>
              <a:t>3.  847:  1101001111	0.010	    0.026		0.32	       0.2555</a:t>
            </a:r>
          </a:p>
          <a:p>
            <a:pPr>
              <a:buNone/>
            </a:pPr>
            <a:r>
              <a:rPr lang="hu-HU" dirty="0" smtClean="0"/>
              <a:t>4.  418:  0110100010	0.667	    1.764		22.05	       0.4760</a:t>
            </a:r>
          </a:p>
          <a:p>
            <a:pPr>
              <a:buNone/>
            </a:pPr>
            <a:r>
              <a:rPr lang="hu-HU" dirty="0" smtClean="0"/>
              <a:t>5.  041:  0000101001	1.067	    2.823		35.29	       0.8289</a:t>
            </a:r>
          </a:p>
          <a:p>
            <a:pPr>
              <a:buNone/>
            </a:pPr>
            <a:r>
              <a:rPr lang="hu-HU" dirty="0" smtClean="0"/>
              <a:t>6.  597:  1001010101	0.229	    0.606		7.57	       0.9046</a:t>
            </a:r>
          </a:p>
          <a:p>
            <a:pPr>
              <a:buNone/>
            </a:pPr>
            <a:r>
              <a:rPr lang="hu-HU" dirty="0" smtClean="0"/>
              <a:t>7.  972:  1111001100	0.154	    0.407		5.09	       0.9555</a:t>
            </a:r>
          </a:p>
          <a:p>
            <a:pPr>
              <a:buNone/>
            </a:pPr>
            <a:r>
              <a:rPr lang="hu-HU" dirty="0" smtClean="0"/>
              <a:t>8.  647:  1010000111	0.136	    0.360		4.5	       1.0000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124200" y="1066800"/>
          <a:ext cx="2472813" cy="723181"/>
        </p:xfrm>
        <a:graphic>
          <a:graphicData uri="http://schemas.openxmlformats.org/presentationml/2006/ole">
            <p:oleObj spid="_x0000_s6146" name="Equation" r:id="rId3" imgW="1346040" imgH="393480" progId="Equation.3">
              <p:embed/>
            </p:oleObj>
          </a:graphicData>
        </a:graphic>
      </p:graphicFrame>
      <p:pic>
        <p:nvPicPr>
          <p:cNvPr id="6" name="Picture 5" descr="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914400"/>
            <a:ext cx="2667000" cy="2127251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2971800" y="2895600"/>
            <a:ext cx="457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5029200" y="2133600"/>
          <a:ext cx="1577975" cy="588963"/>
        </p:xfrm>
        <a:graphic>
          <a:graphicData uri="http://schemas.openxmlformats.org/presentationml/2006/ole">
            <p:oleObj spid="_x0000_s6148" name="Equation" r:id="rId5" imgW="647640" imgH="241200" progId="Equation.3">
              <p:embed/>
            </p:oleObj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4114800" y="2895600"/>
            <a:ext cx="457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3276600" y="2057400"/>
          <a:ext cx="1192305" cy="1066800"/>
        </p:xfrm>
        <a:graphic>
          <a:graphicData uri="http://schemas.openxmlformats.org/presentationml/2006/ole">
            <p:oleObj spid="_x0000_s6149" name="Equation" r:id="rId6" imgW="482400" imgH="431640" progId="Equation.3">
              <p:embed/>
            </p:oleObj>
          </a:graphicData>
        </a:graphic>
      </p:graphicFrame>
      <p:sp>
        <p:nvSpPr>
          <p:cNvPr id="13" name="Content Placeholder 2"/>
          <p:cNvSpPr txBox="1">
            <a:spLocks/>
          </p:cNvSpPr>
          <p:nvPr/>
        </p:nvSpPr>
        <p:spPr>
          <a:xfrm>
            <a:off x="5334000" y="2895600"/>
            <a:ext cx="1143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ff(%)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781800" y="2895600"/>
            <a:ext cx="1143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</a:t>
            </a:r>
            <a:r>
              <a:rPr kumimoji="0" lang="hu-HU" sz="3200" i="1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KUM</a:t>
            </a:r>
            <a:endParaRPr kumimoji="0" lang="hu-HU" sz="3200" i="1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6200" y="3505200"/>
            <a:ext cx="80010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Kiértékelés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001000" cy="24384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u-HU" dirty="0" smtClean="0"/>
              <a:t>1.  405:  0110010101	0.700	    1.852		23.15	       0.2315</a:t>
            </a:r>
          </a:p>
          <a:p>
            <a:pPr>
              <a:buNone/>
            </a:pPr>
            <a:r>
              <a:rPr lang="hu-HU" dirty="0" smtClean="0"/>
              <a:t>2.  910:  1110001110	0.063	    0.167		2.08	       0.2523</a:t>
            </a:r>
          </a:p>
          <a:p>
            <a:pPr>
              <a:buNone/>
            </a:pPr>
            <a:r>
              <a:rPr lang="hu-HU" dirty="0" smtClean="0"/>
              <a:t>3.  847:  1101001111	0.010	    0.026		0.32	       0.2555</a:t>
            </a:r>
          </a:p>
          <a:p>
            <a:pPr>
              <a:buNone/>
            </a:pPr>
            <a:r>
              <a:rPr lang="hu-HU" dirty="0" smtClean="0"/>
              <a:t>4.  418:  0110100010	0.667	    1.764		22.05	       0.4760</a:t>
            </a:r>
          </a:p>
          <a:p>
            <a:pPr>
              <a:buNone/>
            </a:pPr>
            <a:r>
              <a:rPr lang="hu-HU" dirty="0" smtClean="0"/>
              <a:t>5.  041:  0000101001	1.067	    2.823		35.29	       0.8289</a:t>
            </a:r>
          </a:p>
          <a:p>
            <a:pPr>
              <a:buNone/>
            </a:pPr>
            <a:r>
              <a:rPr lang="hu-HU" dirty="0" smtClean="0"/>
              <a:t>6.  597:  1001010101	0.229	    0.606		7.57	       0.9046</a:t>
            </a:r>
          </a:p>
          <a:p>
            <a:pPr>
              <a:buNone/>
            </a:pPr>
            <a:r>
              <a:rPr lang="hu-HU" dirty="0" smtClean="0"/>
              <a:t>7.  972:  1111001100	0.154	    0.407		5.09	       0.9555</a:t>
            </a:r>
          </a:p>
          <a:p>
            <a:pPr>
              <a:buNone/>
            </a:pPr>
            <a:r>
              <a:rPr lang="hu-HU" dirty="0" smtClean="0"/>
              <a:t>8.  647:  1010000111	0.136	    0.360		4.5	       1.0000</a:t>
            </a:r>
          </a:p>
        </p:txBody>
      </p:sp>
      <p:pic>
        <p:nvPicPr>
          <p:cNvPr id="6" name="Picture 5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191000"/>
            <a:ext cx="2895600" cy="2309587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62001" y="6096000"/>
            <a:ext cx="2643187" cy="948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276599" y="990600"/>
            <a:ext cx="428625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419599" y="990600"/>
            <a:ext cx="428625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638799" y="990600"/>
            <a:ext cx="1071563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ff(%)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086599" y="990600"/>
            <a:ext cx="1071563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</a:t>
            </a:r>
            <a:r>
              <a:rPr kumimoji="0" lang="hu-HU" sz="3200" i="1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KUM</a:t>
            </a:r>
            <a:endParaRPr kumimoji="0" lang="hu-HU" sz="3200" i="1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81000" y="1600200"/>
            <a:ext cx="7500938" cy="14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1" y="4038600"/>
            <a:ext cx="3429000" cy="23721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67400" y="4572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162800" y="5105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867400" y="5562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724400" y="5562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5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648200" y="4495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6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953000" y="4191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7</a:t>
            </a:r>
            <a:endParaRPr 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257800" y="4191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8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010400" y="4800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  <a:endParaRPr lang="en-US" b="1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629400" y="5105400"/>
            <a:ext cx="4572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15" idx="1"/>
          </p:cNvCxnSpPr>
          <p:nvPr/>
        </p:nvCxnSpPr>
        <p:spPr>
          <a:xfrm flipV="1">
            <a:off x="6705600" y="5290066"/>
            <a:ext cx="457200" cy="439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Szelekció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24384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u-HU" dirty="0" smtClean="0"/>
              <a:t>1.  405:  0110010101	0.700	    1.852		23.15	       0.2315          </a:t>
            </a:r>
            <a:r>
              <a:rPr lang="hu-HU" b="1" dirty="0" smtClean="0">
                <a:solidFill>
                  <a:srgbClr val="FF0000"/>
                </a:solidFill>
              </a:rPr>
              <a:t>2x</a:t>
            </a:r>
          </a:p>
          <a:p>
            <a:pPr>
              <a:buNone/>
            </a:pPr>
            <a:r>
              <a:rPr lang="hu-HU" dirty="0" smtClean="0"/>
              <a:t>2.  910:  1110001110	0.063	    0.167		2.08	       0.2523</a:t>
            </a:r>
          </a:p>
          <a:p>
            <a:pPr>
              <a:buNone/>
            </a:pPr>
            <a:r>
              <a:rPr lang="hu-HU" dirty="0" smtClean="0"/>
              <a:t>3.  847:  1101001111	0.010	    0.026		0.32	       0.2555</a:t>
            </a:r>
          </a:p>
          <a:p>
            <a:pPr>
              <a:buNone/>
            </a:pPr>
            <a:r>
              <a:rPr lang="hu-HU" dirty="0" smtClean="0"/>
              <a:t>4.  418:  0110100010	0.667	    1.764		22.05	       0.4760          </a:t>
            </a:r>
            <a:r>
              <a:rPr lang="hu-HU" b="1" dirty="0" smtClean="0">
                <a:solidFill>
                  <a:srgbClr val="FF0000"/>
                </a:solidFill>
              </a:rPr>
              <a:t>2x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5.  041:  0000101001	1.067	    2.823		35.29	       0.8289</a:t>
            </a:r>
            <a:r>
              <a:rPr lang="hu-HU" b="1" dirty="0" smtClean="0">
                <a:solidFill>
                  <a:srgbClr val="FF0000"/>
                </a:solidFill>
              </a:rPr>
              <a:t>          2x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6.  597:  1001010101	0.229	    0.606		7.57	       0.9046</a:t>
            </a:r>
            <a:r>
              <a:rPr lang="hu-HU" b="1" dirty="0" smtClean="0">
                <a:solidFill>
                  <a:srgbClr val="FF0000"/>
                </a:solidFill>
              </a:rPr>
              <a:t>          1x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7.  972:  1111001100	0.154	    0.407		5.09	       0.9555</a:t>
            </a:r>
            <a:r>
              <a:rPr lang="hu-HU" b="1" dirty="0" smtClean="0">
                <a:solidFill>
                  <a:srgbClr val="FF0000"/>
                </a:solidFill>
              </a:rPr>
              <a:t>          1x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8.  647:  1010000111	0.136	    0.360		4.5	       1.0000</a:t>
            </a:r>
          </a:p>
        </p:txBody>
      </p:sp>
      <p:pic>
        <p:nvPicPr>
          <p:cNvPr id="6" name="Picture 5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038600"/>
            <a:ext cx="1905000" cy="151946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62001" y="6096000"/>
            <a:ext cx="2643187" cy="948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276599" y="990600"/>
            <a:ext cx="428625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419599" y="990600"/>
            <a:ext cx="428625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638799" y="990600"/>
            <a:ext cx="1071563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ff(%)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086599" y="990600"/>
            <a:ext cx="1071563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</a:t>
            </a:r>
            <a:r>
              <a:rPr kumimoji="0" lang="hu-HU" sz="3200" i="1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KUM</a:t>
            </a:r>
            <a:endParaRPr kumimoji="0" lang="hu-HU" sz="3200" i="1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81000" y="1600200"/>
            <a:ext cx="7500938" cy="14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1" y="4038600"/>
            <a:ext cx="3429000" cy="2372116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381000" y="20574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81000" y="23622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81000" y="37338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/>
          <p:cNvSpPr txBox="1">
            <a:spLocks/>
          </p:cNvSpPr>
          <p:nvPr/>
        </p:nvSpPr>
        <p:spPr>
          <a:xfrm>
            <a:off x="228600" y="5791200"/>
            <a:ext cx="3276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Szelektált egyedek: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hu-HU" sz="2000" b="1" dirty="0" smtClean="0"/>
              <a:t>4, 5, 1, 4, 7, 1, 6, 5</a:t>
            </a:r>
            <a:endParaRPr kumimoji="0" lang="hu-H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981200" y="4572000"/>
            <a:ext cx="5334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752600" y="3886200"/>
            <a:ext cx="762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209800" y="3124200"/>
            <a:ext cx="3048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752600" y="2362200"/>
            <a:ext cx="762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Rekombináció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5715000" cy="29718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hu-HU" sz="3400" dirty="0" smtClean="0"/>
              <a:t>4.  418:  011 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en-US" sz="3400" dirty="0" smtClean="0"/>
              <a:t>  </a:t>
            </a:r>
            <a:r>
              <a:rPr lang="hu-HU" sz="3400" dirty="0" smtClean="0"/>
              <a:t>0100010	     0 1 1 0 1 0 1 0 0 1</a:t>
            </a:r>
            <a:endParaRPr lang="hu-HU" sz="3400" b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hu-HU" sz="3400" dirty="0" smtClean="0"/>
              <a:t>5.  041:  000 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hu-HU" sz="3400" dirty="0" smtClean="0"/>
              <a:t> </a:t>
            </a:r>
            <a:r>
              <a:rPr lang="en-US" sz="3400" dirty="0" smtClean="0"/>
              <a:t> </a:t>
            </a:r>
            <a:r>
              <a:rPr lang="hu-HU" sz="3400" dirty="0" smtClean="0"/>
              <a:t>0101001	     0 0 0 0 1 0 0 0 1 0</a:t>
            </a:r>
          </a:p>
          <a:p>
            <a:pPr marL="514350" indent="-514350">
              <a:buNone/>
            </a:pPr>
            <a:r>
              <a:rPr lang="hu-HU" sz="3400" dirty="0" smtClean="0"/>
              <a:t>	</a:t>
            </a:r>
          </a:p>
          <a:p>
            <a:pPr>
              <a:buNone/>
            </a:pPr>
            <a:r>
              <a:rPr lang="hu-HU" sz="3400" dirty="0" smtClean="0"/>
              <a:t>1.  405:  01100101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01	     0 1 1 0 0 1 0 1 0 1</a:t>
            </a:r>
          </a:p>
          <a:p>
            <a:pPr>
              <a:buNone/>
            </a:pPr>
            <a:r>
              <a:rPr lang="hu-HU" sz="3400" dirty="0" smtClean="0"/>
              <a:t>4.  418:  01101000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hu-HU" sz="3400" dirty="0" smtClean="0"/>
              <a:t> </a:t>
            </a:r>
            <a:r>
              <a:rPr lang="en-US" sz="3400" dirty="0" smtClean="0"/>
              <a:t> </a:t>
            </a:r>
            <a:r>
              <a:rPr lang="hu-HU" sz="3400" dirty="0" smtClean="0"/>
              <a:t>10	     0 1 1 0 1 0 0 0 1 0</a:t>
            </a:r>
          </a:p>
          <a:p>
            <a:pPr>
              <a:buNone/>
            </a:pPr>
            <a:endParaRPr lang="hu-HU" sz="3400" dirty="0" smtClean="0"/>
          </a:p>
          <a:p>
            <a:pPr>
              <a:buNone/>
            </a:pPr>
            <a:r>
              <a:rPr lang="hu-HU" sz="3400" dirty="0" smtClean="0"/>
              <a:t>7.  972:  1111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001100	     1 1 1 1 0 1 0 1 0 1</a:t>
            </a:r>
          </a:p>
          <a:p>
            <a:pPr>
              <a:buNone/>
            </a:pPr>
            <a:r>
              <a:rPr lang="hu-HU" sz="3400" dirty="0" smtClean="0"/>
              <a:t>1.  405:  0110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010101	     0 1 1 0 0 0 1 1 0 0</a:t>
            </a:r>
          </a:p>
          <a:p>
            <a:pPr>
              <a:buNone/>
            </a:pPr>
            <a:endParaRPr lang="hu-HU" sz="3400" dirty="0" smtClean="0"/>
          </a:p>
          <a:p>
            <a:pPr>
              <a:buNone/>
            </a:pPr>
            <a:r>
              <a:rPr lang="hu-HU" sz="3400" dirty="0" smtClean="0"/>
              <a:t>6.  597:  100101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  </a:t>
            </a:r>
            <a:r>
              <a:rPr lang="hu-HU" sz="3400" dirty="0" smtClean="0"/>
              <a:t>0101	     1 0 0 1 0 1 1 0 0 1</a:t>
            </a:r>
          </a:p>
          <a:p>
            <a:pPr>
              <a:buNone/>
            </a:pPr>
            <a:r>
              <a:rPr lang="hu-HU" sz="3400" dirty="0" smtClean="0"/>
              <a:t>5.  041:  000010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  </a:t>
            </a:r>
            <a:r>
              <a:rPr lang="hu-HU" sz="3400" dirty="0" smtClean="0"/>
              <a:t>1001</a:t>
            </a:r>
            <a:r>
              <a:rPr lang="hu-HU" dirty="0" smtClean="0"/>
              <a:t>	      </a:t>
            </a:r>
            <a:r>
              <a:rPr lang="hu-HU" sz="3400" dirty="0" smtClean="0"/>
              <a:t>0 0 0 0 1 0 0 1 0 1</a:t>
            </a:r>
            <a:endParaRPr lang="hu-HU" dirty="0" smtClean="0"/>
          </a:p>
        </p:txBody>
      </p:sp>
      <p:pic>
        <p:nvPicPr>
          <p:cNvPr id="6" name="Picture 5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219200"/>
            <a:ext cx="1905000" cy="151946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62001" y="6096000"/>
            <a:ext cx="2643187" cy="948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57200" y="1371600"/>
            <a:ext cx="3733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Rekombinációs pontok: 3, 8, 4, 6</a:t>
            </a: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2743200" y="25146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>
            <a:off x="2743200" y="3200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2743200" y="3962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ight Arrow 28"/>
          <p:cNvSpPr/>
          <p:nvPr/>
        </p:nvSpPr>
        <p:spPr>
          <a:xfrm>
            <a:off x="2743200" y="46482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981200" y="5105400"/>
            <a:ext cx="5334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752600" y="4419600"/>
            <a:ext cx="762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209800" y="3657600"/>
            <a:ext cx="3048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752600" y="2895600"/>
            <a:ext cx="762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Mutáció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95600"/>
            <a:ext cx="8001000" cy="29718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hu-HU" sz="3400" dirty="0" smtClean="0"/>
              <a:t>4.  418:  011 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en-US" sz="3400" dirty="0" smtClean="0"/>
              <a:t>  </a:t>
            </a:r>
            <a:r>
              <a:rPr lang="hu-HU" sz="3400" dirty="0" smtClean="0"/>
              <a:t>0100010	     0 1 1 0 1 0 1 0 0 1		 0 1 1 0 1 0 1 0 0 1 </a:t>
            </a:r>
            <a:endParaRPr lang="hu-HU" sz="3400" b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hu-HU" sz="3400" dirty="0" smtClean="0"/>
              <a:t>5.  041:  000 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hu-HU" sz="3400" dirty="0" smtClean="0"/>
              <a:t> </a:t>
            </a:r>
            <a:r>
              <a:rPr lang="en-US" sz="3400" dirty="0" smtClean="0"/>
              <a:t> </a:t>
            </a:r>
            <a:r>
              <a:rPr lang="hu-HU" sz="3400" dirty="0" smtClean="0"/>
              <a:t>0101001	     0 0 0 </a:t>
            </a:r>
            <a:r>
              <a:rPr lang="hu-HU" sz="3400" b="1" dirty="0" smtClean="0">
                <a:solidFill>
                  <a:srgbClr val="FF0000"/>
                </a:solidFill>
              </a:rPr>
              <a:t>0</a:t>
            </a:r>
            <a:r>
              <a:rPr lang="hu-HU" sz="3400" dirty="0" smtClean="0"/>
              <a:t> 1 0 0 0 1 0		 0 0 0 </a:t>
            </a:r>
            <a:r>
              <a:rPr lang="hu-HU" sz="3400" b="1" dirty="0" smtClean="0">
                <a:solidFill>
                  <a:srgbClr val="FF0000"/>
                </a:solidFill>
              </a:rPr>
              <a:t>1</a:t>
            </a:r>
            <a:r>
              <a:rPr lang="hu-HU" sz="3400" dirty="0" smtClean="0"/>
              <a:t> 1 0 0 0 1 0</a:t>
            </a:r>
          </a:p>
          <a:p>
            <a:pPr marL="514350" indent="-514350">
              <a:buNone/>
            </a:pPr>
            <a:r>
              <a:rPr lang="hu-HU" sz="3400" dirty="0" smtClean="0"/>
              <a:t>	</a:t>
            </a:r>
          </a:p>
          <a:p>
            <a:pPr>
              <a:buNone/>
            </a:pPr>
            <a:r>
              <a:rPr lang="hu-HU" sz="3400" dirty="0" smtClean="0"/>
              <a:t>1.  405:  01100101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01	     0 1 1 0 0 1 0 1 0 1		 0 1 1 0 0 1 0 1 0 1</a:t>
            </a:r>
          </a:p>
          <a:p>
            <a:pPr>
              <a:buNone/>
            </a:pPr>
            <a:r>
              <a:rPr lang="hu-HU" sz="3400" dirty="0" smtClean="0"/>
              <a:t>4.  418:  01101000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hu-HU" sz="3400" dirty="0" smtClean="0"/>
              <a:t> </a:t>
            </a:r>
            <a:r>
              <a:rPr lang="en-US" sz="3400" dirty="0" smtClean="0"/>
              <a:t> </a:t>
            </a:r>
            <a:r>
              <a:rPr lang="hu-HU" sz="3400" dirty="0" smtClean="0"/>
              <a:t>10	     0 1 1 0 1 0 0 0 1 0		 0 1 1 0 1 0 0 0 1 0</a:t>
            </a:r>
          </a:p>
          <a:p>
            <a:pPr>
              <a:buNone/>
            </a:pPr>
            <a:endParaRPr lang="hu-HU" sz="3400" dirty="0" smtClean="0"/>
          </a:p>
          <a:p>
            <a:pPr>
              <a:buNone/>
            </a:pPr>
            <a:r>
              <a:rPr lang="hu-HU" sz="3400" dirty="0" smtClean="0"/>
              <a:t>7.  972:  1111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001100	     1 1 </a:t>
            </a:r>
            <a:r>
              <a:rPr lang="hu-HU" sz="3400" b="1" dirty="0" smtClean="0">
                <a:solidFill>
                  <a:srgbClr val="FF0000"/>
                </a:solidFill>
              </a:rPr>
              <a:t>1</a:t>
            </a:r>
            <a:r>
              <a:rPr lang="hu-HU" sz="3400" dirty="0" smtClean="0"/>
              <a:t> 1 0 1 0 1 0 1		 1 1 </a:t>
            </a:r>
            <a:r>
              <a:rPr lang="hu-HU" sz="3400" b="1" dirty="0" smtClean="0">
                <a:solidFill>
                  <a:srgbClr val="FF0000"/>
                </a:solidFill>
              </a:rPr>
              <a:t>0</a:t>
            </a:r>
            <a:r>
              <a:rPr lang="hu-HU" sz="3400" dirty="0" smtClean="0"/>
              <a:t> 1 0 1 0 1 0 1</a:t>
            </a:r>
          </a:p>
          <a:p>
            <a:pPr>
              <a:buNone/>
            </a:pPr>
            <a:r>
              <a:rPr lang="hu-HU" sz="3400" dirty="0" smtClean="0"/>
              <a:t>1.  405:  0110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010101	     0 1 1 0 0 0 1 1 0 0		 0 1 1 0 0 0 1 1 0 0</a:t>
            </a:r>
          </a:p>
          <a:p>
            <a:pPr>
              <a:buNone/>
            </a:pPr>
            <a:endParaRPr lang="hu-HU" sz="3400" dirty="0" smtClean="0"/>
          </a:p>
          <a:p>
            <a:pPr>
              <a:buNone/>
            </a:pPr>
            <a:r>
              <a:rPr lang="hu-HU" sz="3400" dirty="0" smtClean="0"/>
              <a:t>6.  597:  100101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  </a:t>
            </a:r>
            <a:r>
              <a:rPr lang="hu-HU" sz="3400" dirty="0" smtClean="0"/>
              <a:t>0101	     1 0 0 1 0 1 1 0 </a:t>
            </a:r>
            <a:r>
              <a:rPr lang="hu-HU" sz="3400" b="1" dirty="0" smtClean="0">
                <a:solidFill>
                  <a:srgbClr val="FF0000"/>
                </a:solidFill>
              </a:rPr>
              <a:t>0</a:t>
            </a:r>
            <a:r>
              <a:rPr lang="hu-HU" sz="3400" dirty="0" smtClean="0"/>
              <a:t> 1		 1 0 0 1 0 1 1 0 </a:t>
            </a:r>
            <a:r>
              <a:rPr lang="hu-HU" sz="3400" b="1" dirty="0" smtClean="0">
                <a:solidFill>
                  <a:srgbClr val="FF0000"/>
                </a:solidFill>
              </a:rPr>
              <a:t>1</a:t>
            </a:r>
            <a:r>
              <a:rPr lang="hu-HU" sz="3400" dirty="0" smtClean="0"/>
              <a:t> 1</a:t>
            </a:r>
          </a:p>
          <a:p>
            <a:pPr>
              <a:buNone/>
            </a:pPr>
            <a:r>
              <a:rPr lang="hu-HU" sz="3400" dirty="0" smtClean="0"/>
              <a:t>5.  041:  000010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  </a:t>
            </a:r>
            <a:r>
              <a:rPr lang="hu-HU" sz="3400" dirty="0" smtClean="0"/>
              <a:t>1001</a:t>
            </a:r>
            <a:r>
              <a:rPr lang="hu-HU" dirty="0" smtClean="0"/>
              <a:t>	</a:t>
            </a:r>
            <a:r>
              <a:rPr lang="hu-HU" sz="3400" dirty="0" smtClean="0"/>
              <a:t>     0 0 0 0 1 0 0 1 0 1		</a:t>
            </a:r>
            <a:r>
              <a:rPr lang="hu-HU" dirty="0" smtClean="0"/>
              <a:t> </a:t>
            </a:r>
            <a:r>
              <a:rPr lang="hu-HU" sz="3400" dirty="0" smtClean="0"/>
              <a:t>0 0 0 0 1 0 0 1 0 1</a:t>
            </a:r>
            <a:endParaRPr lang="hu-HU" dirty="0" smtClean="0"/>
          </a:p>
        </p:txBody>
      </p:sp>
      <p:pic>
        <p:nvPicPr>
          <p:cNvPr id="6" name="Picture 5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219200"/>
            <a:ext cx="1905000" cy="151946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62001" y="6096000"/>
            <a:ext cx="2643187" cy="948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2743200" y="30480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>
            <a:off x="2743200" y="3733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2743200" y="4495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ight Arrow 28"/>
          <p:cNvSpPr/>
          <p:nvPr/>
        </p:nvSpPr>
        <p:spPr>
          <a:xfrm>
            <a:off x="2743200" y="51816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5334000" y="30480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5334000" y="3733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5410200" y="4495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ight Arrow 20"/>
          <p:cNvSpPr/>
          <p:nvPr/>
        </p:nvSpPr>
        <p:spPr>
          <a:xfrm>
            <a:off x="5410200" y="5257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981200" y="5715000"/>
            <a:ext cx="5334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752600" y="5029200"/>
            <a:ext cx="762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209800" y="4267200"/>
            <a:ext cx="3048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752600" y="3505200"/>
            <a:ext cx="762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Mutáció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505200"/>
            <a:ext cx="8001000" cy="29718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hu-HU" sz="3400" dirty="0" smtClean="0"/>
              <a:t>4.  418:  011 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en-US" sz="3400" dirty="0" smtClean="0"/>
              <a:t>  </a:t>
            </a:r>
            <a:r>
              <a:rPr lang="hu-HU" sz="3400" dirty="0" smtClean="0"/>
              <a:t>0100010	     0 1 1 0 1 0 1 0 0 1		 0 1 1 0 1 0 1 0 0 1   (425)</a:t>
            </a:r>
            <a:endParaRPr lang="hu-HU" sz="3400" b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hu-HU" sz="3400" dirty="0" smtClean="0"/>
              <a:t>5.  041:  000 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hu-HU" sz="3400" dirty="0" smtClean="0"/>
              <a:t> </a:t>
            </a:r>
            <a:r>
              <a:rPr lang="en-US" sz="3400" dirty="0" smtClean="0"/>
              <a:t> </a:t>
            </a:r>
            <a:r>
              <a:rPr lang="hu-HU" sz="3400" dirty="0" smtClean="0"/>
              <a:t>0101001	     0 0 0 </a:t>
            </a:r>
            <a:r>
              <a:rPr lang="hu-HU" sz="3400" b="1" dirty="0" smtClean="0">
                <a:solidFill>
                  <a:srgbClr val="FF0000"/>
                </a:solidFill>
              </a:rPr>
              <a:t>0</a:t>
            </a:r>
            <a:r>
              <a:rPr lang="hu-HU" sz="3400" dirty="0" smtClean="0"/>
              <a:t> 1 0 0 0 1 0		 0 0 0 </a:t>
            </a:r>
            <a:r>
              <a:rPr lang="hu-HU" sz="3400" b="1" dirty="0" smtClean="0">
                <a:solidFill>
                  <a:srgbClr val="FF0000"/>
                </a:solidFill>
              </a:rPr>
              <a:t>1</a:t>
            </a:r>
            <a:r>
              <a:rPr lang="hu-HU" sz="3400" dirty="0" smtClean="0"/>
              <a:t> 1 0 0 0 1 0   (98)</a:t>
            </a:r>
          </a:p>
          <a:p>
            <a:pPr marL="514350" indent="-514350">
              <a:buNone/>
            </a:pPr>
            <a:r>
              <a:rPr lang="hu-HU" sz="3400" dirty="0" smtClean="0"/>
              <a:t>	</a:t>
            </a:r>
          </a:p>
          <a:p>
            <a:pPr>
              <a:buNone/>
            </a:pPr>
            <a:r>
              <a:rPr lang="hu-HU" sz="3400" dirty="0" smtClean="0"/>
              <a:t>1.  405:  01100101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01	     0 1 1 0 0 1 0 1 1 0		 0 1 1 0 0 1 0 1 1 0   (406)</a:t>
            </a:r>
          </a:p>
          <a:p>
            <a:pPr>
              <a:buNone/>
            </a:pPr>
            <a:r>
              <a:rPr lang="hu-HU" sz="3400" dirty="0" smtClean="0"/>
              <a:t>4.  418:  01101000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hu-HU" sz="3400" dirty="0" smtClean="0"/>
              <a:t> </a:t>
            </a:r>
            <a:r>
              <a:rPr lang="en-US" sz="3400" dirty="0" smtClean="0"/>
              <a:t> </a:t>
            </a:r>
            <a:r>
              <a:rPr lang="hu-HU" sz="3400" dirty="0" smtClean="0"/>
              <a:t>10	     0 1 1 0 1 0 0 0 0 1		 0 1 1 0 1 0 0 0 0 1   (417)</a:t>
            </a:r>
          </a:p>
          <a:p>
            <a:pPr>
              <a:buNone/>
            </a:pPr>
            <a:endParaRPr lang="hu-HU" sz="3400" dirty="0" smtClean="0"/>
          </a:p>
          <a:p>
            <a:pPr>
              <a:buNone/>
            </a:pPr>
            <a:r>
              <a:rPr lang="hu-HU" sz="3400" dirty="0" smtClean="0"/>
              <a:t>7.  972:  1111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001100	     1 1 </a:t>
            </a:r>
            <a:r>
              <a:rPr lang="hu-HU" sz="3400" b="1" dirty="0" smtClean="0">
                <a:solidFill>
                  <a:srgbClr val="FF0000"/>
                </a:solidFill>
              </a:rPr>
              <a:t>1</a:t>
            </a:r>
            <a:r>
              <a:rPr lang="hu-HU" sz="3400" dirty="0" smtClean="0"/>
              <a:t> 1 0 1 0 1 0 1		 1 1 </a:t>
            </a:r>
            <a:r>
              <a:rPr lang="hu-HU" sz="3400" b="1" dirty="0" smtClean="0">
                <a:solidFill>
                  <a:srgbClr val="FF0000"/>
                </a:solidFill>
              </a:rPr>
              <a:t>0</a:t>
            </a:r>
            <a:r>
              <a:rPr lang="hu-HU" sz="3400" dirty="0" smtClean="0"/>
              <a:t> 1 0 1 0 1 0 1   (853)</a:t>
            </a:r>
          </a:p>
          <a:p>
            <a:pPr>
              <a:buNone/>
            </a:pPr>
            <a:r>
              <a:rPr lang="hu-HU" sz="3400" dirty="0" smtClean="0"/>
              <a:t>1.  405:  0110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010101	     0 1 1 0 0 0 1 1 0 0		 0 1 1 0 0 0 1 1 0 0   (396)</a:t>
            </a:r>
          </a:p>
          <a:p>
            <a:pPr>
              <a:buNone/>
            </a:pPr>
            <a:endParaRPr lang="hu-HU" sz="3400" dirty="0" smtClean="0"/>
          </a:p>
          <a:p>
            <a:pPr>
              <a:buNone/>
            </a:pPr>
            <a:r>
              <a:rPr lang="hu-HU" sz="3400" dirty="0" smtClean="0"/>
              <a:t>6.  597:  100101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  </a:t>
            </a:r>
            <a:r>
              <a:rPr lang="hu-HU" sz="3400" dirty="0" smtClean="0"/>
              <a:t>0101	     1 0 0 1 0 1 1 0 </a:t>
            </a:r>
            <a:r>
              <a:rPr lang="hu-HU" sz="3400" b="1" dirty="0" smtClean="0">
                <a:solidFill>
                  <a:srgbClr val="FF0000"/>
                </a:solidFill>
              </a:rPr>
              <a:t>0</a:t>
            </a:r>
            <a:r>
              <a:rPr lang="hu-HU" sz="3400" dirty="0" smtClean="0"/>
              <a:t> 1		 1 0 0 1 0 1 1 0 </a:t>
            </a:r>
            <a:r>
              <a:rPr lang="hu-HU" sz="3400" b="1" dirty="0" smtClean="0">
                <a:solidFill>
                  <a:srgbClr val="FF0000"/>
                </a:solidFill>
              </a:rPr>
              <a:t>1</a:t>
            </a:r>
            <a:r>
              <a:rPr lang="hu-HU" sz="3400" dirty="0" smtClean="0"/>
              <a:t> 1   (603)</a:t>
            </a:r>
          </a:p>
          <a:p>
            <a:pPr>
              <a:buNone/>
            </a:pPr>
            <a:r>
              <a:rPr lang="hu-HU" sz="3400" dirty="0" smtClean="0"/>
              <a:t>5.  041:  000010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  </a:t>
            </a:r>
            <a:r>
              <a:rPr lang="hu-HU" sz="3400" dirty="0" smtClean="0"/>
              <a:t>1001</a:t>
            </a:r>
            <a:r>
              <a:rPr lang="hu-HU" dirty="0" smtClean="0"/>
              <a:t>	</a:t>
            </a:r>
            <a:r>
              <a:rPr lang="hu-HU" sz="3400" dirty="0" smtClean="0"/>
              <a:t>     0 0 0 0 1 0 0 1 0 1		</a:t>
            </a:r>
            <a:r>
              <a:rPr lang="hu-HU" dirty="0" smtClean="0"/>
              <a:t> </a:t>
            </a:r>
            <a:r>
              <a:rPr lang="hu-HU" sz="3400" dirty="0" smtClean="0"/>
              <a:t>0 0 0 0 1 0 0 1 0 1   (37)</a:t>
            </a:r>
            <a:endParaRPr lang="hu-HU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1" y="6096000"/>
            <a:ext cx="2643187" cy="948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2743200" y="36576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>
            <a:off x="2743200" y="4343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2743200" y="5105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ight Arrow 28"/>
          <p:cNvSpPr/>
          <p:nvPr/>
        </p:nvSpPr>
        <p:spPr>
          <a:xfrm>
            <a:off x="2743200" y="57912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5334000" y="36576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5334000" y="4343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5410200" y="5105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ight Arrow 20"/>
          <p:cNvSpPr/>
          <p:nvPr/>
        </p:nvSpPr>
        <p:spPr>
          <a:xfrm>
            <a:off x="5410200" y="5867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66800"/>
            <a:ext cx="2579426" cy="2057400"/>
          </a:xfrm>
          <a:prstGeom prst="rect">
            <a:avLst/>
          </a:prstGeom>
        </p:spPr>
      </p:pic>
      <p:pic>
        <p:nvPicPr>
          <p:cNvPr id="30" name="Picture 29" descr="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066800"/>
            <a:ext cx="2635873" cy="2057400"/>
          </a:xfrm>
          <a:prstGeom prst="rect">
            <a:avLst/>
          </a:prstGeom>
        </p:spPr>
      </p:pic>
      <p:sp>
        <p:nvSpPr>
          <p:cNvPr id="31" name="Right Arrow 30"/>
          <p:cNvSpPr/>
          <p:nvPr/>
        </p:nvSpPr>
        <p:spPr>
          <a:xfrm>
            <a:off x="3581400" y="1981200"/>
            <a:ext cx="990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828800" y="5715000"/>
            <a:ext cx="5334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600200" y="5029200"/>
            <a:ext cx="762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057400" y="4267200"/>
            <a:ext cx="3048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600200" y="3505200"/>
            <a:ext cx="762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Reprodukció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505200"/>
            <a:ext cx="8686800" cy="29718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hu-HU" sz="3400" dirty="0" smtClean="0"/>
              <a:t>4.  418:  011 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en-US" sz="3400" dirty="0" smtClean="0"/>
              <a:t>  </a:t>
            </a:r>
            <a:r>
              <a:rPr lang="hu-HU" sz="3400" dirty="0" smtClean="0"/>
              <a:t>0100010	     0 1 1 0 1 0 1 0 0 1		 0 1 1 0 1 0 1 0 0 1   (425)    -    0.649</a:t>
            </a:r>
            <a:endParaRPr lang="hu-HU" sz="3400" b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hu-HU" sz="3400" dirty="0" smtClean="0"/>
              <a:t>5.  041:  000 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hu-HU" sz="3400" dirty="0" smtClean="0"/>
              <a:t> </a:t>
            </a:r>
            <a:r>
              <a:rPr lang="en-US" sz="3400" dirty="0" smtClean="0"/>
              <a:t> </a:t>
            </a:r>
            <a:r>
              <a:rPr lang="hu-HU" sz="3400" dirty="0" smtClean="0"/>
              <a:t>0101001	     0 0 0 </a:t>
            </a:r>
            <a:r>
              <a:rPr lang="hu-HU" sz="3400" b="1" dirty="0" smtClean="0">
                <a:solidFill>
                  <a:srgbClr val="FF0000"/>
                </a:solidFill>
              </a:rPr>
              <a:t>0</a:t>
            </a:r>
            <a:r>
              <a:rPr lang="hu-HU" sz="3400" dirty="0" smtClean="0"/>
              <a:t> 1 0 0 0 1 0		 0 0 0 </a:t>
            </a:r>
            <a:r>
              <a:rPr lang="hu-HU" sz="3400" b="1" dirty="0" smtClean="0">
                <a:solidFill>
                  <a:srgbClr val="FF0000"/>
                </a:solidFill>
              </a:rPr>
              <a:t>1</a:t>
            </a:r>
            <a:r>
              <a:rPr lang="hu-HU" sz="3400" dirty="0" smtClean="0"/>
              <a:t> 1 0 0 0 1 0   (98)      -    1.118</a:t>
            </a:r>
          </a:p>
          <a:p>
            <a:pPr marL="514350" indent="-514350">
              <a:buNone/>
            </a:pPr>
            <a:r>
              <a:rPr lang="hu-HU" sz="3400" dirty="0" smtClean="0"/>
              <a:t>	</a:t>
            </a:r>
          </a:p>
          <a:p>
            <a:pPr>
              <a:buNone/>
            </a:pPr>
            <a:r>
              <a:rPr lang="hu-HU" sz="3400" dirty="0" smtClean="0"/>
              <a:t>1.  405:  01100101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01	     0 1 1 0 0 1 0 1 1 0		 0 1 1 0 0 1 0 1 1 0   (406)    -    0.697</a:t>
            </a:r>
          </a:p>
          <a:p>
            <a:pPr>
              <a:buNone/>
            </a:pPr>
            <a:r>
              <a:rPr lang="hu-HU" sz="3400" dirty="0" smtClean="0"/>
              <a:t>4.  418:  01101000 </a:t>
            </a:r>
            <a:r>
              <a:rPr lang="en-US" sz="3400" b="1" dirty="0" smtClean="0">
                <a:solidFill>
                  <a:srgbClr val="FF0000"/>
                </a:solidFill>
              </a:rPr>
              <a:t>|</a:t>
            </a:r>
            <a:r>
              <a:rPr lang="hu-HU" sz="3400" dirty="0" smtClean="0"/>
              <a:t> </a:t>
            </a:r>
            <a:r>
              <a:rPr lang="en-US" sz="3400" dirty="0" smtClean="0"/>
              <a:t> </a:t>
            </a:r>
            <a:r>
              <a:rPr lang="hu-HU" sz="3400" dirty="0" smtClean="0"/>
              <a:t>10	     0 1 1 0 1 0 0 0 0 1		 0 1 1 0 1 0 0 0 0 1   (417)    -    0.670</a:t>
            </a:r>
          </a:p>
          <a:p>
            <a:pPr>
              <a:buNone/>
            </a:pPr>
            <a:endParaRPr lang="hu-HU" sz="3400" dirty="0" smtClean="0"/>
          </a:p>
          <a:p>
            <a:pPr>
              <a:buNone/>
            </a:pPr>
            <a:r>
              <a:rPr lang="hu-HU" sz="3400" dirty="0" smtClean="0"/>
              <a:t>7.  972:  1111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001100	     1 1 </a:t>
            </a:r>
            <a:r>
              <a:rPr lang="hu-HU" sz="3400" b="1" dirty="0" smtClean="0">
                <a:solidFill>
                  <a:srgbClr val="FF0000"/>
                </a:solidFill>
              </a:rPr>
              <a:t>1</a:t>
            </a:r>
            <a:r>
              <a:rPr lang="hu-HU" sz="3400" dirty="0" smtClean="0"/>
              <a:t> 1 0 1 0 1 0 1		 1 1 </a:t>
            </a:r>
            <a:r>
              <a:rPr lang="hu-HU" sz="3400" b="1" dirty="0" smtClean="0">
                <a:solidFill>
                  <a:srgbClr val="FF0000"/>
                </a:solidFill>
              </a:rPr>
              <a:t>0</a:t>
            </a:r>
            <a:r>
              <a:rPr lang="hu-HU" sz="3400" dirty="0" smtClean="0"/>
              <a:t> 1 0 1 0 1 0 1   (853)    -    0.013</a:t>
            </a:r>
          </a:p>
          <a:p>
            <a:pPr>
              <a:buNone/>
            </a:pPr>
            <a:r>
              <a:rPr lang="hu-HU" sz="3400" dirty="0" smtClean="0"/>
              <a:t>1.  405:  0110 </a:t>
            </a:r>
            <a:r>
              <a:rPr lang="en-US" sz="3400" b="1" dirty="0" smtClean="0">
                <a:solidFill>
                  <a:srgbClr val="FF0000"/>
                </a:solidFill>
              </a:rPr>
              <a:t>| </a:t>
            </a:r>
            <a:r>
              <a:rPr lang="hu-HU" sz="3400" dirty="0" smtClean="0"/>
              <a:t> 010101	     0 1 1 0 0 0 1 1 0 0		 0 1 1 0 0 0 1 1 0 0   (396)    -    0.722</a:t>
            </a:r>
          </a:p>
          <a:p>
            <a:pPr>
              <a:buNone/>
            </a:pPr>
            <a:endParaRPr lang="hu-HU" sz="3400" dirty="0" smtClean="0"/>
          </a:p>
          <a:p>
            <a:pPr>
              <a:buNone/>
            </a:pPr>
            <a:r>
              <a:rPr lang="hu-HU" sz="3400" dirty="0" smtClean="0"/>
              <a:t>6.  597:  100101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  </a:t>
            </a:r>
            <a:r>
              <a:rPr lang="hu-HU" sz="3400" dirty="0" smtClean="0"/>
              <a:t>0101	     1 0 0 1 0 1 1 0 </a:t>
            </a:r>
            <a:r>
              <a:rPr lang="hu-HU" sz="3400" b="1" dirty="0" smtClean="0">
                <a:solidFill>
                  <a:srgbClr val="FF0000"/>
                </a:solidFill>
              </a:rPr>
              <a:t>0</a:t>
            </a:r>
            <a:r>
              <a:rPr lang="hu-HU" sz="3400" dirty="0" smtClean="0"/>
              <a:t> 1		 1 0 0 1 0 1 1 0 </a:t>
            </a:r>
            <a:r>
              <a:rPr lang="hu-HU" sz="3400" b="1" dirty="0" smtClean="0">
                <a:solidFill>
                  <a:srgbClr val="FF0000"/>
                </a:solidFill>
              </a:rPr>
              <a:t>1</a:t>
            </a:r>
            <a:r>
              <a:rPr lang="hu-HU" sz="3400" dirty="0" smtClean="0"/>
              <a:t> 1   (603)    -    0.217</a:t>
            </a:r>
          </a:p>
          <a:p>
            <a:pPr>
              <a:buNone/>
            </a:pPr>
            <a:r>
              <a:rPr lang="hu-HU" sz="3400" dirty="0" smtClean="0"/>
              <a:t>5.  041:  000010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|  </a:t>
            </a:r>
            <a:r>
              <a:rPr lang="hu-HU" sz="3400" dirty="0" smtClean="0"/>
              <a:t>1001</a:t>
            </a:r>
            <a:r>
              <a:rPr lang="hu-HU" dirty="0" smtClean="0"/>
              <a:t>	</a:t>
            </a:r>
            <a:r>
              <a:rPr lang="hu-HU" sz="3400" dirty="0" smtClean="0"/>
              <a:t>     0 0 0 0 1 0 0 1 0 1		</a:t>
            </a:r>
            <a:r>
              <a:rPr lang="hu-HU" dirty="0" smtClean="0"/>
              <a:t> </a:t>
            </a:r>
            <a:r>
              <a:rPr lang="hu-HU" sz="3400" dirty="0" smtClean="0"/>
              <a:t>0 0 0 0 1 0 0 1 0 1   (37)      -    1.062</a:t>
            </a:r>
            <a:endParaRPr lang="hu-HU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1" y="6096000"/>
            <a:ext cx="2643187" cy="948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2590800" y="36576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>
            <a:off x="2590800" y="4343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2590800" y="5105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ight Arrow 28"/>
          <p:cNvSpPr/>
          <p:nvPr/>
        </p:nvSpPr>
        <p:spPr>
          <a:xfrm>
            <a:off x="2590800" y="57912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5181600" y="36576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5181600" y="4343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5257800" y="5105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ight Arrow 20"/>
          <p:cNvSpPr/>
          <p:nvPr/>
        </p:nvSpPr>
        <p:spPr>
          <a:xfrm>
            <a:off x="5257800" y="5867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66800"/>
            <a:ext cx="2579426" cy="2057400"/>
          </a:xfrm>
          <a:prstGeom prst="rect">
            <a:avLst/>
          </a:prstGeom>
        </p:spPr>
      </p:pic>
      <p:pic>
        <p:nvPicPr>
          <p:cNvPr id="30" name="Picture 29" descr="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066800"/>
            <a:ext cx="2635873" cy="2057400"/>
          </a:xfrm>
          <a:prstGeom prst="rect">
            <a:avLst/>
          </a:prstGeom>
        </p:spPr>
      </p:pic>
      <p:sp>
        <p:nvSpPr>
          <p:cNvPr id="31" name="Right Arrow 30"/>
          <p:cNvSpPr/>
          <p:nvPr/>
        </p:nvSpPr>
        <p:spPr>
          <a:xfrm>
            <a:off x="3581400" y="1981200"/>
            <a:ext cx="990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Elitizmus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legjobb fitneszű szülőegyed(ek)et megtartjuk, a legrosszabb fitneszű utódok helyére  lépnek.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Kilépési feltétel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/>
          <a:lstStyle/>
          <a:p>
            <a:pPr algn="ctr">
              <a:buNone/>
            </a:pPr>
            <a:r>
              <a:rPr lang="hu-HU" dirty="0" smtClean="0"/>
              <a:t>Szelekció – reprodukció – mutació – reprodukció</a:t>
            </a:r>
          </a:p>
          <a:p>
            <a:pPr algn="just">
              <a:buNone/>
            </a:pPr>
            <a:endParaRPr lang="hu-HU" dirty="0" smtClean="0"/>
          </a:p>
          <a:p>
            <a:pPr algn="just">
              <a:buNone/>
            </a:pPr>
            <a:r>
              <a:rPr lang="hu-HU" dirty="0" smtClean="0"/>
              <a:t>	A ciklus addig forog amíg egy kilépési feltétel nem teljesül:</a:t>
            </a:r>
          </a:p>
          <a:p>
            <a:pPr algn="just">
              <a:buNone/>
            </a:pPr>
            <a:r>
              <a:rPr lang="hu-HU" dirty="0" smtClean="0"/>
              <a:t>	- előre meghatározott generációk száma</a:t>
            </a:r>
          </a:p>
          <a:p>
            <a:pPr algn="just">
              <a:buNone/>
            </a:pPr>
            <a:r>
              <a:rPr lang="hu-HU" dirty="0" smtClean="0"/>
              <a:t>	- az aktuális generáció állapota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104196</TotalTime>
  <Words>281</Words>
  <Application>Microsoft Office PowerPoint</Application>
  <PresentationFormat>On-screen Show (4:3)</PresentationFormat>
  <Paragraphs>144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Equation</vt:lpstr>
      <vt:lpstr>Példa</vt:lpstr>
      <vt:lpstr>Példa</vt:lpstr>
      <vt:lpstr>Kezdőpopuláció</vt:lpstr>
      <vt:lpstr>Kiértékelés</vt:lpstr>
      <vt:lpstr>Kiértékelés</vt:lpstr>
      <vt:lpstr>Kiértékelés</vt:lpstr>
      <vt:lpstr>Szelekció</vt:lpstr>
      <vt:lpstr>Rekombináció</vt:lpstr>
      <vt:lpstr>Mutáció</vt:lpstr>
      <vt:lpstr>Mutáció</vt:lpstr>
      <vt:lpstr>Reprodukció</vt:lpstr>
      <vt:lpstr>Elitizmus</vt:lpstr>
      <vt:lpstr>Kilépési feltétel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Genetikus algoritmusok</dc:title>
  <dc:creator>Miklos</dc:creator>
  <cp:lastModifiedBy>MikiJob</cp:lastModifiedBy>
  <cp:revision>42</cp:revision>
  <dcterms:created xsi:type="dcterms:W3CDTF">2017-09-10T09:40:10Z</dcterms:created>
  <dcterms:modified xsi:type="dcterms:W3CDTF">2015-11-24T06:57:47Z</dcterms:modified>
</cp:coreProperties>
</file>