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73" r:id="rId15"/>
    <p:sldId id="269" r:id="rId16"/>
    <p:sldId id="270" r:id="rId17"/>
    <p:sldId id="271" r:id="rId18"/>
    <p:sldId id="272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46" d="100"/>
          <a:sy n="46" d="100"/>
        </p:scale>
        <p:origin x="-120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6303F2-CFFD-4A28-8E8D-78ABC58F2C14}" type="datetimeFigureOut">
              <a:rPr lang="en-US" smtClean="0"/>
              <a:pPr/>
              <a:t>11/23/2015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3ACE7-DBC9-45DB-AB74-A2B0BBA423E1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6303F2-CFFD-4A28-8E8D-78ABC58F2C14}" type="datetimeFigureOut">
              <a:rPr lang="en-US" smtClean="0"/>
              <a:pPr/>
              <a:t>11/23/2015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3ACE7-DBC9-45DB-AB74-A2B0BBA423E1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6303F2-CFFD-4A28-8E8D-78ABC58F2C14}" type="datetimeFigureOut">
              <a:rPr lang="en-US" smtClean="0"/>
              <a:pPr/>
              <a:t>11/23/2015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3ACE7-DBC9-45DB-AB74-A2B0BBA423E1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6303F2-CFFD-4A28-8E8D-78ABC58F2C14}" type="datetimeFigureOut">
              <a:rPr lang="en-US" smtClean="0"/>
              <a:pPr/>
              <a:t>11/23/2015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3ACE7-DBC9-45DB-AB74-A2B0BBA423E1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6303F2-CFFD-4A28-8E8D-78ABC58F2C14}" type="datetimeFigureOut">
              <a:rPr lang="en-US" smtClean="0"/>
              <a:pPr/>
              <a:t>11/23/2015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3ACE7-DBC9-45DB-AB74-A2B0BBA423E1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6303F2-CFFD-4A28-8E8D-78ABC58F2C14}" type="datetimeFigureOut">
              <a:rPr lang="en-US" smtClean="0"/>
              <a:pPr/>
              <a:t>11/23/2015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3ACE7-DBC9-45DB-AB74-A2B0BBA423E1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6303F2-CFFD-4A28-8E8D-78ABC58F2C14}" type="datetimeFigureOut">
              <a:rPr lang="en-US" smtClean="0"/>
              <a:pPr/>
              <a:t>11/23/2015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3ACE7-DBC9-45DB-AB74-A2B0BBA423E1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6303F2-CFFD-4A28-8E8D-78ABC58F2C14}" type="datetimeFigureOut">
              <a:rPr lang="en-US" smtClean="0"/>
              <a:pPr/>
              <a:t>11/23/2015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3ACE7-DBC9-45DB-AB74-A2B0BBA423E1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6303F2-CFFD-4A28-8E8D-78ABC58F2C14}" type="datetimeFigureOut">
              <a:rPr lang="en-US" smtClean="0"/>
              <a:pPr/>
              <a:t>11/23/2015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3ACE7-DBC9-45DB-AB74-A2B0BBA423E1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6303F2-CFFD-4A28-8E8D-78ABC58F2C14}" type="datetimeFigureOut">
              <a:rPr lang="en-US" smtClean="0"/>
              <a:pPr/>
              <a:t>11/23/2015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3ACE7-DBC9-45DB-AB74-A2B0BBA423E1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6303F2-CFFD-4A28-8E8D-78ABC58F2C14}" type="datetimeFigureOut">
              <a:rPr lang="en-US" smtClean="0"/>
              <a:pPr/>
              <a:t>11/23/2015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3ACE7-DBC9-45DB-AB74-A2B0BBA423E1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6303F2-CFFD-4A28-8E8D-78ABC58F2C14}" type="datetimeFigureOut">
              <a:rPr lang="en-US" smtClean="0"/>
              <a:pPr/>
              <a:t>11/23/2015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33ACE7-DBC9-45DB-AB74-A2B0BBA423E1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0"/>
            <a:ext cx="7772400" cy="1470025"/>
          </a:xfrm>
        </p:spPr>
        <p:txBody>
          <a:bodyPr/>
          <a:lstStyle/>
          <a:p>
            <a:r>
              <a:rPr lang="en-US" dirty="0" smtClean="0"/>
              <a:t>5</a:t>
            </a:r>
            <a:r>
              <a:rPr lang="hu-HU" dirty="0" smtClean="0"/>
              <a:t> </a:t>
            </a:r>
            <a:r>
              <a:rPr lang="en-US" dirty="0" smtClean="0"/>
              <a:t>–</a:t>
            </a:r>
            <a:r>
              <a:rPr lang="hu-HU" dirty="0" smtClean="0"/>
              <a:t> </a:t>
            </a:r>
            <a:r>
              <a:rPr lang="en-US" dirty="0" smtClean="0"/>
              <a:t>ki</a:t>
            </a:r>
            <a:r>
              <a:rPr lang="hu-HU" dirty="0" smtClean="0"/>
              <a:t>rálynő feladat </a:t>
            </a:r>
            <a:br>
              <a:rPr lang="hu-HU" dirty="0" smtClean="0"/>
            </a:br>
            <a:r>
              <a:rPr lang="hu-HU" dirty="0" smtClean="0"/>
              <a:t>(Forward Checking)</a:t>
            </a:r>
            <a:endParaRPr lang="en-US" dirty="0"/>
          </a:p>
        </p:txBody>
      </p:sp>
      <p:pic>
        <p:nvPicPr>
          <p:cNvPr id="4" name="Picture 3" descr="q5 a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" y="1905000"/>
            <a:ext cx="3650776" cy="3429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876800" y="2286000"/>
            <a:ext cx="29718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3200" b="1" dirty="0" smtClean="0"/>
              <a:t>Q1=2</a:t>
            </a:r>
          </a:p>
          <a:p>
            <a:r>
              <a:rPr lang="hu-HU" sz="3200" b="1" dirty="0" smtClean="0"/>
              <a:t>Q2=5</a:t>
            </a:r>
          </a:p>
          <a:p>
            <a:endParaRPr lang="hu-HU" sz="3200" b="1" dirty="0" smtClean="0"/>
          </a:p>
          <a:p>
            <a:r>
              <a:rPr lang="hu-HU" sz="3200" b="1" dirty="0" smtClean="0"/>
              <a:t>Q3=(1,2,3,4,5)</a:t>
            </a:r>
          </a:p>
          <a:p>
            <a:r>
              <a:rPr lang="hu-HU" sz="3200" b="1" dirty="0" smtClean="0"/>
              <a:t>Q4=(1,2,3,4,5)</a:t>
            </a:r>
            <a:endParaRPr lang="en-US" sz="3200" b="1" dirty="0" smtClean="0"/>
          </a:p>
          <a:p>
            <a:r>
              <a:rPr lang="hu-HU" sz="3200" b="1" dirty="0" smtClean="0"/>
              <a:t>Q5=(1,2,3,4,5)</a:t>
            </a:r>
            <a:endParaRPr lang="en-US" sz="3200" b="1" dirty="0"/>
          </a:p>
        </p:txBody>
      </p:sp>
      <p:sp>
        <p:nvSpPr>
          <p:cNvPr id="7" name="TextBox 3"/>
          <p:cNvSpPr txBox="1">
            <a:spLocks noChangeArrowheads="1"/>
          </p:cNvSpPr>
          <p:nvPr/>
        </p:nvSpPr>
        <p:spPr bwMode="auto">
          <a:xfrm>
            <a:off x="2286000" y="6488668"/>
            <a:ext cx="430932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hu-HU" dirty="0">
                <a:latin typeface="Calibri" pitchFamily="34" charset="0"/>
              </a:rPr>
              <a:t>KMOOC </a:t>
            </a:r>
            <a:r>
              <a:rPr lang="hu-HU" dirty="0" smtClean="0">
                <a:latin typeface="Calibri" pitchFamily="34" charset="0"/>
              </a:rPr>
              <a:t>– Mesterséges</a:t>
            </a:r>
            <a:r>
              <a:rPr lang="en-US" dirty="0" smtClean="0">
                <a:latin typeface="Calibri" pitchFamily="34" charset="0"/>
              </a:rPr>
              <a:t>  </a:t>
            </a:r>
            <a:r>
              <a:rPr lang="hu-HU" dirty="0" smtClean="0">
                <a:latin typeface="Calibri" pitchFamily="34" charset="0"/>
              </a:rPr>
              <a:t>Intelligencia</a:t>
            </a:r>
            <a:r>
              <a:rPr lang="en-US" dirty="0" smtClean="0">
                <a:latin typeface="Calibri" pitchFamily="34" charset="0"/>
              </a:rPr>
              <a:t>,  CSP II</a:t>
            </a:r>
            <a:endParaRPr lang="en-US" dirty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0"/>
            <a:ext cx="7772400" cy="1470025"/>
          </a:xfrm>
        </p:spPr>
        <p:txBody>
          <a:bodyPr/>
          <a:lstStyle/>
          <a:p>
            <a:r>
              <a:rPr lang="en-US" dirty="0" smtClean="0"/>
              <a:t>5</a:t>
            </a:r>
            <a:r>
              <a:rPr lang="hu-HU" dirty="0" smtClean="0"/>
              <a:t> </a:t>
            </a:r>
            <a:r>
              <a:rPr lang="en-US" dirty="0" smtClean="0"/>
              <a:t>–</a:t>
            </a:r>
            <a:r>
              <a:rPr lang="hu-HU" dirty="0" smtClean="0"/>
              <a:t> </a:t>
            </a:r>
            <a:r>
              <a:rPr lang="en-US" dirty="0" smtClean="0"/>
              <a:t>ki</a:t>
            </a:r>
            <a:r>
              <a:rPr lang="hu-HU" dirty="0" smtClean="0"/>
              <a:t>rálynő feladat</a:t>
            </a:r>
            <a:br>
              <a:rPr lang="hu-HU" dirty="0" smtClean="0"/>
            </a:br>
            <a:r>
              <a:rPr lang="en-US" dirty="0" smtClean="0"/>
              <a:t>(</a:t>
            </a:r>
            <a:r>
              <a:rPr lang="hu-HU" dirty="0" smtClean="0"/>
              <a:t>Forward Checking</a:t>
            </a:r>
            <a:r>
              <a:rPr lang="en-US" dirty="0" smtClean="0"/>
              <a:t>)</a:t>
            </a:r>
            <a:endParaRPr lang="en-US" dirty="0"/>
          </a:p>
        </p:txBody>
      </p:sp>
      <p:pic>
        <p:nvPicPr>
          <p:cNvPr id="4" name="Picture 3" descr="q5 a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" y="1905000"/>
            <a:ext cx="3650776" cy="3429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876800" y="2286000"/>
            <a:ext cx="29718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3200" b="1" dirty="0" smtClean="0"/>
              <a:t>Q1=</a:t>
            </a:r>
            <a:r>
              <a:rPr lang="hu-HU" sz="3200" b="1" dirty="0" smtClean="0">
                <a:solidFill>
                  <a:srgbClr val="FF0000"/>
                </a:solidFill>
              </a:rPr>
              <a:t>2</a:t>
            </a:r>
          </a:p>
          <a:p>
            <a:r>
              <a:rPr lang="hu-HU" sz="3200" b="1" dirty="0" smtClean="0"/>
              <a:t>Q2=5</a:t>
            </a:r>
          </a:p>
          <a:p>
            <a:endParaRPr lang="hu-HU" sz="3200" b="1" dirty="0" smtClean="0"/>
          </a:p>
          <a:p>
            <a:r>
              <a:rPr lang="hu-HU" sz="3200" b="1" dirty="0" smtClean="0"/>
              <a:t>Q3=(1,</a:t>
            </a:r>
            <a:r>
              <a:rPr lang="hu-HU" sz="3200" b="1" strike="sngStrike" dirty="0" smtClean="0">
                <a:solidFill>
                  <a:srgbClr val="FF0000"/>
                </a:solidFill>
              </a:rPr>
              <a:t>2</a:t>
            </a:r>
            <a:r>
              <a:rPr lang="hu-HU" sz="3200" b="1" dirty="0" smtClean="0"/>
              <a:t>,3,</a:t>
            </a:r>
            <a:r>
              <a:rPr lang="hu-HU" sz="3200" b="1" strike="sngStrike" dirty="0" smtClean="0">
                <a:solidFill>
                  <a:srgbClr val="FF0000"/>
                </a:solidFill>
              </a:rPr>
              <a:t>4</a:t>
            </a:r>
            <a:r>
              <a:rPr lang="hu-HU" sz="3200" b="1" dirty="0" smtClean="0"/>
              <a:t>,5)</a:t>
            </a:r>
          </a:p>
          <a:p>
            <a:r>
              <a:rPr lang="hu-HU" sz="3200" b="1" dirty="0" smtClean="0"/>
              <a:t>Q4=(1,</a:t>
            </a:r>
            <a:r>
              <a:rPr lang="hu-HU" sz="3200" b="1" strike="sngStrike" dirty="0" smtClean="0">
                <a:solidFill>
                  <a:srgbClr val="FF0000"/>
                </a:solidFill>
              </a:rPr>
              <a:t>2</a:t>
            </a:r>
            <a:r>
              <a:rPr lang="hu-HU" sz="3200" b="1" dirty="0" smtClean="0"/>
              <a:t>,3,4,</a:t>
            </a:r>
            <a:r>
              <a:rPr lang="hu-HU" sz="3200" b="1" strike="sngStrike" dirty="0" smtClean="0">
                <a:solidFill>
                  <a:srgbClr val="FF0000"/>
                </a:solidFill>
              </a:rPr>
              <a:t>5</a:t>
            </a:r>
            <a:r>
              <a:rPr lang="hu-HU" sz="3200" b="1" dirty="0" smtClean="0"/>
              <a:t>)</a:t>
            </a:r>
            <a:endParaRPr lang="en-US" sz="3200" b="1" dirty="0" smtClean="0"/>
          </a:p>
          <a:p>
            <a:r>
              <a:rPr lang="hu-HU" sz="3200" b="1" dirty="0" smtClean="0"/>
              <a:t>Q5=(1,</a:t>
            </a:r>
            <a:r>
              <a:rPr lang="hu-HU" sz="3200" b="1" strike="sngStrike" dirty="0" smtClean="0">
                <a:solidFill>
                  <a:srgbClr val="FF0000"/>
                </a:solidFill>
              </a:rPr>
              <a:t>2</a:t>
            </a:r>
            <a:r>
              <a:rPr lang="hu-HU" sz="3200" b="1" dirty="0" smtClean="0"/>
              <a:t>,3,4,5)</a:t>
            </a:r>
            <a:endParaRPr lang="en-US" sz="3200" b="1" dirty="0"/>
          </a:p>
        </p:txBody>
      </p:sp>
      <p:sp>
        <p:nvSpPr>
          <p:cNvPr id="7" name="TextBox 3"/>
          <p:cNvSpPr txBox="1">
            <a:spLocks noChangeArrowheads="1"/>
          </p:cNvSpPr>
          <p:nvPr/>
        </p:nvSpPr>
        <p:spPr bwMode="auto">
          <a:xfrm>
            <a:off x="2286000" y="6488668"/>
            <a:ext cx="419871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hu-HU" dirty="0">
                <a:latin typeface="Calibri" pitchFamily="34" charset="0"/>
              </a:rPr>
              <a:t>KMOOC </a:t>
            </a:r>
            <a:r>
              <a:rPr lang="hu-HU" dirty="0" smtClean="0">
                <a:latin typeface="Calibri" pitchFamily="34" charset="0"/>
              </a:rPr>
              <a:t>– Mesterséges</a:t>
            </a:r>
            <a:r>
              <a:rPr lang="en-US" dirty="0" smtClean="0">
                <a:latin typeface="Calibri" pitchFamily="34" charset="0"/>
              </a:rPr>
              <a:t>  </a:t>
            </a:r>
            <a:r>
              <a:rPr lang="hu-HU" dirty="0" smtClean="0">
                <a:latin typeface="Calibri" pitchFamily="34" charset="0"/>
              </a:rPr>
              <a:t>Intelligencia</a:t>
            </a:r>
            <a:r>
              <a:rPr lang="en-US" dirty="0" smtClean="0">
                <a:latin typeface="Calibri" pitchFamily="34" charset="0"/>
              </a:rPr>
              <a:t>, CSP II</a:t>
            </a:r>
            <a:endParaRPr lang="en-US" dirty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0"/>
            <a:ext cx="7772400" cy="1470025"/>
          </a:xfrm>
        </p:spPr>
        <p:txBody>
          <a:bodyPr/>
          <a:lstStyle/>
          <a:p>
            <a:r>
              <a:rPr lang="en-US" dirty="0" smtClean="0"/>
              <a:t>5</a:t>
            </a:r>
            <a:r>
              <a:rPr lang="hu-HU" dirty="0" smtClean="0"/>
              <a:t> </a:t>
            </a:r>
            <a:r>
              <a:rPr lang="en-US" dirty="0" smtClean="0"/>
              <a:t>–</a:t>
            </a:r>
            <a:r>
              <a:rPr lang="hu-HU" dirty="0" smtClean="0"/>
              <a:t> </a:t>
            </a:r>
            <a:r>
              <a:rPr lang="en-US" dirty="0" smtClean="0"/>
              <a:t>ki</a:t>
            </a:r>
            <a:r>
              <a:rPr lang="hu-HU" dirty="0" smtClean="0"/>
              <a:t>rálynő feladat</a:t>
            </a:r>
            <a:br>
              <a:rPr lang="hu-HU" dirty="0" smtClean="0"/>
            </a:br>
            <a:r>
              <a:rPr lang="en-US" dirty="0" smtClean="0"/>
              <a:t>(</a:t>
            </a:r>
            <a:r>
              <a:rPr lang="hu-HU" dirty="0" smtClean="0"/>
              <a:t>Forward Checking</a:t>
            </a:r>
            <a:r>
              <a:rPr lang="en-US" dirty="0" smtClean="0"/>
              <a:t>)</a:t>
            </a:r>
            <a:endParaRPr lang="en-US" dirty="0"/>
          </a:p>
        </p:txBody>
      </p:sp>
      <p:pic>
        <p:nvPicPr>
          <p:cNvPr id="4" name="Picture 3" descr="q5 a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1981200"/>
            <a:ext cx="3650776" cy="3429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953000" y="1524000"/>
            <a:ext cx="29718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3200" b="1" dirty="0" smtClean="0"/>
              <a:t>Q1=</a:t>
            </a:r>
            <a:r>
              <a:rPr lang="hu-HU" sz="3200" b="1" dirty="0" smtClean="0">
                <a:solidFill>
                  <a:srgbClr val="FF0000"/>
                </a:solidFill>
              </a:rPr>
              <a:t>2</a:t>
            </a:r>
          </a:p>
          <a:p>
            <a:r>
              <a:rPr lang="hu-HU" sz="3200" b="1" dirty="0" smtClean="0"/>
              <a:t>Q2=</a:t>
            </a:r>
            <a:r>
              <a:rPr lang="hu-HU" sz="3200" b="1" dirty="0" smtClean="0">
                <a:solidFill>
                  <a:srgbClr val="00B0F0"/>
                </a:solidFill>
              </a:rPr>
              <a:t>5</a:t>
            </a:r>
          </a:p>
          <a:p>
            <a:endParaRPr lang="hu-HU" sz="3200" b="1" dirty="0" smtClean="0"/>
          </a:p>
          <a:p>
            <a:r>
              <a:rPr lang="hu-HU" sz="3200" b="1" dirty="0" smtClean="0"/>
              <a:t>Q3=(1,</a:t>
            </a:r>
            <a:r>
              <a:rPr lang="hu-HU" sz="3200" b="1" strike="sngStrike" dirty="0" smtClean="0">
                <a:solidFill>
                  <a:srgbClr val="FF0000"/>
                </a:solidFill>
              </a:rPr>
              <a:t>2</a:t>
            </a:r>
            <a:r>
              <a:rPr lang="hu-HU" sz="3200" b="1" dirty="0" smtClean="0"/>
              <a:t>,3,</a:t>
            </a:r>
            <a:r>
              <a:rPr lang="hu-HU" sz="3200" b="1" strike="sngStrike" dirty="0" smtClean="0">
                <a:solidFill>
                  <a:srgbClr val="FF0000"/>
                </a:solidFill>
              </a:rPr>
              <a:t>4</a:t>
            </a:r>
            <a:r>
              <a:rPr lang="hu-HU" sz="3200" b="1" dirty="0" smtClean="0"/>
              <a:t>,</a:t>
            </a:r>
            <a:r>
              <a:rPr lang="hu-HU" sz="3200" b="1" strike="sngStrike" dirty="0" smtClean="0">
                <a:solidFill>
                  <a:srgbClr val="00B0F0"/>
                </a:solidFill>
              </a:rPr>
              <a:t>5</a:t>
            </a:r>
            <a:r>
              <a:rPr lang="hu-HU" sz="3200" b="1" dirty="0" smtClean="0"/>
              <a:t>)</a:t>
            </a:r>
          </a:p>
          <a:p>
            <a:r>
              <a:rPr lang="hu-HU" sz="3200" b="1" dirty="0" smtClean="0"/>
              <a:t>Q4=(1,</a:t>
            </a:r>
            <a:r>
              <a:rPr lang="hu-HU" sz="3200" b="1" strike="sngStrike" dirty="0" smtClean="0">
                <a:solidFill>
                  <a:srgbClr val="FF0000"/>
                </a:solidFill>
              </a:rPr>
              <a:t>2</a:t>
            </a:r>
            <a:r>
              <a:rPr lang="hu-HU" sz="3200" b="1" dirty="0" smtClean="0"/>
              <a:t>,</a:t>
            </a:r>
            <a:r>
              <a:rPr lang="hu-HU" sz="3200" b="1" strike="sngStrike" dirty="0" smtClean="0">
                <a:solidFill>
                  <a:srgbClr val="00B0F0"/>
                </a:solidFill>
              </a:rPr>
              <a:t>3</a:t>
            </a:r>
            <a:r>
              <a:rPr lang="hu-HU" sz="3200" b="1" dirty="0" smtClean="0"/>
              <a:t>,4,</a:t>
            </a:r>
            <a:r>
              <a:rPr lang="hu-HU" sz="3200" b="1" strike="sngStrike" dirty="0" smtClean="0">
                <a:solidFill>
                  <a:srgbClr val="FF0000"/>
                </a:solidFill>
              </a:rPr>
              <a:t>5</a:t>
            </a:r>
            <a:r>
              <a:rPr lang="hu-HU" sz="3200" b="1" dirty="0" smtClean="0"/>
              <a:t>)</a:t>
            </a:r>
            <a:endParaRPr lang="en-US" sz="3200" b="1" dirty="0" smtClean="0"/>
          </a:p>
          <a:p>
            <a:r>
              <a:rPr lang="hu-HU" sz="3200" b="1" dirty="0" smtClean="0"/>
              <a:t>Q5=(1,</a:t>
            </a:r>
            <a:r>
              <a:rPr lang="hu-HU" sz="3200" b="1" strike="sngStrike" dirty="0" smtClean="0">
                <a:solidFill>
                  <a:srgbClr val="FF0000"/>
                </a:solidFill>
              </a:rPr>
              <a:t>2</a:t>
            </a:r>
            <a:r>
              <a:rPr lang="hu-HU" sz="3200" b="1" dirty="0" smtClean="0"/>
              <a:t>,3,4,</a:t>
            </a:r>
            <a:r>
              <a:rPr lang="hu-HU" sz="3200" b="1" strike="sngStrike" dirty="0" smtClean="0">
                <a:solidFill>
                  <a:srgbClr val="00B0F0"/>
                </a:solidFill>
              </a:rPr>
              <a:t>5</a:t>
            </a:r>
            <a:r>
              <a:rPr lang="hu-HU" sz="3200" b="1" dirty="0" smtClean="0"/>
              <a:t>)</a:t>
            </a:r>
            <a:endParaRPr lang="en-US" sz="3200" b="1" dirty="0"/>
          </a:p>
        </p:txBody>
      </p:sp>
      <p:sp>
        <p:nvSpPr>
          <p:cNvPr id="6" name="Rectangle 5"/>
          <p:cNvSpPr/>
          <p:nvPr/>
        </p:nvSpPr>
        <p:spPr>
          <a:xfrm>
            <a:off x="4953000" y="4876800"/>
            <a:ext cx="23622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u-HU" sz="3200" b="1" dirty="0" smtClean="0"/>
              <a:t>Q3=(1,3)</a:t>
            </a:r>
          </a:p>
          <a:p>
            <a:r>
              <a:rPr lang="hu-HU" sz="3200" b="1" dirty="0" smtClean="0"/>
              <a:t>Q4=(1,4)</a:t>
            </a:r>
            <a:endParaRPr lang="en-US" sz="3200" b="1" dirty="0" smtClean="0"/>
          </a:p>
          <a:p>
            <a:r>
              <a:rPr lang="hu-HU" sz="3200" b="1" dirty="0" smtClean="0"/>
              <a:t>Q5=(1,3,4)</a:t>
            </a:r>
            <a:endParaRPr lang="en-US" sz="3200" b="1" dirty="0"/>
          </a:p>
        </p:txBody>
      </p:sp>
      <p:sp>
        <p:nvSpPr>
          <p:cNvPr id="8" name="TextBox 3"/>
          <p:cNvSpPr txBox="1">
            <a:spLocks noChangeArrowheads="1"/>
          </p:cNvSpPr>
          <p:nvPr/>
        </p:nvSpPr>
        <p:spPr bwMode="auto">
          <a:xfrm>
            <a:off x="2286000" y="6488668"/>
            <a:ext cx="419871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hu-HU" dirty="0">
                <a:latin typeface="Calibri" pitchFamily="34" charset="0"/>
              </a:rPr>
              <a:t>KMOOC </a:t>
            </a:r>
            <a:r>
              <a:rPr lang="hu-HU" dirty="0" smtClean="0">
                <a:latin typeface="Calibri" pitchFamily="34" charset="0"/>
              </a:rPr>
              <a:t>– Mesterséges</a:t>
            </a:r>
            <a:r>
              <a:rPr lang="en-US" dirty="0" smtClean="0">
                <a:latin typeface="Calibri" pitchFamily="34" charset="0"/>
              </a:rPr>
              <a:t>  </a:t>
            </a:r>
            <a:r>
              <a:rPr lang="hu-HU" dirty="0" smtClean="0">
                <a:latin typeface="Calibri" pitchFamily="34" charset="0"/>
              </a:rPr>
              <a:t>Intelligencia</a:t>
            </a:r>
            <a:r>
              <a:rPr lang="en-US" dirty="0" smtClean="0">
                <a:latin typeface="Calibri" pitchFamily="34" charset="0"/>
              </a:rPr>
              <a:t>, CSP II</a:t>
            </a:r>
            <a:endParaRPr lang="en-US" dirty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0"/>
            <a:ext cx="7772400" cy="1470025"/>
          </a:xfrm>
        </p:spPr>
        <p:txBody>
          <a:bodyPr/>
          <a:lstStyle/>
          <a:p>
            <a:r>
              <a:rPr lang="en-US" dirty="0" smtClean="0"/>
              <a:t>5</a:t>
            </a:r>
            <a:r>
              <a:rPr lang="hu-HU" dirty="0" smtClean="0"/>
              <a:t> </a:t>
            </a:r>
            <a:r>
              <a:rPr lang="en-US" dirty="0" smtClean="0"/>
              <a:t>–</a:t>
            </a:r>
            <a:r>
              <a:rPr lang="hu-HU" dirty="0" smtClean="0"/>
              <a:t> </a:t>
            </a:r>
            <a:r>
              <a:rPr lang="en-US" dirty="0" smtClean="0"/>
              <a:t>ki</a:t>
            </a:r>
            <a:r>
              <a:rPr lang="hu-HU" dirty="0" smtClean="0"/>
              <a:t>rálynő feladat</a:t>
            </a:r>
            <a:br>
              <a:rPr lang="hu-HU" dirty="0" smtClean="0"/>
            </a:br>
            <a:r>
              <a:rPr lang="en-US" dirty="0" smtClean="0"/>
              <a:t>(</a:t>
            </a:r>
            <a:r>
              <a:rPr lang="hu-HU" dirty="0" smtClean="0"/>
              <a:t>Forward Checking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4267200" y="2590800"/>
            <a:ext cx="21336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u-HU" sz="3200" b="1" dirty="0" smtClean="0"/>
              <a:t>Q3=1</a:t>
            </a:r>
          </a:p>
          <a:p>
            <a:r>
              <a:rPr lang="hu-HU" sz="3200" b="1" dirty="0" smtClean="0"/>
              <a:t>Q4=(</a:t>
            </a:r>
            <a:r>
              <a:rPr lang="hu-HU" sz="3200" b="1" strike="sngStrike" dirty="0" smtClean="0">
                <a:solidFill>
                  <a:srgbClr val="FF0000"/>
                </a:solidFill>
              </a:rPr>
              <a:t>1</a:t>
            </a:r>
            <a:r>
              <a:rPr lang="hu-HU" sz="3200" b="1" dirty="0" smtClean="0"/>
              <a:t>,4)</a:t>
            </a:r>
            <a:endParaRPr lang="en-US" sz="3200" b="1" dirty="0" smtClean="0"/>
          </a:p>
          <a:p>
            <a:r>
              <a:rPr lang="hu-HU" sz="3200" b="1" dirty="0" smtClean="0"/>
              <a:t>Q5=(</a:t>
            </a:r>
            <a:r>
              <a:rPr lang="hu-HU" sz="3200" b="1" strike="sngStrike" dirty="0" smtClean="0">
                <a:solidFill>
                  <a:srgbClr val="FF0000"/>
                </a:solidFill>
              </a:rPr>
              <a:t>1</a:t>
            </a:r>
            <a:r>
              <a:rPr lang="hu-HU" sz="3200" b="1" dirty="0" smtClean="0"/>
              <a:t>,</a:t>
            </a:r>
            <a:r>
              <a:rPr lang="hu-HU" sz="3200" b="1" strike="sngStrike" dirty="0" smtClean="0">
                <a:solidFill>
                  <a:srgbClr val="FF0000"/>
                </a:solidFill>
              </a:rPr>
              <a:t>3</a:t>
            </a:r>
            <a:r>
              <a:rPr lang="hu-HU" sz="3200" b="1" dirty="0" smtClean="0"/>
              <a:t>,4)</a:t>
            </a:r>
            <a:endParaRPr lang="en-US" sz="3200" b="1" dirty="0"/>
          </a:p>
        </p:txBody>
      </p:sp>
      <p:pic>
        <p:nvPicPr>
          <p:cNvPr id="7" name="Picture 6" descr="q5 b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2133600"/>
            <a:ext cx="3650776" cy="342900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6629400" y="2514600"/>
            <a:ext cx="21336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u-HU" sz="3200" b="1" dirty="0" smtClean="0"/>
              <a:t>Q3=1</a:t>
            </a:r>
          </a:p>
          <a:p>
            <a:r>
              <a:rPr lang="hu-HU" sz="3200" b="1" dirty="0" smtClean="0"/>
              <a:t>Q4=(4)</a:t>
            </a:r>
            <a:endParaRPr lang="en-US" sz="3200" b="1" dirty="0" smtClean="0"/>
          </a:p>
          <a:p>
            <a:r>
              <a:rPr lang="hu-HU" sz="3200" b="1" dirty="0" smtClean="0"/>
              <a:t>Q5=(4)</a:t>
            </a:r>
            <a:endParaRPr lang="en-US" sz="3200" b="1" dirty="0"/>
          </a:p>
        </p:txBody>
      </p:sp>
      <p:sp>
        <p:nvSpPr>
          <p:cNvPr id="10" name="TextBox 3"/>
          <p:cNvSpPr txBox="1">
            <a:spLocks noChangeArrowheads="1"/>
          </p:cNvSpPr>
          <p:nvPr/>
        </p:nvSpPr>
        <p:spPr bwMode="auto">
          <a:xfrm>
            <a:off x="2286000" y="6488668"/>
            <a:ext cx="419871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hu-HU" dirty="0">
                <a:latin typeface="Calibri" pitchFamily="34" charset="0"/>
              </a:rPr>
              <a:t>KMOOC </a:t>
            </a:r>
            <a:r>
              <a:rPr lang="hu-HU" dirty="0" smtClean="0">
                <a:latin typeface="Calibri" pitchFamily="34" charset="0"/>
              </a:rPr>
              <a:t>– Mesterséges</a:t>
            </a:r>
            <a:r>
              <a:rPr lang="en-US" dirty="0" smtClean="0">
                <a:latin typeface="Calibri" pitchFamily="34" charset="0"/>
              </a:rPr>
              <a:t>  </a:t>
            </a:r>
            <a:r>
              <a:rPr lang="hu-HU" dirty="0" smtClean="0">
                <a:latin typeface="Calibri" pitchFamily="34" charset="0"/>
              </a:rPr>
              <a:t>Intelligencia</a:t>
            </a:r>
            <a:r>
              <a:rPr lang="en-US" dirty="0" smtClean="0">
                <a:latin typeface="Calibri" pitchFamily="34" charset="0"/>
              </a:rPr>
              <a:t>, CSP II</a:t>
            </a:r>
            <a:endParaRPr lang="en-US" dirty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0"/>
            <a:ext cx="7772400" cy="1470025"/>
          </a:xfrm>
        </p:spPr>
        <p:txBody>
          <a:bodyPr/>
          <a:lstStyle/>
          <a:p>
            <a:r>
              <a:rPr lang="en-US" dirty="0" smtClean="0"/>
              <a:t>5</a:t>
            </a:r>
            <a:r>
              <a:rPr lang="hu-HU" dirty="0" smtClean="0"/>
              <a:t> </a:t>
            </a:r>
            <a:r>
              <a:rPr lang="en-US" dirty="0" smtClean="0"/>
              <a:t>–</a:t>
            </a:r>
            <a:r>
              <a:rPr lang="hu-HU" dirty="0" smtClean="0"/>
              <a:t> </a:t>
            </a:r>
            <a:r>
              <a:rPr lang="en-US" dirty="0" smtClean="0"/>
              <a:t>ki</a:t>
            </a:r>
            <a:r>
              <a:rPr lang="hu-HU" dirty="0" smtClean="0"/>
              <a:t>rálynő feladat</a:t>
            </a:r>
            <a:br>
              <a:rPr lang="hu-HU" dirty="0" smtClean="0"/>
            </a:br>
            <a:r>
              <a:rPr lang="en-US" dirty="0" smtClean="0"/>
              <a:t>(</a:t>
            </a:r>
            <a:r>
              <a:rPr lang="hu-HU" dirty="0" smtClean="0"/>
              <a:t>Forward Checking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5029200" y="2514600"/>
            <a:ext cx="15240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u-HU" sz="3200" b="1" dirty="0" smtClean="0"/>
              <a:t>Q3=1</a:t>
            </a:r>
          </a:p>
          <a:p>
            <a:r>
              <a:rPr lang="hu-HU" sz="3200" b="1" dirty="0" smtClean="0"/>
              <a:t>Q4=4</a:t>
            </a:r>
            <a:endParaRPr lang="en-US" sz="3200" b="1" dirty="0" smtClean="0"/>
          </a:p>
          <a:p>
            <a:r>
              <a:rPr lang="hu-HU" sz="3200" b="1" dirty="0" smtClean="0"/>
              <a:t>Q5=(</a:t>
            </a:r>
            <a:r>
              <a:rPr lang="hu-HU" sz="3200" b="1" strike="sngStrike" dirty="0" smtClean="0">
                <a:solidFill>
                  <a:srgbClr val="FF0000"/>
                </a:solidFill>
              </a:rPr>
              <a:t>4</a:t>
            </a:r>
            <a:r>
              <a:rPr lang="hu-HU" sz="3200" b="1" dirty="0" smtClean="0"/>
              <a:t>)</a:t>
            </a:r>
            <a:endParaRPr lang="en-US" sz="3200" b="1" dirty="0"/>
          </a:p>
        </p:txBody>
      </p:sp>
      <p:pic>
        <p:nvPicPr>
          <p:cNvPr id="9" name="Picture 8" descr="q5 c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828800"/>
            <a:ext cx="3616657" cy="342900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7086600" y="2438400"/>
            <a:ext cx="15240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u-HU" sz="3200" b="1" dirty="0" smtClean="0"/>
              <a:t>Q3=1</a:t>
            </a:r>
          </a:p>
          <a:p>
            <a:r>
              <a:rPr lang="hu-HU" sz="3200" b="1" dirty="0" smtClean="0"/>
              <a:t>Q4=4</a:t>
            </a:r>
            <a:endParaRPr lang="en-US" sz="3200" b="1" dirty="0" smtClean="0"/>
          </a:p>
          <a:p>
            <a:r>
              <a:rPr lang="hu-HU" sz="3200" b="1" dirty="0" smtClean="0"/>
              <a:t>Q5= -</a:t>
            </a:r>
            <a:endParaRPr lang="en-US" sz="3200" b="1" dirty="0"/>
          </a:p>
        </p:txBody>
      </p:sp>
      <p:sp>
        <p:nvSpPr>
          <p:cNvPr id="7" name="TextBox 3"/>
          <p:cNvSpPr txBox="1">
            <a:spLocks noChangeArrowheads="1"/>
          </p:cNvSpPr>
          <p:nvPr/>
        </p:nvSpPr>
        <p:spPr bwMode="auto">
          <a:xfrm>
            <a:off x="2286000" y="6488668"/>
            <a:ext cx="419871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hu-HU" dirty="0">
                <a:latin typeface="Calibri" pitchFamily="34" charset="0"/>
              </a:rPr>
              <a:t>KMOOC </a:t>
            </a:r>
            <a:r>
              <a:rPr lang="hu-HU" dirty="0" smtClean="0">
                <a:latin typeface="Calibri" pitchFamily="34" charset="0"/>
              </a:rPr>
              <a:t>– Mesterséges</a:t>
            </a:r>
            <a:r>
              <a:rPr lang="en-US" dirty="0" smtClean="0">
                <a:latin typeface="Calibri" pitchFamily="34" charset="0"/>
              </a:rPr>
              <a:t>  </a:t>
            </a:r>
            <a:r>
              <a:rPr lang="hu-HU" dirty="0" smtClean="0">
                <a:latin typeface="Calibri" pitchFamily="34" charset="0"/>
              </a:rPr>
              <a:t>Intelligencia</a:t>
            </a:r>
            <a:r>
              <a:rPr lang="en-US" dirty="0" smtClean="0">
                <a:latin typeface="Calibri" pitchFamily="34" charset="0"/>
              </a:rPr>
              <a:t>, CSP II</a:t>
            </a:r>
            <a:endParaRPr lang="en-US" dirty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0"/>
            <a:ext cx="7772400" cy="1470025"/>
          </a:xfrm>
        </p:spPr>
        <p:txBody>
          <a:bodyPr/>
          <a:lstStyle/>
          <a:p>
            <a:r>
              <a:rPr lang="en-US" dirty="0" smtClean="0"/>
              <a:t>5</a:t>
            </a:r>
            <a:r>
              <a:rPr lang="hu-HU" dirty="0" smtClean="0"/>
              <a:t> </a:t>
            </a:r>
            <a:r>
              <a:rPr lang="en-US" dirty="0" smtClean="0"/>
              <a:t>–</a:t>
            </a:r>
            <a:r>
              <a:rPr lang="hu-HU" dirty="0" smtClean="0"/>
              <a:t> </a:t>
            </a:r>
            <a:r>
              <a:rPr lang="en-US" dirty="0" smtClean="0"/>
              <a:t>ki</a:t>
            </a:r>
            <a:r>
              <a:rPr lang="hu-HU" dirty="0" smtClean="0"/>
              <a:t>rálynő feladat</a:t>
            </a:r>
            <a:br>
              <a:rPr lang="hu-HU" dirty="0" smtClean="0"/>
            </a:br>
            <a:r>
              <a:rPr lang="en-US" dirty="0" smtClean="0"/>
              <a:t>(</a:t>
            </a:r>
            <a:r>
              <a:rPr lang="hu-HU" dirty="0" smtClean="0"/>
              <a:t>Forward Checking</a:t>
            </a:r>
            <a:r>
              <a:rPr lang="en-US" dirty="0" smtClean="0"/>
              <a:t>)</a:t>
            </a:r>
            <a:endParaRPr lang="en-US" dirty="0"/>
          </a:p>
        </p:txBody>
      </p:sp>
      <p:pic>
        <p:nvPicPr>
          <p:cNvPr id="6" name="Picture 5" descr="q5 a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8400" y="1676400"/>
            <a:ext cx="2433851" cy="2286000"/>
          </a:xfrm>
          <a:prstGeom prst="rect">
            <a:avLst/>
          </a:prstGeom>
        </p:spPr>
      </p:pic>
      <p:pic>
        <p:nvPicPr>
          <p:cNvPr id="7" name="Picture 6" descr="q5 b.bmp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2800" y="1676400"/>
            <a:ext cx="2433851" cy="2286000"/>
          </a:xfrm>
          <a:prstGeom prst="rect">
            <a:avLst/>
          </a:prstGeom>
        </p:spPr>
      </p:pic>
      <p:pic>
        <p:nvPicPr>
          <p:cNvPr id="11" name="Picture 10" descr="q5 c.bmp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4800" y="1676400"/>
            <a:ext cx="2411104" cy="2286000"/>
          </a:xfrm>
          <a:prstGeom prst="rect">
            <a:avLst/>
          </a:prstGeom>
        </p:spPr>
      </p:pic>
      <p:pic>
        <p:nvPicPr>
          <p:cNvPr id="12" name="Picture 11" descr="q5 d.bmp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8600" y="4191000"/>
            <a:ext cx="2411104" cy="2286000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3429000" y="4572000"/>
            <a:ext cx="25908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u-HU" sz="3200" b="1" dirty="0" smtClean="0"/>
              <a:t>Q3=3</a:t>
            </a:r>
          </a:p>
          <a:p>
            <a:r>
              <a:rPr lang="hu-HU" sz="3200" b="1" dirty="0" smtClean="0"/>
              <a:t>Q4=(1,</a:t>
            </a:r>
            <a:r>
              <a:rPr lang="hu-HU" sz="3200" b="1" strike="sngStrike" dirty="0" smtClean="0">
                <a:solidFill>
                  <a:srgbClr val="FF0000"/>
                </a:solidFill>
              </a:rPr>
              <a:t>4</a:t>
            </a:r>
            <a:r>
              <a:rPr lang="hu-HU" sz="3200" b="1" dirty="0" smtClean="0"/>
              <a:t>)</a:t>
            </a:r>
            <a:endParaRPr lang="en-US" sz="3200" b="1" dirty="0" smtClean="0"/>
          </a:p>
          <a:p>
            <a:r>
              <a:rPr lang="hu-HU" sz="3200" b="1" dirty="0" smtClean="0"/>
              <a:t>Q5=(</a:t>
            </a:r>
            <a:r>
              <a:rPr lang="hu-HU" sz="3200" b="1" strike="sngStrike" dirty="0" smtClean="0">
                <a:solidFill>
                  <a:srgbClr val="FF0000"/>
                </a:solidFill>
              </a:rPr>
              <a:t>1</a:t>
            </a:r>
            <a:r>
              <a:rPr lang="hu-HU" sz="3200" b="1" dirty="0" smtClean="0"/>
              <a:t>,</a:t>
            </a:r>
            <a:r>
              <a:rPr lang="hu-HU" sz="3200" b="1" strike="sngStrike" dirty="0" smtClean="0">
                <a:solidFill>
                  <a:srgbClr val="FF0000"/>
                </a:solidFill>
              </a:rPr>
              <a:t>3</a:t>
            </a:r>
            <a:r>
              <a:rPr lang="hu-HU" sz="3200" b="1" dirty="0" smtClean="0"/>
              <a:t>,4)</a:t>
            </a:r>
            <a:endParaRPr lang="en-US" sz="3200" b="1" dirty="0"/>
          </a:p>
        </p:txBody>
      </p:sp>
      <p:sp>
        <p:nvSpPr>
          <p:cNvPr id="9" name="TextBox 3"/>
          <p:cNvSpPr txBox="1">
            <a:spLocks noChangeArrowheads="1"/>
          </p:cNvSpPr>
          <p:nvPr/>
        </p:nvSpPr>
        <p:spPr bwMode="auto">
          <a:xfrm>
            <a:off x="2286000" y="6488668"/>
            <a:ext cx="419871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hu-HU" dirty="0">
                <a:latin typeface="Calibri" pitchFamily="34" charset="0"/>
              </a:rPr>
              <a:t>KMOOC </a:t>
            </a:r>
            <a:r>
              <a:rPr lang="hu-HU" dirty="0" smtClean="0">
                <a:latin typeface="Calibri" pitchFamily="34" charset="0"/>
              </a:rPr>
              <a:t>– Mesterséges</a:t>
            </a:r>
            <a:r>
              <a:rPr lang="en-US" dirty="0" smtClean="0">
                <a:latin typeface="Calibri" pitchFamily="34" charset="0"/>
              </a:rPr>
              <a:t>  </a:t>
            </a:r>
            <a:r>
              <a:rPr lang="hu-HU" dirty="0" smtClean="0">
                <a:latin typeface="Calibri" pitchFamily="34" charset="0"/>
              </a:rPr>
              <a:t>Intelligencia</a:t>
            </a:r>
            <a:r>
              <a:rPr lang="en-US" dirty="0" smtClean="0">
                <a:latin typeface="Calibri" pitchFamily="34" charset="0"/>
              </a:rPr>
              <a:t>, CSP II</a:t>
            </a:r>
            <a:endParaRPr lang="en-US" dirty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0"/>
            <a:ext cx="7772400" cy="1470025"/>
          </a:xfrm>
        </p:spPr>
        <p:txBody>
          <a:bodyPr/>
          <a:lstStyle/>
          <a:p>
            <a:r>
              <a:rPr lang="en-US" dirty="0" smtClean="0"/>
              <a:t>5</a:t>
            </a:r>
            <a:r>
              <a:rPr lang="hu-HU" dirty="0" smtClean="0"/>
              <a:t> </a:t>
            </a:r>
            <a:r>
              <a:rPr lang="en-US" dirty="0" smtClean="0"/>
              <a:t>–</a:t>
            </a:r>
            <a:r>
              <a:rPr lang="hu-HU" dirty="0" smtClean="0"/>
              <a:t> </a:t>
            </a:r>
            <a:r>
              <a:rPr lang="en-US" dirty="0" smtClean="0"/>
              <a:t>ki</a:t>
            </a:r>
            <a:r>
              <a:rPr lang="hu-HU" dirty="0" smtClean="0"/>
              <a:t>rálynő feladat</a:t>
            </a:r>
            <a:br>
              <a:rPr lang="hu-HU" dirty="0" smtClean="0"/>
            </a:br>
            <a:r>
              <a:rPr lang="en-US" dirty="0" smtClean="0"/>
              <a:t>(</a:t>
            </a:r>
            <a:r>
              <a:rPr lang="hu-HU" dirty="0" smtClean="0"/>
              <a:t>Forward Checking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1600200" y="4876800"/>
            <a:ext cx="16002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u-HU" sz="3200" b="1" dirty="0" smtClean="0"/>
              <a:t>Q3=3</a:t>
            </a:r>
          </a:p>
          <a:p>
            <a:r>
              <a:rPr lang="hu-HU" sz="3200" b="1" dirty="0" smtClean="0"/>
              <a:t>Q4=1</a:t>
            </a:r>
            <a:endParaRPr lang="en-US" sz="3200" b="1" dirty="0" smtClean="0"/>
          </a:p>
          <a:p>
            <a:r>
              <a:rPr lang="hu-HU" sz="3200" b="1" dirty="0" smtClean="0"/>
              <a:t>Q5=(4)</a:t>
            </a:r>
            <a:endParaRPr lang="en-US" sz="3200" b="1" dirty="0"/>
          </a:p>
        </p:txBody>
      </p:sp>
      <p:pic>
        <p:nvPicPr>
          <p:cNvPr id="8" name="Picture 7" descr="q5 e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0" y="1752600"/>
            <a:ext cx="3048000" cy="2889849"/>
          </a:xfrm>
          <a:prstGeom prst="rect">
            <a:avLst/>
          </a:prstGeom>
        </p:spPr>
      </p:pic>
      <p:pic>
        <p:nvPicPr>
          <p:cNvPr id="9" name="Picture 8" descr="q5 f.bmp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19600" y="1752600"/>
            <a:ext cx="3047636" cy="2889504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5410200" y="4876800"/>
            <a:ext cx="16002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u-HU" sz="3200" b="1" dirty="0" smtClean="0"/>
              <a:t>Q3=3</a:t>
            </a:r>
          </a:p>
          <a:p>
            <a:r>
              <a:rPr lang="hu-HU" sz="3200" b="1" dirty="0" smtClean="0"/>
              <a:t>Q4=1</a:t>
            </a:r>
            <a:endParaRPr lang="en-US" sz="3200" b="1" dirty="0" smtClean="0"/>
          </a:p>
          <a:p>
            <a:r>
              <a:rPr lang="hu-HU" sz="3200" b="1" dirty="0" smtClean="0"/>
              <a:t>Q5=4</a:t>
            </a:r>
            <a:endParaRPr lang="en-US" sz="3200" b="1" dirty="0"/>
          </a:p>
        </p:txBody>
      </p:sp>
      <p:sp>
        <p:nvSpPr>
          <p:cNvPr id="11" name="TextBox 3"/>
          <p:cNvSpPr txBox="1">
            <a:spLocks noChangeArrowheads="1"/>
          </p:cNvSpPr>
          <p:nvPr/>
        </p:nvSpPr>
        <p:spPr bwMode="auto">
          <a:xfrm>
            <a:off x="2286000" y="6488668"/>
            <a:ext cx="419871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hu-HU" dirty="0">
                <a:latin typeface="Calibri" pitchFamily="34" charset="0"/>
              </a:rPr>
              <a:t>KMOOC </a:t>
            </a:r>
            <a:r>
              <a:rPr lang="hu-HU" dirty="0" smtClean="0">
                <a:latin typeface="Calibri" pitchFamily="34" charset="0"/>
              </a:rPr>
              <a:t>– Mesterséges</a:t>
            </a:r>
            <a:r>
              <a:rPr lang="en-US" dirty="0" smtClean="0">
                <a:latin typeface="Calibri" pitchFamily="34" charset="0"/>
              </a:rPr>
              <a:t>  </a:t>
            </a:r>
            <a:r>
              <a:rPr lang="hu-HU" dirty="0" smtClean="0">
                <a:latin typeface="Calibri" pitchFamily="34" charset="0"/>
              </a:rPr>
              <a:t>Intelligencia</a:t>
            </a:r>
            <a:r>
              <a:rPr lang="en-US" dirty="0" smtClean="0">
                <a:latin typeface="Calibri" pitchFamily="34" charset="0"/>
              </a:rPr>
              <a:t>, CSP II</a:t>
            </a:r>
            <a:endParaRPr lang="en-US" dirty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0"/>
            <a:ext cx="7772400" cy="1470025"/>
          </a:xfrm>
        </p:spPr>
        <p:txBody>
          <a:bodyPr/>
          <a:lstStyle/>
          <a:p>
            <a:r>
              <a:rPr lang="en-US" dirty="0" smtClean="0"/>
              <a:t>5</a:t>
            </a:r>
            <a:r>
              <a:rPr lang="hu-HU" dirty="0" smtClean="0"/>
              <a:t> </a:t>
            </a:r>
            <a:r>
              <a:rPr lang="en-US" dirty="0" smtClean="0"/>
              <a:t>–</a:t>
            </a:r>
            <a:r>
              <a:rPr lang="hu-HU" dirty="0" smtClean="0"/>
              <a:t> </a:t>
            </a:r>
            <a:r>
              <a:rPr lang="en-US" dirty="0" smtClean="0"/>
              <a:t>ki</a:t>
            </a:r>
            <a:r>
              <a:rPr lang="hu-HU" dirty="0" smtClean="0"/>
              <a:t>rálynő feladat</a:t>
            </a:r>
            <a:br>
              <a:rPr lang="hu-HU" dirty="0" smtClean="0"/>
            </a:br>
            <a:r>
              <a:rPr lang="en-US" dirty="0" smtClean="0"/>
              <a:t>(</a:t>
            </a:r>
            <a:r>
              <a:rPr lang="hu-HU" dirty="0" smtClean="0"/>
              <a:t>Ág-konzisztencia</a:t>
            </a:r>
            <a:r>
              <a:rPr lang="en-US" dirty="0" smtClean="0"/>
              <a:t>)</a:t>
            </a:r>
            <a:endParaRPr lang="en-US" dirty="0"/>
          </a:p>
        </p:txBody>
      </p:sp>
      <p:pic>
        <p:nvPicPr>
          <p:cNvPr id="7" name="Picture 6" descr="q5 a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2286000"/>
            <a:ext cx="3657600" cy="3435409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4267200" y="2743200"/>
            <a:ext cx="16002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800" b="1" dirty="0" smtClean="0"/>
              <a:t>Q1=2</a:t>
            </a:r>
          </a:p>
          <a:p>
            <a:r>
              <a:rPr lang="hu-HU" sz="2800" b="1" dirty="0" smtClean="0"/>
              <a:t>Q2=5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191000" y="4114800"/>
            <a:ext cx="18288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u-HU" sz="2800" b="1" dirty="0" smtClean="0"/>
              <a:t>Q3=(1,3)</a:t>
            </a:r>
          </a:p>
          <a:p>
            <a:r>
              <a:rPr lang="hu-HU" sz="2800" b="1" dirty="0" smtClean="0"/>
              <a:t>Q4=(1,4)</a:t>
            </a:r>
            <a:endParaRPr lang="en-US" sz="2800" b="1" dirty="0" smtClean="0"/>
          </a:p>
          <a:p>
            <a:r>
              <a:rPr lang="hu-HU" sz="2800" b="1" dirty="0" smtClean="0"/>
              <a:t>Q5=(1,3,4)</a:t>
            </a:r>
            <a:endParaRPr lang="en-US" sz="2800" b="1" dirty="0"/>
          </a:p>
        </p:txBody>
      </p:sp>
      <p:sp>
        <p:nvSpPr>
          <p:cNvPr id="14" name="Rectangle 13"/>
          <p:cNvSpPr/>
          <p:nvPr/>
        </p:nvSpPr>
        <p:spPr>
          <a:xfrm>
            <a:off x="6477000" y="2514600"/>
            <a:ext cx="2286000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u-HU" sz="3200" b="1" dirty="0" smtClean="0"/>
              <a:t>Q3 –</a:t>
            </a:r>
            <a:r>
              <a:rPr lang="en-US" sz="3200" b="1" dirty="0" smtClean="0"/>
              <a:t>&gt; Q4</a:t>
            </a:r>
          </a:p>
          <a:p>
            <a:r>
              <a:rPr lang="hu-HU" sz="3200" b="1" dirty="0" smtClean="0"/>
              <a:t>Q</a:t>
            </a:r>
            <a:r>
              <a:rPr lang="en-US" sz="3200" b="1" dirty="0" smtClean="0"/>
              <a:t>4</a:t>
            </a:r>
            <a:r>
              <a:rPr lang="hu-HU" sz="3200" b="1" dirty="0" smtClean="0"/>
              <a:t> –</a:t>
            </a:r>
            <a:r>
              <a:rPr lang="en-US" sz="3200" b="1" dirty="0" smtClean="0"/>
              <a:t>&gt; Q3</a:t>
            </a:r>
          </a:p>
          <a:p>
            <a:r>
              <a:rPr lang="hu-HU" sz="3200" b="1" dirty="0" smtClean="0"/>
              <a:t>Q3 –</a:t>
            </a:r>
            <a:r>
              <a:rPr lang="en-US" sz="3200" b="1" dirty="0" smtClean="0"/>
              <a:t>&gt; Q5</a:t>
            </a:r>
          </a:p>
          <a:p>
            <a:r>
              <a:rPr lang="hu-HU" sz="3200" b="1" dirty="0" smtClean="0"/>
              <a:t>Q</a:t>
            </a:r>
            <a:r>
              <a:rPr lang="en-US" sz="3200" b="1" dirty="0" smtClean="0"/>
              <a:t>5</a:t>
            </a:r>
            <a:r>
              <a:rPr lang="hu-HU" sz="3200" b="1" dirty="0" smtClean="0"/>
              <a:t> –</a:t>
            </a:r>
            <a:r>
              <a:rPr lang="en-US" sz="3200" b="1" dirty="0" smtClean="0"/>
              <a:t>&gt; Q3</a:t>
            </a:r>
          </a:p>
          <a:p>
            <a:r>
              <a:rPr lang="hu-HU" sz="3200" b="1" dirty="0" smtClean="0"/>
              <a:t>Q</a:t>
            </a:r>
            <a:r>
              <a:rPr lang="en-US" sz="3200" b="1" dirty="0" smtClean="0"/>
              <a:t>4</a:t>
            </a:r>
            <a:r>
              <a:rPr lang="hu-HU" sz="3200" b="1" dirty="0" smtClean="0"/>
              <a:t> –</a:t>
            </a:r>
            <a:r>
              <a:rPr lang="en-US" sz="3200" b="1" dirty="0" smtClean="0"/>
              <a:t>&gt; Q5</a:t>
            </a:r>
          </a:p>
          <a:p>
            <a:r>
              <a:rPr lang="hu-HU" sz="3200" b="1" dirty="0" smtClean="0"/>
              <a:t>Q</a:t>
            </a:r>
            <a:r>
              <a:rPr lang="en-US" sz="3200" b="1" dirty="0" smtClean="0"/>
              <a:t>5 </a:t>
            </a:r>
            <a:r>
              <a:rPr lang="hu-HU" sz="3200" b="1" dirty="0" smtClean="0"/>
              <a:t>–</a:t>
            </a:r>
            <a:r>
              <a:rPr lang="en-US" sz="3200" b="1" dirty="0" smtClean="0"/>
              <a:t>&gt; Q4</a:t>
            </a:r>
          </a:p>
          <a:p>
            <a:endParaRPr lang="en-US" sz="3200" b="1" dirty="0" smtClean="0"/>
          </a:p>
        </p:txBody>
      </p:sp>
      <p:sp>
        <p:nvSpPr>
          <p:cNvPr id="9" name="TextBox 3"/>
          <p:cNvSpPr txBox="1">
            <a:spLocks noChangeArrowheads="1"/>
          </p:cNvSpPr>
          <p:nvPr/>
        </p:nvSpPr>
        <p:spPr bwMode="auto">
          <a:xfrm>
            <a:off x="2286000" y="6488668"/>
            <a:ext cx="419871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hu-HU" dirty="0">
                <a:latin typeface="Calibri" pitchFamily="34" charset="0"/>
              </a:rPr>
              <a:t>KMOOC </a:t>
            </a:r>
            <a:r>
              <a:rPr lang="hu-HU" dirty="0" smtClean="0">
                <a:latin typeface="Calibri" pitchFamily="34" charset="0"/>
              </a:rPr>
              <a:t>– Mesterséges</a:t>
            </a:r>
            <a:r>
              <a:rPr lang="en-US" dirty="0" smtClean="0">
                <a:latin typeface="Calibri" pitchFamily="34" charset="0"/>
              </a:rPr>
              <a:t>  </a:t>
            </a:r>
            <a:r>
              <a:rPr lang="hu-HU" dirty="0" smtClean="0">
                <a:latin typeface="Calibri" pitchFamily="34" charset="0"/>
              </a:rPr>
              <a:t>Intelligencia</a:t>
            </a:r>
            <a:r>
              <a:rPr lang="en-US" dirty="0" smtClean="0">
                <a:latin typeface="Calibri" pitchFamily="34" charset="0"/>
              </a:rPr>
              <a:t>, CSP II</a:t>
            </a:r>
            <a:endParaRPr lang="en-US" dirty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0"/>
            <a:ext cx="7772400" cy="1470025"/>
          </a:xfrm>
        </p:spPr>
        <p:txBody>
          <a:bodyPr/>
          <a:lstStyle/>
          <a:p>
            <a:r>
              <a:rPr lang="en-US" dirty="0" smtClean="0"/>
              <a:t>5</a:t>
            </a:r>
            <a:r>
              <a:rPr lang="hu-HU" dirty="0" smtClean="0"/>
              <a:t> </a:t>
            </a:r>
            <a:r>
              <a:rPr lang="en-US" dirty="0" smtClean="0"/>
              <a:t>–</a:t>
            </a:r>
            <a:r>
              <a:rPr lang="hu-HU" dirty="0" smtClean="0"/>
              <a:t> </a:t>
            </a:r>
            <a:r>
              <a:rPr lang="en-US" dirty="0" smtClean="0"/>
              <a:t>ki</a:t>
            </a:r>
            <a:r>
              <a:rPr lang="hu-HU" dirty="0" smtClean="0"/>
              <a:t>rálynő feladat</a:t>
            </a:r>
            <a:br>
              <a:rPr lang="hu-HU" dirty="0" smtClean="0"/>
            </a:br>
            <a:r>
              <a:rPr lang="en-US" dirty="0" smtClean="0"/>
              <a:t>(</a:t>
            </a:r>
            <a:r>
              <a:rPr lang="hu-HU" dirty="0" smtClean="0"/>
              <a:t>Ág-konzisztencia</a:t>
            </a:r>
            <a:r>
              <a:rPr lang="en-US" dirty="0" smtClean="0"/>
              <a:t>)</a:t>
            </a:r>
            <a:endParaRPr lang="en-US" dirty="0"/>
          </a:p>
        </p:txBody>
      </p:sp>
      <p:pic>
        <p:nvPicPr>
          <p:cNvPr id="7" name="Picture 6" descr="q5 a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2133600"/>
            <a:ext cx="3657600" cy="3435409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4267200" y="2590800"/>
            <a:ext cx="16002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800" b="1" dirty="0" smtClean="0"/>
              <a:t>Q1=2</a:t>
            </a:r>
          </a:p>
          <a:p>
            <a:r>
              <a:rPr lang="hu-HU" sz="2800" b="1" dirty="0" smtClean="0"/>
              <a:t>Q2=5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191000" y="3962400"/>
            <a:ext cx="18288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u-HU" sz="2800" b="1" dirty="0" smtClean="0"/>
              <a:t>Q3=(1,3)</a:t>
            </a:r>
          </a:p>
          <a:p>
            <a:r>
              <a:rPr lang="hu-HU" sz="2800" b="1" dirty="0" smtClean="0"/>
              <a:t>Q4=(1,4)</a:t>
            </a:r>
            <a:endParaRPr lang="en-US" sz="2800" b="1" dirty="0" smtClean="0"/>
          </a:p>
          <a:p>
            <a:r>
              <a:rPr lang="hu-HU" sz="2800" b="1" dirty="0" smtClean="0"/>
              <a:t>Q5=(1,3,4)</a:t>
            </a:r>
            <a:endParaRPr lang="en-US" sz="2800" b="1" dirty="0"/>
          </a:p>
        </p:txBody>
      </p:sp>
      <p:sp>
        <p:nvSpPr>
          <p:cNvPr id="14" name="Rectangle 13"/>
          <p:cNvSpPr/>
          <p:nvPr/>
        </p:nvSpPr>
        <p:spPr>
          <a:xfrm>
            <a:off x="6324600" y="2438400"/>
            <a:ext cx="2514600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u-HU" sz="3200" b="1" dirty="0" smtClean="0">
                <a:solidFill>
                  <a:srgbClr val="FF0000"/>
                </a:solidFill>
              </a:rPr>
              <a:t>Q3 –</a:t>
            </a:r>
            <a:r>
              <a:rPr lang="en-US" sz="3200" b="1" dirty="0" smtClean="0">
                <a:solidFill>
                  <a:srgbClr val="FF0000"/>
                </a:solidFill>
              </a:rPr>
              <a:t>&gt; Q4  +</a:t>
            </a:r>
          </a:p>
          <a:p>
            <a:r>
              <a:rPr lang="hu-HU" sz="3200" b="1" dirty="0" smtClean="0"/>
              <a:t>Q</a:t>
            </a:r>
            <a:r>
              <a:rPr lang="en-US" sz="3200" b="1" dirty="0" smtClean="0"/>
              <a:t>4</a:t>
            </a:r>
            <a:r>
              <a:rPr lang="hu-HU" sz="3200" b="1" dirty="0" smtClean="0"/>
              <a:t> –</a:t>
            </a:r>
            <a:r>
              <a:rPr lang="en-US" sz="3200" b="1" dirty="0" smtClean="0"/>
              <a:t>&gt; Q3</a:t>
            </a:r>
          </a:p>
          <a:p>
            <a:r>
              <a:rPr lang="hu-HU" sz="3200" b="1" dirty="0" smtClean="0"/>
              <a:t>Q3 –</a:t>
            </a:r>
            <a:r>
              <a:rPr lang="en-US" sz="3200" b="1" dirty="0" smtClean="0"/>
              <a:t>&gt; Q5</a:t>
            </a:r>
          </a:p>
          <a:p>
            <a:r>
              <a:rPr lang="hu-HU" sz="3200" b="1" dirty="0" smtClean="0"/>
              <a:t>Q</a:t>
            </a:r>
            <a:r>
              <a:rPr lang="en-US" sz="3200" b="1" dirty="0" smtClean="0"/>
              <a:t>5</a:t>
            </a:r>
            <a:r>
              <a:rPr lang="hu-HU" sz="3200" b="1" dirty="0" smtClean="0"/>
              <a:t> –</a:t>
            </a:r>
            <a:r>
              <a:rPr lang="en-US" sz="3200" b="1" dirty="0" smtClean="0"/>
              <a:t>&gt; Q3</a:t>
            </a:r>
          </a:p>
          <a:p>
            <a:r>
              <a:rPr lang="hu-HU" sz="3200" b="1" dirty="0" smtClean="0"/>
              <a:t>Q</a:t>
            </a:r>
            <a:r>
              <a:rPr lang="en-US" sz="3200" b="1" dirty="0" smtClean="0"/>
              <a:t>4</a:t>
            </a:r>
            <a:r>
              <a:rPr lang="hu-HU" sz="3200" b="1" dirty="0" smtClean="0"/>
              <a:t> –</a:t>
            </a:r>
            <a:r>
              <a:rPr lang="en-US" sz="3200" b="1" dirty="0" smtClean="0"/>
              <a:t>&gt; Q5</a:t>
            </a:r>
          </a:p>
          <a:p>
            <a:r>
              <a:rPr lang="hu-HU" sz="3200" b="1" dirty="0" smtClean="0"/>
              <a:t>Q</a:t>
            </a:r>
            <a:r>
              <a:rPr lang="en-US" sz="3200" b="1" dirty="0" smtClean="0"/>
              <a:t>5 </a:t>
            </a:r>
            <a:r>
              <a:rPr lang="hu-HU" sz="3200" b="1" dirty="0" smtClean="0"/>
              <a:t>–</a:t>
            </a:r>
            <a:r>
              <a:rPr lang="en-US" sz="3200" b="1" dirty="0" smtClean="0"/>
              <a:t>&gt; Q4</a:t>
            </a:r>
          </a:p>
          <a:p>
            <a:endParaRPr lang="en-US" sz="3200" b="1" dirty="0" smtClean="0"/>
          </a:p>
        </p:txBody>
      </p:sp>
      <p:sp>
        <p:nvSpPr>
          <p:cNvPr id="9" name="TextBox 3"/>
          <p:cNvSpPr txBox="1">
            <a:spLocks noChangeArrowheads="1"/>
          </p:cNvSpPr>
          <p:nvPr/>
        </p:nvSpPr>
        <p:spPr bwMode="auto">
          <a:xfrm>
            <a:off x="2286000" y="6488668"/>
            <a:ext cx="419871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hu-HU" dirty="0">
                <a:latin typeface="Calibri" pitchFamily="34" charset="0"/>
              </a:rPr>
              <a:t>KMOOC </a:t>
            </a:r>
            <a:r>
              <a:rPr lang="hu-HU" dirty="0" smtClean="0">
                <a:latin typeface="Calibri" pitchFamily="34" charset="0"/>
              </a:rPr>
              <a:t>– Mesterséges</a:t>
            </a:r>
            <a:r>
              <a:rPr lang="en-US" dirty="0" smtClean="0">
                <a:latin typeface="Calibri" pitchFamily="34" charset="0"/>
              </a:rPr>
              <a:t>  </a:t>
            </a:r>
            <a:r>
              <a:rPr lang="hu-HU" dirty="0" smtClean="0">
                <a:latin typeface="Calibri" pitchFamily="34" charset="0"/>
              </a:rPr>
              <a:t>Intelligencia</a:t>
            </a:r>
            <a:r>
              <a:rPr lang="en-US" dirty="0" smtClean="0">
                <a:latin typeface="Calibri" pitchFamily="34" charset="0"/>
              </a:rPr>
              <a:t>, CSP II</a:t>
            </a:r>
            <a:endParaRPr lang="en-US" dirty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0"/>
            <a:ext cx="7772400" cy="1470025"/>
          </a:xfrm>
        </p:spPr>
        <p:txBody>
          <a:bodyPr/>
          <a:lstStyle/>
          <a:p>
            <a:r>
              <a:rPr lang="en-US" dirty="0" smtClean="0"/>
              <a:t>5</a:t>
            </a:r>
            <a:r>
              <a:rPr lang="hu-HU" dirty="0" smtClean="0"/>
              <a:t> </a:t>
            </a:r>
            <a:r>
              <a:rPr lang="en-US" dirty="0" smtClean="0"/>
              <a:t>–</a:t>
            </a:r>
            <a:r>
              <a:rPr lang="hu-HU" dirty="0" smtClean="0"/>
              <a:t> </a:t>
            </a:r>
            <a:r>
              <a:rPr lang="en-US" dirty="0" smtClean="0"/>
              <a:t>ki</a:t>
            </a:r>
            <a:r>
              <a:rPr lang="hu-HU" dirty="0" smtClean="0"/>
              <a:t>rálynő feladat</a:t>
            </a:r>
            <a:br>
              <a:rPr lang="hu-HU" dirty="0" smtClean="0"/>
            </a:br>
            <a:r>
              <a:rPr lang="en-US" dirty="0" smtClean="0"/>
              <a:t>(</a:t>
            </a:r>
            <a:r>
              <a:rPr lang="hu-HU" dirty="0" smtClean="0"/>
              <a:t>Ág-konzisztencia</a:t>
            </a:r>
            <a:r>
              <a:rPr lang="en-US" dirty="0" smtClean="0"/>
              <a:t>)</a:t>
            </a:r>
            <a:endParaRPr lang="en-US" dirty="0"/>
          </a:p>
        </p:txBody>
      </p:sp>
      <p:pic>
        <p:nvPicPr>
          <p:cNvPr id="7" name="Picture 6" descr="q5 a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2209800"/>
            <a:ext cx="3657600" cy="3435409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4419600" y="2667000"/>
            <a:ext cx="16002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800" b="1" dirty="0" smtClean="0"/>
              <a:t>Q1=2</a:t>
            </a:r>
          </a:p>
          <a:p>
            <a:r>
              <a:rPr lang="hu-HU" sz="2800" b="1" dirty="0" smtClean="0"/>
              <a:t>Q2=5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343400" y="4038600"/>
            <a:ext cx="18288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u-HU" sz="2800" b="1" dirty="0" smtClean="0"/>
              <a:t>Q3=(1,3)</a:t>
            </a:r>
          </a:p>
          <a:p>
            <a:r>
              <a:rPr lang="hu-HU" sz="2800" b="1" dirty="0" smtClean="0"/>
              <a:t>Q4=(1,4)</a:t>
            </a:r>
            <a:endParaRPr lang="en-US" sz="2800" b="1" dirty="0" smtClean="0"/>
          </a:p>
          <a:p>
            <a:r>
              <a:rPr lang="hu-HU" sz="2800" b="1" dirty="0" smtClean="0"/>
              <a:t>Q5=(1,3,4)</a:t>
            </a:r>
            <a:endParaRPr lang="en-US" sz="2800" b="1" dirty="0"/>
          </a:p>
        </p:txBody>
      </p:sp>
      <p:sp>
        <p:nvSpPr>
          <p:cNvPr id="14" name="Rectangle 13"/>
          <p:cNvSpPr/>
          <p:nvPr/>
        </p:nvSpPr>
        <p:spPr>
          <a:xfrm>
            <a:off x="6400800" y="2514600"/>
            <a:ext cx="2743200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u-HU" sz="3200" b="1" dirty="0" smtClean="0">
                <a:solidFill>
                  <a:srgbClr val="FF0000"/>
                </a:solidFill>
              </a:rPr>
              <a:t>Q3 –</a:t>
            </a:r>
            <a:r>
              <a:rPr lang="en-US" sz="3200" b="1" dirty="0" smtClean="0">
                <a:solidFill>
                  <a:srgbClr val="FF0000"/>
                </a:solidFill>
              </a:rPr>
              <a:t>&gt; Q4  +</a:t>
            </a:r>
          </a:p>
          <a:p>
            <a:r>
              <a:rPr lang="hu-HU" sz="3200" b="1" dirty="0" smtClean="0">
                <a:solidFill>
                  <a:srgbClr val="FF0000"/>
                </a:solidFill>
              </a:rPr>
              <a:t>Q</a:t>
            </a:r>
            <a:r>
              <a:rPr lang="en-US" sz="3200" b="1" dirty="0" smtClean="0">
                <a:solidFill>
                  <a:srgbClr val="FF0000"/>
                </a:solidFill>
              </a:rPr>
              <a:t>4</a:t>
            </a:r>
            <a:r>
              <a:rPr lang="hu-HU" sz="3200" b="1" dirty="0" smtClean="0">
                <a:solidFill>
                  <a:srgbClr val="FF0000"/>
                </a:solidFill>
              </a:rPr>
              <a:t> –</a:t>
            </a:r>
            <a:r>
              <a:rPr lang="en-US" sz="3200" b="1" dirty="0" smtClean="0">
                <a:solidFill>
                  <a:srgbClr val="FF0000"/>
                </a:solidFill>
              </a:rPr>
              <a:t>&gt; Q3  +</a:t>
            </a:r>
          </a:p>
          <a:p>
            <a:r>
              <a:rPr lang="hu-HU" sz="3200" b="1" dirty="0" smtClean="0">
                <a:solidFill>
                  <a:srgbClr val="FF0000"/>
                </a:solidFill>
              </a:rPr>
              <a:t>Q3 –</a:t>
            </a:r>
            <a:r>
              <a:rPr lang="en-US" sz="3200" b="1" dirty="0" smtClean="0">
                <a:solidFill>
                  <a:srgbClr val="FF0000"/>
                </a:solidFill>
              </a:rPr>
              <a:t>&gt; Q5  +</a:t>
            </a:r>
          </a:p>
          <a:p>
            <a:r>
              <a:rPr lang="hu-HU" sz="3200" b="1" dirty="0" smtClean="0"/>
              <a:t>Q</a:t>
            </a:r>
            <a:r>
              <a:rPr lang="en-US" sz="3200" b="1" dirty="0" smtClean="0"/>
              <a:t>5</a:t>
            </a:r>
            <a:r>
              <a:rPr lang="hu-HU" sz="3200" b="1" dirty="0" smtClean="0"/>
              <a:t> –</a:t>
            </a:r>
            <a:r>
              <a:rPr lang="en-US" sz="3200" b="1" dirty="0" smtClean="0"/>
              <a:t>&gt; Q3</a:t>
            </a:r>
          </a:p>
          <a:p>
            <a:r>
              <a:rPr lang="hu-HU" sz="3200" b="1" dirty="0" smtClean="0"/>
              <a:t>Q</a:t>
            </a:r>
            <a:r>
              <a:rPr lang="en-US" sz="3200" b="1" dirty="0" smtClean="0"/>
              <a:t>4</a:t>
            </a:r>
            <a:r>
              <a:rPr lang="hu-HU" sz="3200" b="1" dirty="0" smtClean="0"/>
              <a:t> –</a:t>
            </a:r>
            <a:r>
              <a:rPr lang="en-US" sz="3200" b="1" dirty="0" smtClean="0"/>
              <a:t>&gt; Q5</a:t>
            </a:r>
          </a:p>
          <a:p>
            <a:r>
              <a:rPr lang="hu-HU" sz="3200" b="1" dirty="0" smtClean="0"/>
              <a:t>Q</a:t>
            </a:r>
            <a:r>
              <a:rPr lang="en-US" sz="3200" b="1" dirty="0" smtClean="0"/>
              <a:t>5 </a:t>
            </a:r>
            <a:r>
              <a:rPr lang="hu-HU" sz="3200" b="1" dirty="0" smtClean="0"/>
              <a:t>–</a:t>
            </a:r>
            <a:r>
              <a:rPr lang="en-US" sz="3200" b="1" dirty="0" smtClean="0"/>
              <a:t>&gt; Q4</a:t>
            </a:r>
          </a:p>
          <a:p>
            <a:endParaRPr lang="en-US" sz="3200" b="1" dirty="0" smtClean="0"/>
          </a:p>
        </p:txBody>
      </p:sp>
      <p:sp>
        <p:nvSpPr>
          <p:cNvPr id="9" name="TextBox 3"/>
          <p:cNvSpPr txBox="1">
            <a:spLocks noChangeArrowheads="1"/>
          </p:cNvSpPr>
          <p:nvPr/>
        </p:nvSpPr>
        <p:spPr bwMode="auto">
          <a:xfrm>
            <a:off x="2286000" y="6488668"/>
            <a:ext cx="419871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hu-HU" dirty="0">
                <a:latin typeface="Calibri" pitchFamily="34" charset="0"/>
              </a:rPr>
              <a:t>KMOOC </a:t>
            </a:r>
            <a:r>
              <a:rPr lang="hu-HU" dirty="0" smtClean="0">
                <a:latin typeface="Calibri" pitchFamily="34" charset="0"/>
              </a:rPr>
              <a:t>– Mesterséges</a:t>
            </a:r>
            <a:r>
              <a:rPr lang="en-US" dirty="0" smtClean="0">
                <a:latin typeface="Calibri" pitchFamily="34" charset="0"/>
              </a:rPr>
              <a:t>  </a:t>
            </a:r>
            <a:r>
              <a:rPr lang="hu-HU" dirty="0" smtClean="0">
                <a:latin typeface="Calibri" pitchFamily="34" charset="0"/>
              </a:rPr>
              <a:t>Intelligencia</a:t>
            </a:r>
            <a:r>
              <a:rPr lang="en-US" dirty="0" smtClean="0">
                <a:latin typeface="Calibri" pitchFamily="34" charset="0"/>
              </a:rPr>
              <a:t>, CSP II</a:t>
            </a:r>
            <a:endParaRPr lang="en-US" dirty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0"/>
            <a:ext cx="7772400" cy="1470025"/>
          </a:xfrm>
        </p:spPr>
        <p:txBody>
          <a:bodyPr/>
          <a:lstStyle/>
          <a:p>
            <a:r>
              <a:rPr lang="en-US" dirty="0" smtClean="0"/>
              <a:t>5</a:t>
            </a:r>
            <a:r>
              <a:rPr lang="hu-HU" dirty="0" smtClean="0"/>
              <a:t> </a:t>
            </a:r>
            <a:r>
              <a:rPr lang="en-US" dirty="0" smtClean="0"/>
              <a:t>–</a:t>
            </a:r>
            <a:r>
              <a:rPr lang="hu-HU" dirty="0" smtClean="0"/>
              <a:t> </a:t>
            </a:r>
            <a:r>
              <a:rPr lang="en-US" dirty="0" smtClean="0"/>
              <a:t>ki</a:t>
            </a:r>
            <a:r>
              <a:rPr lang="hu-HU" dirty="0" smtClean="0"/>
              <a:t>rálynő feladat</a:t>
            </a:r>
            <a:br>
              <a:rPr lang="hu-HU" dirty="0" smtClean="0"/>
            </a:br>
            <a:r>
              <a:rPr lang="en-US" dirty="0" smtClean="0"/>
              <a:t>(</a:t>
            </a:r>
            <a:r>
              <a:rPr lang="hu-HU" dirty="0" smtClean="0"/>
              <a:t>Ág-konzisztencia</a:t>
            </a:r>
            <a:r>
              <a:rPr lang="en-US" dirty="0" smtClean="0"/>
              <a:t>)</a:t>
            </a:r>
            <a:endParaRPr lang="en-US" dirty="0"/>
          </a:p>
        </p:txBody>
      </p:sp>
      <p:pic>
        <p:nvPicPr>
          <p:cNvPr id="7" name="Picture 6" descr="q5 a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2209800"/>
            <a:ext cx="3657600" cy="3435409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4267200" y="2667000"/>
            <a:ext cx="16002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800" b="1" dirty="0" smtClean="0"/>
              <a:t>Q1=2</a:t>
            </a:r>
          </a:p>
          <a:p>
            <a:r>
              <a:rPr lang="hu-HU" sz="2800" b="1" dirty="0" smtClean="0"/>
              <a:t>Q2=5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191000" y="4114800"/>
            <a:ext cx="18288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u-HU" sz="2800" b="1" dirty="0" smtClean="0"/>
              <a:t>Q3=(1,3)</a:t>
            </a:r>
          </a:p>
          <a:p>
            <a:r>
              <a:rPr lang="hu-HU" sz="2800" b="1" dirty="0" smtClean="0"/>
              <a:t>Q4=(1,4)</a:t>
            </a:r>
            <a:endParaRPr lang="en-US" sz="2800" b="1" dirty="0" smtClean="0"/>
          </a:p>
          <a:p>
            <a:r>
              <a:rPr lang="hu-HU" sz="2800" b="1" dirty="0" smtClean="0"/>
              <a:t>Q5=(</a:t>
            </a:r>
            <a:r>
              <a:rPr lang="hu-HU" sz="2800" b="1" strike="sngStrike" dirty="0" smtClean="0">
                <a:solidFill>
                  <a:srgbClr val="FF0000"/>
                </a:solidFill>
              </a:rPr>
              <a:t>1</a:t>
            </a:r>
            <a:r>
              <a:rPr lang="hu-HU" sz="2800" b="1" dirty="0" smtClean="0"/>
              <a:t>,</a:t>
            </a:r>
            <a:r>
              <a:rPr lang="hu-HU" sz="2800" b="1" strike="sngStrike" dirty="0" smtClean="0">
                <a:solidFill>
                  <a:srgbClr val="FF0000"/>
                </a:solidFill>
              </a:rPr>
              <a:t>3</a:t>
            </a:r>
            <a:r>
              <a:rPr lang="hu-HU" sz="2800" b="1" dirty="0" smtClean="0"/>
              <a:t>,4)</a:t>
            </a:r>
            <a:endParaRPr lang="en-US" sz="2800" b="1" dirty="0"/>
          </a:p>
        </p:txBody>
      </p:sp>
      <p:sp>
        <p:nvSpPr>
          <p:cNvPr id="14" name="Rectangle 13"/>
          <p:cNvSpPr/>
          <p:nvPr/>
        </p:nvSpPr>
        <p:spPr>
          <a:xfrm>
            <a:off x="6248400" y="2514600"/>
            <a:ext cx="2895600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u-HU" sz="3200" b="1" dirty="0" smtClean="0">
                <a:solidFill>
                  <a:srgbClr val="FF0000"/>
                </a:solidFill>
              </a:rPr>
              <a:t>Q3 –</a:t>
            </a:r>
            <a:r>
              <a:rPr lang="en-US" sz="3200" b="1" dirty="0" smtClean="0">
                <a:solidFill>
                  <a:srgbClr val="FF0000"/>
                </a:solidFill>
              </a:rPr>
              <a:t>&gt; Q4  +</a:t>
            </a:r>
          </a:p>
          <a:p>
            <a:r>
              <a:rPr lang="hu-HU" sz="3200" b="1" dirty="0" smtClean="0">
                <a:solidFill>
                  <a:srgbClr val="FF0000"/>
                </a:solidFill>
              </a:rPr>
              <a:t>Q</a:t>
            </a:r>
            <a:r>
              <a:rPr lang="en-US" sz="3200" b="1" dirty="0" smtClean="0">
                <a:solidFill>
                  <a:srgbClr val="FF0000"/>
                </a:solidFill>
              </a:rPr>
              <a:t>4</a:t>
            </a:r>
            <a:r>
              <a:rPr lang="hu-HU" sz="3200" b="1" dirty="0" smtClean="0">
                <a:solidFill>
                  <a:srgbClr val="FF0000"/>
                </a:solidFill>
              </a:rPr>
              <a:t> –</a:t>
            </a:r>
            <a:r>
              <a:rPr lang="en-US" sz="3200" b="1" dirty="0" smtClean="0">
                <a:solidFill>
                  <a:srgbClr val="FF0000"/>
                </a:solidFill>
              </a:rPr>
              <a:t>&gt; Q3  +</a:t>
            </a:r>
          </a:p>
          <a:p>
            <a:r>
              <a:rPr lang="hu-HU" sz="3200" b="1" dirty="0" smtClean="0">
                <a:solidFill>
                  <a:srgbClr val="FF0000"/>
                </a:solidFill>
              </a:rPr>
              <a:t>Q3 –</a:t>
            </a:r>
            <a:r>
              <a:rPr lang="en-US" sz="3200" b="1" dirty="0" smtClean="0">
                <a:solidFill>
                  <a:srgbClr val="FF0000"/>
                </a:solidFill>
              </a:rPr>
              <a:t>&gt; Q5  +</a:t>
            </a:r>
          </a:p>
          <a:p>
            <a:r>
              <a:rPr lang="hu-HU" sz="3200" b="1" dirty="0" smtClean="0">
                <a:solidFill>
                  <a:srgbClr val="FF0000"/>
                </a:solidFill>
              </a:rPr>
              <a:t>Q</a:t>
            </a:r>
            <a:r>
              <a:rPr lang="en-US" sz="3200" b="1" dirty="0" smtClean="0">
                <a:solidFill>
                  <a:srgbClr val="FF0000"/>
                </a:solidFill>
              </a:rPr>
              <a:t>5</a:t>
            </a:r>
            <a:r>
              <a:rPr lang="hu-HU" sz="3200" b="1" dirty="0" smtClean="0">
                <a:solidFill>
                  <a:srgbClr val="FF0000"/>
                </a:solidFill>
              </a:rPr>
              <a:t> –</a:t>
            </a:r>
            <a:r>
              <a:rPr lang="en-US" sz="3200" b="1" dirty="0" smtClean="0">
                <a:solidFill>
                  <a:srgbClr val="FF0000"/>
                </a:solidFill>
              </a:rPr>
              <a:t>&gt; Q3  –  +</a:t>
            </a:r>
          </a:p>
          <a:p>
            <a:r>
              <a:rPr lang="hu-HU" sz="3200" b="1" dirty="0" smtClean="0"/>
              <a:t>Q</a:t>
            </a:r>
            <a:r>
              <a:rPr lang="en-US" sz="3200" b="1" dirty="0" smtClean="0"/>
              <a:t>4</a:t>
            </a:r>
            <a:r>
              <a:rPr lang="hu-HU" sz="3200" b="1" dirty="0" smtClean="0"/>
              <a:t> –</a:t>
            </a:r>
            <a:r>
              <a:rPr lang="en-US" sz="3200" b="1" dirty="0" smtClean="0"/>
              <a:t>&gt; Q5</a:t>
            </a:r>
          </a:p>
          <a:p>
            <a:r>
              <a:rPr lang="hu-HU" sz="3200" b="1" dirty="0" smtClean="0"/>
              <a:t>Q</a:t>
            </a:r>
            <a:r>
              <a:rPr lang="en-US" sz="3200" b="1" dirty="0" smtClean="0"/>
              <a:t>5 </a:t>
            </a:r>
            <a:r>
              <a:rPr lang="hu-HU" sz="3200" b="1" dirty="0" smtClean="0"/>
              <a:t>–</a:t>
            </a:r>
            <a:r>
              <a:rPr lang="en-US" sz="3200" b="1" dirty="0" smtClean="0"/>
              <a:t>&gt; Q4</a:t>
            </a:r>
          </a:p>
          <a:p>
            <a:endParaRPr lang="en-US" sz="3200" b="1" dirty="0" smtClean="0"/>
          </a:p>
        </p:txBody>
      </p:sp>
      <p:sp>
        <p:nvSpPr>
          <p:cNvPr id="9" name="TextBox 3"/>
          <p:cNvSpPr txBox="1">
            <a:spLocks noChangeArrowheads="1"/>
          </p:cNvSpPr>
          <p:nvPr/>
        </p:nvSpPr>
        <p:spPr bwMode="auto">
          <a:xfrm>
            <a:off x="2286000" y="6488668"/>
            <a:ext cx="419871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hu-HU" dirty="0">
                <a:latin typeface="Calibri" pitchFamily="34" charset="0"/>
              </a:rPr>
              <a:t>KMOOC </a:t>
            </a:r>
            <a:r>
              <a:rPr lang="hu-HU" dirty="0" smtClean="0">
                <a:latin typeface="Calibri" pitchFamily="34" charset="0"/>
              </a:rPr>
              <a:t>– Mesterséges</a:t>
            </a:r>
            <a:r>
              <a:rPr lang="en-US" dirty="0" smtClean="0">
                <a:latin typeface="Calibri" pitchFamily="34" charset="0"/>
              </a:rPr>
              <a:t>  </a:t>
            </a:r>
            <a:r>
              <a:rPr lang="hu-HU" dirty="0" smtClean="0">
                <a:latin typeface="Calibri" pitchFamily="34" charset="0"/>
              </a:rPr>
              <a:t>Intelligencia</a:t>
            </a:r>
            <a:r>
              <a:rPr lang="en-US" dirty="0" smtClean="0">
                <a:latin typeface="Calibri" pitchFamily="34" charset="0"/>
              </a:rPr>
              <a:t>, CSP II</a:t>
            </a:r>
            <a:endParaRPr lang="en-US" dirty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0"/>
            <a:ext cx="7772400" cy="1470025"/>
          </a:xfrm>
        </p:spPr>
        <p:txBody>
          <a:bodyPr/>
          <a:lstStyle/>
          <a:p>
            <a:r>
              <a:rPr lang="en-US" dirty="0" smtClean="0"/>
              <a:t>5</a:t>
            </a:r>
            <a:r>
              <a:rPr lang="hu-HU" dirty="0" smtClean="0"/>
              <a:t> </a:t>
            </a:r>
            <a:r>
              <a:rPr lang="en-US" dirty="0" smtClean="0"/>
              <a:t>–</a:t>
            </a:r>
            <a:r>
              <a:rPr lang="hu-HU" dirty="0" smtClean="0"/>
              <a:t> </a:t>
            </a:r>
            <a:r>
              <a:rPr lang="en-US" dirty="0" smtClean="0"/>
              <a:t>ki</a:t>
            </a:r>
            <a:r>
              <a:rPr lang="hu-HU" dirty="0" smtClean="0"/>
              <a:t>rálynő feladat</a:t>
            </a:r>
            <a:br>
              <a:rPr lang="hu-HU" dirty="0" smtClean="0"/>
            </a:br>
            <a:r>
              <a:rPr lang="en-US" dirty="0" smtClean="0"/>
              <a:t>(</a:t>
            </a:r>
            <a:r>
              <a:rPr lang="hu-HU" dirty="0" smtClean="0"/>
              <a:t>Ág-konzisztencia</a:t>
            </a:r>
            <a:r>
              <a:rPr lang="en-US" dirty="0" smtClean="0"/>
              <a:t>)</a:t>
            </a:r>
            <a:endParaRPr lang="en-US" dirty="0"/>
          </a:p>
        </p:txBody>
      </p:sp>
      <p:pic>
        <p:nvPicPr>
          <p:cNvPr id="7" name="Picture 6" descr="q5 a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2209800"/>
            <a:ext cx="3657600" cy="3435409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4267200" y="2667000"/>
            <a:ext cx="16002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800" b="1" dirty="0" smtClean="0"/>
              <a:t>Q1=2</a:t>
            </a:r>
          </a:p>
          <a:p>
            <a:r>
              <a:rPr lang="hu-HU" sz="2800" b="1" dirty="0" smtClean="0"/>
              <a:t>Q2=5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267200" y="4038600"/>
            <a:ext cx="18288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u-HU" sz="2800" b="1" dirty="0" smtClean="0"/>
              <a:t>Q3=(1,3)</a:t>
            </a:r>
          </a:p>
          <a:p>
            <a:r>
              <a:rPr lang="hu-HU" sz="2800" b="1" dirty="0" smtClean="0"/>
              <a:t>Q4=(1,</a:t>
            </a:r>
            <a:r>
              <a:rPr lang="hu-HU" sz="2800" b="1" strike="sngStrike" dirty="0" smtClean="0">
                <a:solidFill>
                  <a:srgbClr val="FF0000"/>
                </a:solidFill>
              </a:rPr>
              <a:t>4</a:t>
            </a:r>
            <a:r>
              <a:rPr lang="hu-HU" sz="2800" b="1" dirty="0" smtClean="0"/>
              <a:t>)</a:t>
            </a:r>
            <a:endParaRPr lang="en-US" sz="2800" b="1" dirty="0" smtClean="0"/>
          </a:p>
          <a:p>
            <a:r>
              <a:rPr lang="hu-HU" sz="2800" b="1" dirty="0" smtClean="0"/>
              <a:t>Q5=(</a:t>
            </a:r>
            <a:r>
              <a:rPr lang="hu-HU" sz="2800" b="1" strike="sngStrike" dirty="0" smtClean="0">
                <a:solidFill>
                  <a:srgbClr val="FF0000"/>
                </a:solidFill>
              </a:rPr>
              <a:t>1</a:t>
            </a:r>
            <a:r>
              <a:rPr lang="hu-HU" sz="2800" b="1" dirty="0" smtClean="0"/>
              <a:t>,</a:t>
            </a:r>
            <a:r>
              <a:rPr lang="hu-HU" sz="2800" b="1" strike="sngStrike" dirty="0" smtClean="0">
                <a:solidFill>
                  <a:srgbClr val="FF0000"/>
                </a:solidFill>
              </a:rPr>
              <a:t>3</a:t>
            </a:r>
            <a:r>
              <a:rPr lang="hu-HU" sz="2800" b="1" dirty="0" smtClean="0"/>
              <a:t>,4)</a:t>
            </a:r>
            <a:endParaRPr lang="en-US" sz="2800" b="1" dirty="0"/>
          </a:p>
        </p:txBody>
      </p:sp>
      <p:sp>
        <p:nvSpPr>
          <p:cNvPr id="14" name="Rectangle 13"/>
          <p:cNvSpPr/>
          <p:nvPr/>
        </p:nvSpPr>
        <p:spPr>
          <a:xfrm>
            <a:off x="6248400" y="2514600"/>
            <a:ext cx="2895600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u-HU" sz="3200" b="1" dirty="0" smtClean="0">
                <a:solidFill>
                  <a:srgbClr val="FF0000"/>
                </a:solidFill>
              </a:rPr>
              <a:t>Q3 –</a:t>
            </a:r>
            <a:r>
              <a:rPr lang="en-US" sz="3200" b="1" dirty="0" smtClean="0">
                <a:solidFill>
                  <a:srgbClr val="FF0000"/>
                </a:solidFill>
              </a:rPr>
              <a:t>&gt; Q4  +</a:t>
            </a:r>
          </a:p>
          <a:p>
            <a:r>
              <a:rPr lang="hu-HU" sz="3200" b="1" dirty="0" smtClean="0">
                <a:solidFill>
                  <a:srgbClr val="FF0000"/>
                </a:solidFill>
              </a:rPr>
              <a:t>Q</a:t>
            </a:r>
            <a:r>
              <a:rPr lang="en-US" sz="3200" b="1" dirty="0" smtClean="0">
                <a:solidFill>
                  <a:srgbClr val="FF0000"/>
                </a:solidFill>
              </a:rPr>
              <a:t>4</a:t>
            </a:r>
            <a:r>
              <a:rPr lang="hu-HU" sz="3200" b="1" dirty="0" smtClean="0">
                <a:solidFill>
                  <a:srgbClr val="FF0000"/>
                </a:solidFill>
              </a:rPr>
              <a:t> –</a:t>
            </a:r>
            <a:r>
              <a:rPr lang="en-US" sz="3200" b="1" dirty="0" smtClean="0">
                <a:solidFill>
                  <a:srgbClr val="FF0000"/>
                </a:solidFill>
              </a:rPr>
              <a:t>&gt; Q3  +</a:t>
            </a:r>
          </a:p>
          <a:p>
            <a:r>
              <a:rPr lang="hu-HU" sz="3200" b="1" dirty="0" smtClean="0">
                <a:solidFill>
                  <a:srgbClr val="FF0000"/>
                </a:solidFill>
              </a:rPr>
              <a:t>Q3 –</a:t>
            </a:r>
            <a:r>
              <a:rPr lang="en-US" sz="3200" b="1" dirty="0" smtClean="0">
                <a:solidFill>
                  <a:srgbClr val="FF0000"/>
                </a:solidFill>
              </a:rPr>
              <a:t>&gt; Q5  +</a:t>
            </a:r>
          </a:p>
          <a:p>
            <a:r>
              <a:rPr lang="hu-HU" sz="3200" b="1" dirty="0" smtClean="0">
                <a:solidFill>
                  <a:srgbClr val="FF0000"/>
                </a:solidFill>
              </a:rPr>
              <a:t>Q</a:t>
            </a:r>
            <a:r>
              <a:rPr lang="en-US" sz="3200" b="1" dirty="0" smtClean="0">
                <a:solidFill>
                  <a:srgbClr val="FF0000"/>
                </a:solidFill>
              </a:rPr>
              <a:t>5</a:t>
            </a:r>
            <a:r>
              <a:rPr lang="hu-HU" sz="3200" b="1" dirty="0" smtClean="0">
                <a:solidFill>
                  <a:srgbClr val="FF0000"/>
                </a:solidFill>
              </a:rPr>
              <a:t> –</a:t>
            </a:r>
            <a:r>
              <a:rPr lang="en-US" sz="3200" b="1" dirty="0" smtClean="0">
                <a:solidFill>
                  <a:srgbClr val="FF0000"/>
                </a:solidFill>
              </a:rPr>
              <a:t>&gt; Q3  –  +</a:t>
            </a:r>
          </a:p>
          <a:p>
            <a:r>
              <a:rPr lang="hu-HU" sz="3200" b="1" dirty="0" smtClean="0">
                <a:solidFill>
                  <a:srgbClr val="FF0000"/>
                </a:solidFill>
              </a:rPr>
              <a:t>Q</a:t>
            </a:r>
            <a:r>
              <a:rPr lang="en-US" sz="3200" b="1" dirty="0" smtClean="0">
                <a:solidFill>
                  <a:srgbClr val="FF0000"/>
                </a:solidFill>
              </a:rPr>
              <a:t>4</a:t>
            </a:r>
            <a:r>
              <a:rPr lang="hu-HU" sz="3200" b="1" dirty="0" smtClean="0">
                <a:solidFill>
                  <a:srgbClr val="FF0000"/>
                </a:solidFill>
              </a:rPr>
              <a:t> –</a:t>
            </a:r>
            <a:r>
              <a:rPr lang="en-US" sz="3200" b="1" dirty="0" smtClean="0">
                <a:solidFill>
                  <a:srgbClr val="FF0000"/>
                </a:solidFill>
              </a:rPr>
              <a:t>&gt; Q5  –  +</a:t>
            </a:r>
          </a:p>
          <a:p>
            <a:r>
              <a:rPr lang="hu-HU" sz="3200" b="1" dirty="0" smtClean="0"/>
              <a:t>Q</a:t>
            </a:r>
            <a:r>
              <a:rPr lang="en-US" sz="3200" b="1" dirty="0" smtClean="0"/>
              <a:t>5 </a:t>
            </a:r>
            <a:r>
              <a:rPr lang="hu-HU" sz="3200" b="1" dirty="0" smtClean="0"/>
              <a:t>–</a:t>
            </a:r>
            <a:r>
              <a:rPr lang="en-US" sz="3200" b="1" dirty="0" smtClean="0"/>
              <a:t>&gt; Q4</a:t>
            </a:r>
          </a:p>
          <a:p>
            <a:endParaRPr lang="en-US" sz="3200" b="1" dirty="0" smtClean="0"/>
          </a:p>
        </p:txBody>
      </p:sp>
      <p:sp>
        <p:nvSpPr>
          <p:cNvPr id="9" name="TextBox 3"/>
          <p:cNvSpPr txBox="1">
            <a:spLocks noChangeArrowheads="1"/>
          </p:cNvSpPr>
          <p:nvPr/>
        </p:nvSpPr>
        <p:spPr bwMode="auto">
          <a:xfrm>
            <a:off x="2286000" y="6488668"/>
            <a:ext cx="419871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hu-HU" dirty="0">
                <a:latin typeface="Calibri" pitchFamily="34" charset="0"/>
              </a:rPr>
              <a:t>KMOOC </a:t>
            </a:r>
            <a:r>
              <a:rPr lang="hu-HU" dirty="0" smtClean="0">
                <a:latin typeface="Calibri" pitchFamily="34" charset="0"/>
              </a:rPr>
              <a:t>– Mesterséges</a:t>
            </a:r>
            <a:r>
              <a:rPr lang="en-US" dirty="0" smtClean="0">
                <a:latin typeface="Calibri" pitchFamily="34" charset="0"/>
              </a:rPr>
              <a:t>  </a:t>
            </a:r>
            <a:r>
              <a:rPr lang="hu-HU" dirty="0" smtClean="0">
                <a:latin typeface="Calibri" pitchFamily="34" charset="0"/>
              </a:rPr>
              <a:t>Intelligencia</a:t>
            </a:r>
            <a:r>
              <a:rPr lang="en-US" dirty="0" smtClean="0">
                <a:latin typeface="Calibri" pitchFamily="34" charset="0"/>
              </a:rPr>
              <a:t>, CSP II</a:t>
            </a:r>
            <a:endParaRPr lang="en-US" dirty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0"/>
            <a:ext cx="7772400" cy="1470025"/>
          </a:xfrm>
        </p:spPr>
        <p:txBody>
          <a:bodyPr/>
          <a:lstStyle/>
          <a:p>
            <a:r>
              <a:rPr lang="en-US" dirty="0" smtClean="0"/>
              <a:t>5</a:t>
            </a:r>
            <a:r>
              <a:rPr lang="hu-HU" dirty="0" smtClean="0"/>
              <a:t> </a:t>
            </a:r>
            <a:r>
              <a:rPr lang="en-US" dirty="0" smtClean="0"/>
              <a:t>–</a:t>
            </a:r>
            <a:r>
              <a:rPr lang="hu-HU" dirty="0" smtClean="0"/>
              <a:t> </a:t>
            </a:r>
            <a:r>
              <a:rPr lang="en-US" dirty="0" smtClean="0"/>
              <a:t>ki</a:t>
            </a:r>
            <a:r>
              <a:rPr lang="hu-HU" dirty="0" smtClean="0"/>
              <a:t>rálynő feladat</a:t>
            </a:r>
            <a:br>
              <a:rPr lang="hu-HU" dirty="0" smtClean="0"/>
            </a:br>
            <a:r>
              <a:rPr lang="en-US" dirty="0" smtClean="0"/>
              <a:t>(</a:t>
            </a:r>
            <a:r>
              <a:rPr lang="hu-HU" dirty="0" smtClean="0"/>
              <a:t>Ág-konzisztencia</a:t>
            </a:r>
            <a:r>
              <a:rPr lang="en-US" dirty="0" smtClean="0"/>
              <a:t>)</a:t>
            </a:r>
            <a:endParaRPr lang="en-US" dirty="0"/>
          </a:p>
        </p:txBody>
      </p:sp>
      <p:pic>
        <p:nvPicPr>
          <p:cNvPr id="7" name="Picture 6" descr="q5 a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2133600"/>
            <a:ext cx="3657600" cy="3435409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4038600" y="2590800"/>
            <a:ext cx="16002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800" b="1" dirty="0" smtClean="0"/>
              <a:t>Q1=2</a:t>
            </a:r>
          </a:p>
          <a:p>
            <a:r>
              <a:rPr lang="hu-HU" sz="2800" b="1" dirty="0" smtClean="0"/>
              <a:t>Q2=5</a:t>
            </a:r>
          </a:p>
        </p:txBody>
      </p:sp>
      <p:sp>
        <p:nvSpPr>
          <p:cNvPr id="12" name="Rectangle 11"/>
          <p:cNvSpPr/>
          <p:nvPr/>
        </p:nvSpPr>
        <p:spPr>
          <a:xfrm>
            <a:off x="3962400" y="3962400"/>
            <a:ext cx="18288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u-HU" sz="2800" b="1" dirty="0" smtClean="0"/>
              <a:t>Q3=(</a:t>
            </a:r>
            <a:r>
              <a:rPr lang="hu-HU" sz="2800" b="1" strike="sngStrike" dirty="0" smtClean="0">
                <a:solidFill>
                  <a:srgbClr val="FF0000"/>
                </a:solidFill>
              </a:rPr>
              <a:t>1</a:t>
            </a:r>
            <a:r>
              <a:rPr lang="hu-HU" sz="2800" b="1" dirty="0" smtClean="0"/>
              <a:t>,3)</a:t>
            </a:r>
          </a:p>
          <a:p>
            <a:r>
              <a:rPr lang="hu-HU" sz="2800" b="1" dirty="0" smtClean="0"/>
              <a:t>Q4=(1,</a:t>
            </a:r>
            <a:r>
              <a:rPr lang="hu-HU" sz="2800" b="1" strike="sngStrike" dirty="0" smtClean="0">
                <a:solidFill>
                  <a:srgbClr val="FF0000"/>
                </a:solidFill>
              </a:rPr>
              <a:t>4</a:t>
            </a:r>
            <a:r>
              <a:rPr lang="hu-HU" sz="2800" b="1" dirty="0" smtClean="0"/>
              <a:t>)</a:t>
            </a:r>
            <a:endParaRPr lang="en-US" sz="2800" b="1" dirty="0" smtClean="0"/>
          </a:p>
          <a:p>
            <a:r>
              <a:rPr lang="hu-HU" sz="2800" b="1" dirty="0" smtClean="0"/>
              <a:t>Q5=(</a:t>
            </a:r>
            <a:r>
              <a:rPr lang="hu-HU" sz="2800" b="1" strike="sngStrike" dirty="0" smtClean="0">
                <a:solidFill>
                  <a:srgbClr val="FF0000"/>
                </a:solidFill>
              </a:rPr>
              <a:t>1</a:t>
            </a:r>
            <a:r>
              <a:rPr lang="hu-HU" sz="2800" b="1" dirty="0" smtClean="0"/>
              <a:t>,</a:t>
            </a:r>
            <a:r>
              <a:rPr lang="hu-HU" sz="2800" b="1" strike="sngStrike" dirty="0" smtClean="0">
                <a:solidFill>
                  <a:srgbClr val="FF0000"/>
                </a:solidFill>
              </a:rPr>
              <a:t>3</a:t>
            </a:r>
            <a:r>
              <a:rPr lang="hu-HU" sz="2800" b="1" dirty="0" smtClean="0"/>
              <a:t>,4)</a:t>
            </a:r>
            <a:endParaRPr lang="en-US" sz="2800" b="1" dirty="0"/>
          </a:p>
        </p:txBody>
      </p:sp>
      <p:sp>
        <p:nvSpPr>
          <p:cNvPr id="14" name="Rectangle 13"/>
          <p:cNvSpPr/>
          <p:nvPr/>
        </p:nvSpPr>
        <p:spPr>
          <a:xfrm>
            <a:off x="6019800" y="2438400"/>
            <a:ext cx="3124200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u-HU" sz="3200" b="1" dirty="0" smtClean="0">
                <a:solidFill>
                  <a:srgbClr val="00FF00"/>
                </a:solidFill>
              </a:rPr>
              <a:t>Q3 –</a:t>
            </a:r>
            <a:r>
              <a:rPr lang="en-US" sz="3200" b="1" dirty="0" smtClean="0">
                <a:solidFill>
                  <a:srgbClr val="00FF00"/>
                </a:solidFill>
              </a:rPr>
              <a:t>&gt; Q4  +  ?</a:t>
            </a:r>
          </a:p>
          <a:p>
            <a:r>
              <a:rPr lang="hu-HU" sz="3200" b="1" dirty="0" smtClean="0">
                <a:solidFill>
                  <a:srgbClr val="FF0000"/>
                </a:solidFill>
              </a:rPr>
              <a:t>Q</a:t>
            </a:r>
            <a:r>
              <a:rPr lang="en-US" sz="3200" b="1" dirty="0" smtClean="0">
                <a:solidFill>
                  <a:srgbClr val="FF0000"/>
                </a:solidFill>
              </a:rPr>
              <a:t>4</a:t>
            </a:r>
            <a:r>
              <a:rPr lang="hu-HU" sz="3200" b="1" dirty="0" smtClean="0">
                <a:solidFill>
                  <a:srgbClr val="FF0000"/>
                </a:solidFill>
              </a:rPr>
              <a:t> –</a:t>
            </a:r>
            <a:r>
              <a:rPr lang="en-US" sz="3200" b="1" dirty="0" smtClean="0">
                <a:solidFill>
                  <a:srgbClr val="FF0000"/>
                </a:solidFill>
              </a:rPr>
              <a:t>&gt; Q3  +</a:t>
            </a:r>
          </a:p>
          <a:p>
            <a:r>
              <a:rPr lang="hu-HU" sz="3200" b="1" dirty="0" smtClean="0">
                <a:solidFill>
                  <a:srgbClr val="FF0000"/>
                </a:solidFill>
              </a:rPr>
              <a:t>Q3 –</a:t>
            </a:r>
            <a:r>
              <a:rPr lang="en-US" sz="3200" b="1" dirty="0" smtClean="0">
                <a:solidFill>
                  <a:srgbClr val="FF0000"/>
                </a:solidFill>
              </a:rPr>
              <a:t>&gt; Q5  +</a:t>
            </a:r>
          </a:p>
          <a:p>
            <a:r>
              <a:rPr lang="hu-HU" sz="3200" b="1" dirty="0" smtClean="0">
                <a:solidFill>
                  <a:srgbClr val="FF0000"/>
                </a:solidFill>
              </a:rPr>
              <a:t>Q</a:t>
            </a:r>
            <a:r>
              <a:rPr lang="en-US" sz="3200" b="1" dirty="0" smtClean="0">
                <a:solidFill>
                  <a:srgbClr val="FF0000"/>
                </a:solidFill>
              </a:rPr>
              <a:t>5</a:t>
            </a:r>
            <a:r>
              <a:rPr lang="hu-HU" sz="3200" b="1" dirty="0" smtClean="0">
                <a:solidFill>
                  <a:srgbClr val="FF0000"/>
                </a:solidFill>
              </a:rPr>
              <a:t> –</a:t>
            </a:r>
            <a:r>
              <a:rPr lang="en-US" sz="3200" b="1" dirty="0" smtClean="0">
                <a:solidFill>
                  <a:srgbClr val="FF0000"/>
                </a:solidFill>
              </a:rPr>
              <a:t>&gt; Q3  –  +</a:t>
            </a:r>
          </a:p>
          <a:p>
            <a:r>
              <a:rPr lang="hu-HU" sz="3200" b="1" dirty="0" smtClean="0">
                <a:solidFill>
                  <a:srgbClr val="FF0000"/>
                </a:solidFill>
              </a:rPr>
              <a:t>Q</a:t>
            </a:r>
            <a:r>
              <a:rPr lang="en-US" sz="3200" b="1" dirty="0" smtClean="0">
                <a:solidFill>
                  <a:srgbClr val="FF0000"/>
                </a:solidFill>
              </a:rPr>
              <a:t>4</a:t>
            </a:r>
            <a:r>
              <a:rPr lang="hu-HU" sz="3200" b="1" dirty="0" smtClean="0">
                <a:solidFill>
                  <a:srgbClr val="FF0000"/>
                </a:solidFill>
              </a:rPr>
              <a:t> –</a:t>
            </a:r>
            <a:r>
              <a:rPr lang="en-US" sz="3200" b="1" dirty="0" smtClean="0">
                <a:solidFill>
                  <a:srgbClr val="FF0000"/>
                </a:solidFill>
              </a:rPr>
              <a:t>&gt; Q5  –  +</a:t>
            </a:r>
          </a:p>
          <a:p>
            <a:r>
              <a:rPr lang="hu-HU" sz="3200" b="1" dirty="0" smtClean="0"/>
              <a:t>Q</a:t>
            </a:r>
            <a:r>
              <a:rPr lang="en-US" sz="3200" b="1" dirty="0" smtClean="0"/>
              <a:t>5 </a:t>
            </a:r>
            <a:r>
              <a:rPr lang="hu-HU" sz="3200" b="1" dirty="0" smtClean="0"/>
              <a:t>–</a:t>
            </a:r>
            <a:r>
              <a:rPr lang="en-US" sz="3200" b="1" dirty="0" smtClean="0"/>
              <a:t>&gt; Q4</a:t>
            </a:r>
          </a:p>
          <a:p>
            <a:endParaRPr lang="en-US" sz="3200" b="1" dirty="0" smtClean="0"/>
          </a:p>
        </p:txBody>
      </p:sp>
      <p:sp>
        <p:nvSpPr>
          <p:cNvPr id="9" name="TextBox 3"/>
          <p:cNvSpPr txBox="1">
            <a:spLocks noChangeArrowheads="1"/>
          </p:cNvSpPr>
          <p:nvPr/>
        </p:nvSpPr>
        <p:spPr bwMode="auto">
          <a:xfrm>
            <a:off x="2286000" y="6488668"/>
            <a:ext cx="419871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hu-HU" dirty="0">
                <a:latin typeface="Calibri" pitchFamily="34" charset="0"/>
              </a:rPr>
              <a:t>KMOOC </a:t>
            </a:r>
            <a:r>
              <a:rPr lang="hu-HU" dirty="0" smtClean="0">
                <a:latin typeface="Calibri" pitchFamily="34" charset="0"/>
              </a:rPr>
              <a:t>– Mesterséges</a:t>
            </a:r>
            <a:r>
              <a:rPr lang="en-US" dirty="0" smtClean="0">
                <a:latin typeface="Calibri" pitchFamily="34" charset="0"/>
              </a:rPr>
              <a:t>  </a:t>
            </a:r>
            <a:r>
              <a:rPr lang="hu-HU" dirty="0" smtClean="0">
                <a:latin typeface="Calibri" pitchFamily="34" charset="0"/>
              </a:rPr>
              <a:t>Intelligencia</a:t>
            </a:r>
            <a:r>
              <a:rPr lang="en-US" dirty="0" smtClean="0">
                <a:latin typeface="Calibri" pitchFamily="34" charset="0"/>
              </a:rPr>
              <a:t>, CSP II</a:t>
            </a:r>
            <a:endParaRPr lang="en-US" dirty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0"/>
            <a:ext cx="7772400" cy="1470025"/>
          </a:xfrm>
        </p:spPr>
        <p:txBody>
          <a:bodyPr/>
          <a:lstStyle/>
          <a:p>
            <a:r>
              <a:rPr lang="en-US" dirty="0" smtClean="0"/>
              <a:t>5</a:t>
            </a:r>
            <a:r>
              <a:rPr lang="hu-HU" dirty="0" smtClean="0"/>
              <a:t> </a:t>
            </a:r>
            <a:r>
              <a:rPr lang="en-US" dirty="0" smtClean="0"/>
              <a:t>–</a:t>
            </a:r>
            <a:r>
              <a:rPr lang="hu-HU" dirty="0" smtClean="0"/>
              <a:t> </a:t>
            </a:r>
            <a:r>
              <a:rPr lang="en-US" dirty="0" smtClean="0"/>
              <a:t>ki</a:t>
            </a:r>
            <a:r>
              <a:rPr lang="hu-HU" dirty="0" smtClean="0"/>
              <a:t>rálynő feladat</a:t>
            </a:r>
            <a:br>
              <a:rPr lang="hu-HU" dirty="0" smtClean="0"/>
            </a:br>
            <a:r>
              <a:rPr lang="en-US" dirty="0" smtClean="0"/>
              <a:t>(</a:t>
            </a:r>
            <a:r>
              <a:rPr lang="hu-HU" dirty="0" smtClean="0"/>
              <a:t>Ág-konzisztencia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4038600" y="2590800"/>
            <a:ext cx="16002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800" b="1" dirty="0" smtClean="0"/>
              <a:t>Q1=2</a:t>
            </a:r>
          </a:p>
          <a:p>
            <a:r>
              <a:rPr lang="hu-HU" sz="2800" b="1" dirty="0" smtClean="0"/>
              <a:t>Q2=5</a:t>
            </a:r>
          </a:p>
        </p:txBody>
      </p:sp>
      <p:sp>
        <p:nvSpPr>
          <p:cNvPr id="12" name="Rectangle 11"/>
          <p:cNvSpPr/>
          <p:nvPr/>
        </p:nvSpPr>
        <p:spPr>
          <a:xfrm>
            <a:off x="3962400" y="3962400"/>
            <a:ext cx="18288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u-HU" sz="2800" b="1" dirty="0" smtClean="0"/>
              <a:t>Q3=(</a:t>
            </a:r>
            <a:r>
              <a:rPr lang="hu-HU" sz="2800" b="1" strike="sngStrike" dirty="0" smtClean="0">
                <a:solidFill>
                  <a:srgbClr val="FF0000"/>
                </a:solidFill>
              </a:rPr>
              <a:t>1</a:t>
            </a:r>
            <a:r>
              <a:rPr lang="hu-HU" sz="2800" b="1" dirty="0" smtClean="0"/>
              <a:t>,3)</a:t>
            </a:r>
          </a:p>
          <a:p>
            <a:r>
              <a:rPr lang="hu-HU" sz="2800" b="1" dirty="0" smtClean="0"/>
              <a:t>Q4=(1,</a:t>
            </a:r>
            <a:r>
              <a:rPr lang="hu-HU" sz="2800" b="1" strike="sngStrike" dirty="0" smtClean="0">
                <a:solidFill>
                  <a:srgbClr val="FF0000"/>
                </a:solidFill>
              </a:rPr>
              <a:t>4</a:t>
            </a:r>
            <a:r>
              <a:rPr lang="hu-HU" sz="2800" b="1" dirty="0" smtClean="0"/>
              <a:t>)</a:t>
            </a:r>
            <a:endParaRPr lang="en-US" sz="2800" b="1" dirty="0" smtClean="0"/>
          </a:p>
          <a:p>
            <a:r>
              <a:rPr lang="hu-HU" sz="2800" b="1" dirty="0" smtClean="0"/>
              <a:t>Q5=(</a:t>
            </a:r>
            <a:r>
              <a:rPr lang="hu-HU" sz="2800" b="1" strike="sngStrike" dirty="0" smtClean="0">
                <a:solidFill>
                  <a:srgbClr val="FF0000"/>
                </a:solidFill>
              </a:rPr>
              <a:t>1</a:t>
            </a:r>
            <a:r>
              <a:rPr lang="hu-HU" sz="2800" b="1" dirty="0" smtClean="0"/>
              <a:t>,</a:t>
            </a:r>
            <a:r>
              <a:rPr lang="hu-HU" sz="2800" b="1" strike="sngStrike" dirty="0" smtClean="0">
                <a:solidFill>
                  <a:srgbClr val="FF0000"/>
                </a:solidFill>
              </a:rPr>
              <a:t>3</a:t>
            </a:r>
            <a:r>
              <a:rPr lang="hu-HU" sz="2800" b="1" dirty="0" smtClean="0"/>
              <a:t>,4)</a:t>
            </a:r>
            <a:endParaRPr lang="en-US" sz="2800" b="1" dirty="0"/>
          </a:p>
        </p:txBody>
      </p:sp>
      <p:sp>
        <p:nvSpPr>
          <p:cNvPr id="14" name="Rectangle 13"/>
          <p:cNvSpPr/>
          <p:nvPr/>
        </p:nvSpPr>
        <p:spPr>
          <a:xfrm>
            <a:off x="6019800" y="2438400"/>
            <a:ext cx="3124200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u-HU" sz="3200" b="1" dirty="0" smtClean="0">
                <a:solidFill>
                  <a:srgbClr val="00FF00"/>
                </a:solidFill>
              </a:rPr>
              <a:t>Q3 –</a:t>
            </a:r>
            <a:r>
              <a:rPr lang="en-US" sz="3200" b="1" dirty="0" smtClean="0">
                <a:solidFill>
                  <a:srgbClr val="00FF00"/>
                </a:solidFill>
              </a:rPr>
              <a:t>&gt; Q4  +  ?</a:t>
            </a:r>
          </a:p>
          <a:p>
            <a:r>
              <a:rPr lang="hu-HU" sz="3200" b="1" dirty="0" smtClean="0">
                <a:solidFill>
                  <a:srgbClr val="FF0000"/>
                </a:solidFill>
              </a:rPr>
              <a:t>Q</a:t>
            </a:r>
            <a:r>
              <a:rPr lang="en-US" sz="3200" b="1" dirty="0" smtClean="0">
                <a:solidFill>
                  <a:srgbClr val="FF0000"/>
                </a:solidFill>
              </a:rPr>
              <a:t>4</a:t>
            </a:r>
            <a:r>
              <a:rPr lang="hu-HU" sz="3200" b="1" dirty="0" smtClean="0">
                <a:solidFill>
                  <a:srgbClr val="FF0000"/>
                </a:solidFill>
              </a:rPr>
              <a:t> –</a:t>
            </a:r>
            <a:r>
              <a:rPr lang="en-US" sz="3200" b="1" dirty="0" smtClean="0">
                <a:solidFill>
                  <a:srgbClr val="FF0000"/>
                </a:solidFill>
              </a:rPr>
              <a:t>&gt; Q3  +</a:t>
            </a:r>
          </a:p>
          <a:p>
            <a:r>
              <a:rPr lang="hu-HU" sz="3200" b="1" dirty="0" smtClean="0">
                <a:solidFill>
                  <a:srgbClr val="FF0000"/>
                </a:solidFill>
              </a:rPr>
              <a:t>Q3 –</a:t>
            </a:r>
            <a:r>
              <a:rPr lang="en-US" sz="3200" b="1" dirty="0" smtClean="0">
                <a:solidFill>
                  <a:srgbClr val="FF0000"/>
                </a:solidFill>
              </a:rPr>
              <a:t>&gt; Q5  +</a:t>
            </a:r>
          </a:p>
          <a:p>
            <a:r>
              <a:rPr lang="hu-HU" sz="3200" b="1" dirty="0" smtClean="0">
                <a:solidFill>
                  <a:srgbClr val="FF0000"/>
                </a:solidFill>
              </a:rPr>
              <a:t>Q</a:t>
            </a:r>
            <a:r>
              <a:rPr lang="en-US" sz="3200" b="1" dirty="0" smtClean="0">
                <a:solidFill>
                  <a:srgbClr val="FF0000"/>
                </a:solidFill>
              </a:rPr>
              <a:t>5</a:t>
            </a:r>
            <a:r>
              <a:rPr lang="hu-HU" sz="3200" b="1" dirty="0" smtClean="0">
                <a:solidFill>
                  <a:srgbClr val="FF0000"/>
                </a:solidFill>
              </a:rPr>
              <a:t> –</a:t>
            </a:r>
            <a:r>
              <a:rPr lang="en-US" sz="3200" b="1" dirty="0" smtClean="0">
                <a:solidFill>
                  <a:srgbClr val="FF0000"/>
                </a:solidFill>
              </a:rPr>
              <a:t>&gt; Q3  –  +</a:t>
            </a:r>
          </a:p>
          <a:p>
            <a:r>
              <a:rPr lang="hu-HU" sz="3200" b="1" dirty="0" smtClean="0">
                <a:solidFill>
                  <a:srgbClr val="FF0000"/>
                </a:solidFill>
              </a:rPr>
              <a:t>Q</a:t>
            </a:r>
            <a:r>
              <a:rPr lang="en-US" sz="3200" b="1" dirty="0" smtClean="0">
                <a:solidFill>
                  <a:srgbClr val="FF0000"/>
                </a:solidFill>
              </a:rPr>
              <a:t>4</a:t>
            </a:r>
            <a:r>
              <a:rPr lang="hu-HU" sz="3200" b="1" dirty="0" smtClean="0">
                <a:solidFill>
                  <a:srgbClr val="FF0000"/>
                </a:solidFill>
              </a:rPr>
              <a:t> –</a:t>
            </a:r>
            <a:r>
              <a:rPr lang="en-US" sz="3200" b="1" dirty="0" smtClean="0">
                <a:solidFill>
                  <a:srgbClr val="FF0000"/>
                </a:solidFill>
              </a:rPr>
              <a:t>&gt; Q5  –  +</a:t>
            </a:r>
          </a:p>
          <a:p>
            <a:r>
              <a:rPr lang="hu-HU" sz="3200" b="1" dirty="0" smtClean="0"/>
              <a:t>Q</a:t>
            </a:r>
            <a:r>
              <a:rPr lang="en-US" sz="3200" b="1" dirty="0" smtClean="0"/>
              <a:t>5 </a:t>
            </a:r>
            <a:r>
              <a:rPr lang="hu-HU" sz="3200" b="1" dirty="0" smtClean="0"/>
              <a:t>–</a:t>
            </a:r>
            <a:r>
              <a:rPr lang="en-US" sz="3200" b="1" dirty="0" smtClean="0"/>
              <a:t>&gt; Q4</a:t>
            </a:r>
          </a:p>
          <a:p>
            <a:endParaRPr lang="en-US" sz="3200" b="1" dirty="0" smtClean="0"/>
          </a:p>
        </p:txBody>
      </p:sp>
      <p:sp>
        <p:nvSpPr>
          <p:cNvPr id="9" name="TextBox 3"/>
          <p:cNvSpPr txBox="1">
            <a:spLocks noChangeArrowheads="1"/>
          </p:cNvSpPr>
          <p:nvPr/>
        </p:nvSpPr>
        <p:spPr bwMode="auto">
          <a:xfrm>
            <a:off x="2286000" y="6488668"/>
            <a:ext cx="419871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hu-HU" dirty="0">
                <a:latin typeface="Calibri" pitchFamily="34" charset="0"/>
              </a:rPr>
              <a:t>KMOOC </a:t>
            </a:r>
            <a:r>
              <a:rPr lang="hu-HU" dirty="0" smtClean="0">
                <a:latin typeface="Calibri" pitchFamily="34" charset="0"/>
              </a:rPr>
              <a:t>– Mesterséges</a:t>
            </a:r>
            <a:r>
              <a:rPr lang="en-US" dirty="0" smtClean="0">
                <a:latin typeface="Calibri" pitchFamily="34" charset="0"/>
              </a:rPr>
              <a:t>  </a:t>
            </a:r>
            <a:r>
              <a:rPr lang="hu-HU" dirty="0" smtClean="0">
                <a:latin typeface="Calibri" pitchFamily="34" charset="0"/>
              </a:rPr>
              <a:t>Intelligencia</a:t>
            </a:r>
            <a:r>
              <a:rPr lang="en-US" dirty="0" smtClean="0">
                <a:latin typeface="Calibri" pitchFamily="34" charset="0"/>
              </a:rPr>
              <a:t>, CSP II</a:t>
            </a:r>
            <a:endParaRPr lang="en-US" dirty="0">
              <a:latin typeface="Calibri" pitchFamily="34" charset="0"/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2133600"/>
            <a:ext cx="3676650" cy="3457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CSP – konferencia feladat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219200"/>
          </a:xfrm>
        </p:spPr>
        <p:txBody>
          <a:bodyPr/>
          <a:lstStyle/>
          <a:p>
            <a:r>
              <a:rPr lang="hu-HU" dirty="0" smtClean="0"/>
              <a:t>Változók: A, B, C</a:t>
            </a:r>
          </a:p>
          <a:p>
            <a:r>
              <a:rPr lang="hu-HU" dirty="0" smtClean="0"/>
              <a:t>Terminusok: 1, 2, 3</a:t>
            </a:r>
            <a:endParaRPr lang="en-US" dirty="0"/>
          </a:p>
        </p:txBody>
      </p:sp>
      <p:pic>
        <p:nvPicPr>
          <p:cNvPr id="4" name="Picture 3" descr="konf a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38400" y="3048000"/>
            <a:ext cx="4543515" cy="2209800"/>
          </a:xfrm>
          <a:prstGeom prst="rect">
            <a:avLst/>
          </a:prstGeom>
        </p:spPr>
      </p:pic>
      <p:sp>
        <p:nvSpPr>
          <p:cNvPr id="6" name="TextBox 3"/>
          <p:cNvSpPr txBox="1">
            <a:spLocks noChangeArrowheads="1"/>
          </p:cNvSpPr>
          <p:nvPr/>
        </p:nvSpPr>
        <p:spPr bwMode="auto">
          <a:xfrm>
            <a:off x="2286000" y="6488668"/>
            <a:ext cx="419871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hu-HU" dirty="0">
                <a:latin typeface="Calibri" pitchFamily="34" charset="0"/>
              </a:rPr>
              <a:t>KMOOC </a:t>
            </a:r>
            <a:r>
              <a:rPr lang="hu-HU" dirty="0" smtClean="0">
                <a:latin typeface="Calibri" pitchFamily="34" charset="0"/>
              </a:rPr>
              <a:t>– Mesterséges</a:t>
            </a:r>
            <a:r>
              <a:rPr lang="en-US" dirty="0" smtClean="0">
                <a:latin typeface="Calibri" pitchFamily="34" charset="0"/>
              </a:rPr>
              <a:t>  </a:t>
            </a:r>
            <a:r>
              <a:rPr lang="hu-HU" dirty="0" smtClean="0">
                <a:latin typeface="Calibri" pitchFamily="34" charset="0"/>
              </a:rPr>
              <a:t>Intelligencia</a:t>
            </a:r>
            <a:r>
              <a:rPr lang="en-US" dirty="0" smtClean="0">
                <a:latin typeface="Calibri" pitchFamily="34" charset="0"/>
              </a:rPr>
              <a:t>, CSP II</a:t>
            </a:r>
            <a:endParaRPr lang="en-US" dirty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CSP – konferencia feladat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219200"/>
          </a:xfrm>
        </p:spPr>
        <p:txBody>
          <a:bodyPr/>
          <a:lstStyle/>
          <a:p>
            <a:r>
              <a:rPr lang="hu-HU" dirty="0" smtClean="0"/>
              <a:t>Változók: A, B, C</a:t>
            </a:r>
          </a:p>
          <a:p>
            <a:r>
              <a:rPr lang="hu-HU" dirty="0" smtClean="0"/>
              <a:t>Terminusok: 1, 2, 3</a:t>
            </a:r>
            <a:endParaRPr lang="en-US" dirty="0"/>
          </a:p>
        </p:txBody>
      </p:sp>
      <p:pic>
        <p:nvPicPr>
          <p:cNvPr id="5" name="Picture 4" descr="konf b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0800" y="2971800"/>
            <a:ext cx="3124200" cy="234315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895600" y="5410200"/>
            <a:ext cx="237917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800" b="1" dirty="0" smtClean="0"/>
              <a:t>Kényszergráf</a:t>
            </a:r>
            <a:endParaRPr lang="en-US" sz="2800" b="1" dirty="0"/>
          </a:p>
        </p:txBody>
      </p:sp>
      <p:sp>
        <p:nvSpPr>
          <p:cNvPr id="8" name="TextBox 3"/>
          <p:cNvSpPr txBox="1">
            <a:spLocks noChangeArrowheads="1"/>
          </p:cNvSpPr>
          <p:nvPr/>
        </p:nvSpPr>
        <p:spPr bwMode="auto">
          <a:xfrm>
            <a:off x="2286000" y="6488668"/>
            <a:ext cx="419871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hu-HU" dirty="0">
                <a:latin typeface="Calibri" pitchFamily="34" charset="0"/>
              </a:rPr>
              <a:t>KMOOC </a:t>
            </a:r>
            <a:r>
              <a:rPr lang="hu-HU" dirty="0" smtClean="0">
                <a:latin typeface="Calibri" pitchFamily="34" charset="0"/>
              </a:rPr>
              <a:t>– Mesterséges</a:t>
            </a:r>
            <a:r>
              <a:rPr lang="en-US" dirty="0" smtClean="0">
                <a:latin typeface="Calibri" pitchFamily="34" charset="0"/>
              </a:rPr>
              <a:t>  </a:t>
            </a:r>
            <a:r>
              <a:rPr lang="hu-HU" dirty="0" smtClean="0">
                <a:latin typeface="Calibri" pitchFamily="34" charset="0"/>
              </a:rPr>
              <a:t>Intelligencia</a:t>
            </a:r>
            <a:r>
              <a:rPr lang="en-US" dirty="0" smtClean="0">
                <a:latin typeface="Calibri" pitchFamily="34" charset="0"/>
              </a:rPr>
              <a:t>, CSP II</a:t>
            </a:r>
            <a:endParaRPr lang="en-US" dirty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CSP – konferencia feladat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2209800" cy="19812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hu-HU" b="1" dirty="0" smtClean="0"/>
              <a:t>A = (1, 2, </a:t>
            </a:r>
            <a:r>
              <a:rPr lang="hu-HU" b="1" strike="sngStrike" dirty="0" smtClean="0">
                <a:solidFill>
                  <a:srgbClr val="FF0000"/>
                </a:solidFill>
              </a:rPr>
              <a:t>3</a:t>
            </a:r>
            <a:r>
              <a:rPr lang="hu-HU" b="1" dirty="0" smtClean="0"/>
              <a:t>)</a:t>
            </a:r>
          </a:p>
          <a:p>
            <a:pPr>
              <a:buNone/>
            </a:pPr>
            <a:r>
              <a:rPr lang="hu-HU" b="1" dirty="0" smtClean="0"/>
              <a:t>B = (1, 2, 3)</a:t>
            </a:r>
          </a:p>
          <a:p>
            <a:pPr>
              <a:buNone/>
            </a:pPr>
            <a:r>
              <a:rPr lang="hu-HU" b="1" dirty="0" smtClean="0"/>
              <a:t>C = (</a:t>
            </a:r>
            <a:r>
              <a:rPr lang="hu-HU" b="1" strike="sngStrike" dirty="0" smtClean="0">
                <a:solidFill>
                  <a:srgbClr val="00B050"/>
                </a:solidFill>
              </a:rPr>
              <a:t>1</a:t>
            </a:r>
            <a:r>
              <a:rPr lang="hu-HU" b="1" dirty="0" smtClean="0"/>
              <a:t>, 2, 3)</a:t>
            </a:r>
          </a:p>
          <a:p>
            <a:pPr>
              <a:buNone/>
            </a:pP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533400" y="3886200"/>
            <a:ext cx="7139647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3600" b="1" dirty="0" smtClean="0"/>
              <a:t>Konzisztencia:</a:t>
            </a:r>
            <a:r>
              <a:rPr lang="en-US" sz="3600" b="1" dirty="0" smtClean="0"/>
              <a:t> </a:t>
            </a:r>
            <a:r>
              <a:rPr lang="hu-HU" sz="3600" b="1" dirty="0" smtClean="0"/>
              <a:t> </a:t>
            </a:r>
            <a:r>
              <a:rPr lang="en-US" sz="3600" b="1" dirty="0" smtClean="0"/>
              <a:t> </a:t>
            </a:r>
            <a:r>
              <a:rPr lang="hu-HU" sz="3600" b="1" dirty="0" smtClean="0"/>
              <a:t>A </a:t>
            </a:r>
            <a:r>
              <a:rPr lang="en-US" sz="3600" b="1" dirty="0" smtClean="0"/>
              <a:t> </a:t>
            </a:r>
            <a:r>
              <a:rPr lang="hu-HU" sz="3600" b="1" dirty="0" smtClean="0"/>
              <a:t>–</a:t>
            </a:r>
            <a:r>
              <a:rPr lang="en-US" sz="3600" b="1" dirty="0" smtClean="0"/>
              <a:t>&gt;  C  (A&lt;C)   </a:t>
            </a:r>
            <a:r>
              <a:rPr lang="en-US" sz="3600" b="1" dirty="0" smtClean="0">
                <a:solidFill>
                  <a:srgbClr val="FF0000"/>
                </a:solidFill>
              </a:rPr>
              <a:t>–  +   </a:t>
            </a:r>
          </a:p>
          <a:p>
            <a:r>
              <a:rPr lang="en-US" sz="3600" b="1" dirty="0">
                <a:solidFill>
                  <a:srgbClr val="FF0000"/>
                </a:solidFill>
              </a:rPr>
              <a:t>	</a:t>
            </a:r>
            <a:r>
              <a:rPr lang="en-US" sz="3600" b="1" dirty="0" smtClean="0">
                <a:solidFill>
                  <a:srgbClr val="FF0000"/>
                </a:solidFill>
              </a:rPr>
              <a:t>		</a:t>
            </a:r>
            <a:r>
              <a:rPr lang="hu-HU" sz="3600" b="1" dirty="0" smtClean="0"/>
              <a:t> </a:t>
            </a:r>
            <a:r>
              <a:rPr lang="en-US" sz="3600" b="1" dirty="0" smtClean="0"/>
              <a:t>  C</a:t>
            </a:r>
            <a:r>
              <a:rPr lang="hu-HU" sz="3600" b="1" dirty="0" smtClean="0"/>
              <a:t> </a:t>
            </a:r>
            <a:r>
              <a:rPr lang="en-US" sz="3600" b="1" dirty="0" smtClean="0"/>
              <a:t> </a:t>
            </a:r>
            <a:r>
              <a:rPr lang="hu-HU" sz="3600" b="1" dirty="0" smtClean="0"/>
              <a:t>–</a:t>
            </a:r>
            <a:r>
              <a:rPr lang="en-US" sz="3600" b="1" dirty="0" smtClean="0"/>
              <a:t>&gt;  A  (C&gt;A)   </a:t>
            </a:r>
            <a:r>
              <a:rPr lang="en-US" sz="3600" b="1" dirty="0" smtClean="0">
                <a:solidFill>
                  <a:srgbClr val="FF0000"/>
                </a:solidFill>
              </a:rPr>
              <a:t>–  +</a:t>
            </a:r>
          </a:p>
          <a:p>
            <a:endParaRPr lang="hu-HU" sz="3600" b="1" dirty="0" smtClean="0"/>
          </a:p>
          <a:p>
            <a:r>
              <a:rPr lang="hu-HU" sz="3600" b="1" dirty="0" smtClean="0"/>
              <a:t>A többi ág</a:t>
            </a:r>
            <a:r>
              <a:rPr lang="en-US" sz="3600" b="1" dirty="0" smtClean="0"/>
              <a:t> </a:t>
            </a:r>
            <a:r>
              <a:rPr lang="hu-HU" sz="3600" b="1" dirty="0" smtClean="0"/>
              <a:t>konzisztens.</a:t>
            </a:r>
            <a:endParaRPr lang="en-US" sz="3600" b="1" dirty="0"/>
          </a:p>
        </p:txBody>
      </p:sp>
      <p:sp>
        <p:nvSpPr>
          <p:cNvPr id="6" name="TextBox 3"/>
          <p:cNvSpPr txBox="1">
            <a:spLocks noChangeArrowheads="1"/>
          </p:cNvSpPr>
          <p:nvPr/>
        </p:nvSpPr>
        <p:spPr bwMode="auto">
          <a:xfrm>
            <a:off x="2286000" y="6488668"/>
            <a:ext cx="419871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hu-HU" dirty="0">
                <a:latin typeface="Calibri" pitchFamily="34" charset="0"/>
              </a:rPr>
              <a:t>KMOOC </a:t>
            </a:r>
            <a:r>
              <a:rPr lang="hu-HU" dirty="0" smtClean="0">
                <a:latin typeface="Calibri" pitchFamily="34" charset="0"/>
              </a:rPr>
              <a:t>– Mesterséges</a:t>
            </a:r>
            <a:r>
              <a:rPr lang="en-US" dirty="0" smtClean="0">
                <a:latin typeface="Calibri" pitchFamily="34" charset="0"/>
              </a:rPr>
              <a:t>  </a:t>
            </a:r>
            <a:r>
              <a:rPr lang="hu-HU" dirty="0" smtClean="0">
                <a:latin typeface="Calibri" pitchFamily="34" charset="0"/>
              </a:rPr>
              <a:t>Intelligencia</a:t>
            </a:r>
            <a:r>
              <a:rPr lang="en-US" dirty="0" smtClean="0">
                <a:latin typeface="Calibri" pitchFamily="34" charset="0"/>
              </a:rPr>
              <a:t>, CSP II</a:t>
            </a:r>
            <a:endParaRPr lang="en-US" dirty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3733800" y="4343400"/>
            <a:ext cx="1524000" cy="167640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6553200" y="1905000"/>
            <a:ext cx="1524000" cy="160020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3810000" y="1905000"/>
            <a:ext cx="1524000" cy="160020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CSP – konferencia feladat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2209800" cy="19812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hu-HU" b="1" dirty="0" smtClean="0"/>
              <a:t>A = </a:t>
            </a:r>
            <a:r>
              <a:rPr lang="en-US" b="1" dirty="0" smtClean="0"/>
              <a:t>1</a:t>
            </a:r>
            <a:endParaRPr lang="hu-HU" b="1" dirty="0" smtClean="0"/>
          </a:p>
          <a:p>
            <a:pPr>
              <a:buNone/>
            </a:pPr>
            <a:r>
              <a:rPr lang="hu-HU" b="1" dirty="0" smtClean="0"/>
              <a:t>B = (1, 2, 3)</a:t>
            </a:r>
          </a:p>
          <a:p>
            <a:pPr>
              <a:buNone/>
            </a:pPr>
            <a:r>
              <a:rPr lang="hu-HU" b="1" dirty="0" smtClean="0"/>
              <a:t>C = (2, 3)</a:t>
            </a:r>
          </a:p>
          <a:p>
            <a:pPr>
              <a:buNone/>
            </a:pP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971800" y="2362200"/>
            <a:ext cx="74571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/>
              <a:t>&gt;&gt;</a:t>
            </a:r>
            <a:endParaRPr lang="en-US" sz="3600" b="1" dirty="0" smtClean="0">
              <a:solidFill>
                <a:srgbClr val="FF0000"/>
              </a:solidFill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4038600" y="1981200"/>
            <a:ext cx="1066800" cy="137160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hu-HU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 = </a:t>
            </a: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</a:t>
            </a:r>
            <a:endParaRPr kumimoji="0" lang="hu-HU" sz="32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hu-HU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 = 2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hu-HU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 = 3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6858000" y="2057400"/>
            <a:ext cx="1066800" cy="160020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hu-HU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 = </a:t>
            </a: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</a:t>
            </a:r>
            <a:endParaRPr kumimoji="0" lang="hu-HU" sz="32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hu-HU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 = </a:t>
            </a: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3</a:t>
            </a:r>
            <a:endParaRPr kumimoji="0" lang="hu-HU" sz="32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hu-HU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 = </a:t>
            </a: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5562600" y="2438400"/>
            <a:ext cx="9906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 smtClean="0"/>
              <a:t>vagy</a:t>
            </a:r>
            <a:endParaRPr lang="en-US" b="1" dirty="0"/>
          </a:p>
        </p:txBody>
      </p:sp>
      <p:sp>
        <p:nvSpPr>
          <p:cNvPr id="10" name="Content Placeholder 2"/>
          <p:cNvSpPr txBox="1">
            <a:spLocks/>
          </p:cNvSpPr>
          <p:nvPr/>
        </p:nvSpPr>
        <p:spPr>
          <a:xfrm>
            <a:off x="533400" y="4419600"/>
            <a:ext cx="2209800" cy="1981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hu-HU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 = </a:t>
            </a: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</a:t>
            </a:r>
            <a:endParaRPr kumimoji="0" lang="hu-HU" sz="32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hu-HU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 = (1, 2, 3)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hu-HU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 = (2, 3)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Content Placeholder 2"/>
          <p:cNvSpPr txBox="1">
            <a:spLocks/>
          </p:cNvSpPr>
          <p:nvPr/>
        </p:nvSpPr>
        <p:spPr>
          <a:xfrm>
            <a:off x="3962400" y="4572000"/>
            <a:ext cx="1066800" cy="137160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hu-HU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 =</a:t>
            </a: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2</a:t>
            </a:r>
            <a:endParaRPr kumimoji="0" lang="hu-HU" sz="32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hu-HU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 = </a:t>
            </a: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</a:t>
            </a:r>
            <a:endParaRPr kumimoji="0" lang="hu-HU" sz="32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hu-HU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 = 3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971800" y="4876800"/>
            <a:ext cx="74571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/>
              <a:t>&gt;&gt;</a:t>
            </a:r>
            <a:endParaRPr lang="en-US" sz="3600" b="1" dirty="0" smtClean="0">
              <a:solidFill>
                <a:srgbClr val="FF0000"/>
              </a:solidFill>
            </a:endParaRPr>
          </a:p>
        </p:txBody>
      </p:sp>
      <p:sp>
        <p:nvSpPr>
          <p:cNvPr id="19" name="TextBox 3"/>
          <p:cNvSpPr txBox="1">
            <a:spLocks noChangeArrowheads="1"/>
          </p:cNvSpPr>
          <p:nvPr/>
        </p:nvSpPr>
        <p:spPr bwMode="auto">
          <a:xfrm>
            <a:off x="2286000" y="6488668"/>
            <a:ext cx="419871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hu-HU" dirty="0">
                <a:latin typeface="Calibri" pitchFamily="34" charset="0"/>
              </a:rPr>
              <a:t>KMOOC </a:t>
            </a:r>
            <a:r>
              <a:rPr lang="hu-HU" dirty="0" smtClean="0">
                <a:latin typeface="Calibri" pitchFamily="34" charset="0"/>
              </a:rPr>
              <a:t>– Mesterséges</a:t>
            </a:r>
            <a:r>
              <a:rPr lang="en-US" dirty="0" smtClean="0">
                <a:latin typeface="Calibri" pitchFamily="34" charset="0"/>
              </a:rPr>
              <a:t>  </a:t>
            </a:r>
            <a:r>
              <a:rPr lang="hu-HU" dirty="0" smtClean="0">
                <a:latin typeface="Calibri" pitchFamily="34" charset="0"/>
              </a:rPr>
              <a:t>Intelligencia</a:t>
            </a:r>
            <a:r>
              <a:rPr lang="en-US" dirty="0" smtClean="0">
                <a:latin typeface="Calibri" pitchFamily="34" charset="0"/>
              </a:rPr>
              <a:t>, CSP II</a:t>
            </a:r>
            <a:endParaRPr lang="en-US" dirty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125</TotalTime>
  <Words>774</Words>
  <Application>Microsoft Office PowerPoint</Application>
  <PresentationFormat>On-screen Show (4:3)</PresentationFormat>
  <Paragraphs>185</Paragraphs>
  <Slides>18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Office Theme</vt:lpstr>
      <vt:lpstr>5 – királynő feladat  (Forward Checking)</vt:lpstr>
      <vt:lpstr>5 – királynő feladat (Forward Checking)</vt:lpstr>
      <vt:lpstr>5 – királynő feladat (Forward Checking)</vt:lpstr>
      <vt:lpstr>5 – királynő feladat (Forward Checking)</vt:lpstr>
      <vt:lpstr>5 – királynő feladat (Forward Checking)</vt:lpstr>
      <vt:lpstr>5 – királynő feladat (Forward Checking)</vt:lpstr>
      <vt:lpstr>5 – királynő feladat (Forward Checking)</vt:lpstr>
      <vt:lpstr>5 – királynő feladat (Ág-konzisztencia)</vt:lpstr>
      <vt:lpstr>5 – királynő feladat (Ág-konzisztencia)</vt:lpstr>
      <vt:lpstr>5 – királynő feladat (Ág-konzisztencia)</vt:lpstr>
      <vt:lpstr>5 – királynő feladat (Ág-konzisztencia)</vt:lpstr>
      <vt:lpstr>5 – királynő feladat (Ág-konzisztencia)</vt:lpstr>
      <vt:lpstr>5 – királynő feladat (Ág-konzisztencia)</vt:lpstr>
      <vt:lpstr>5 – királynő feladat (Ág-konzisztencia)</vt:lpstr>
      <vt:lpstr>CSP – konferencia feladat</vt:lpstr>
      <vt:lpstr>CSP – konferencia feladat</vt:lpstr>
      <vt:lpstr>CSP – konferencia feladat</vt:lpstr>
      <vt:lpstr>CSP – konferencia feladat</vt:lpstr>
    </vt:vector>
  </TitlesOfParts>
  <Company>VTS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5 – királynő feladat</dc:title>
  <dc:creator>MikiJob</dc:creator>
  <cp:lastModifiedBy>MikiJob</cp:lastModifiedBy>
  <cp:revision>46</cp:revision>
  <dcterms:created xsi:type="dcterms:W3CDTF">2016-11-15T19:47:26Z</dcterms:created>
  <dcterms:modified xsi:type="dcterms:W3CDTF">2015-11-23T18:28:18Z</dcterms:modified>
</cp:coreProperties>
</file>