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8D42E-E77D-4693-9950-C9CC6DD948EF}" type="datetimeFigureOut">
              <a:rPr lang="en-US" smtClean="0"/>
              <a:pPr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88949-110C-4CE0-841E-603BA8DCF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u-HU" sz="4000" smtClean="0"/>
              <a:t>Ág-konzisztencia (arc consistency - AC)</a:t>
            </a:r>
            <a:endParaRPr lang="en-US" sz="4000" dirty="0" smtClean="0"/>
          </a:p>
        </p:txBody>
      </p:sp>
      <p:sp>
        <p:nvSpPr>
          <p:cNvPr id="614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1625" y="1143000"/>
            <a:ext cx="8540750" cy="4343400"/>
          </a:xfrm>
        </p:spPr>
        <p:txBody>
          <a:bodyPr/>
          <a:lstStyle/>
          <a:p>
            <a:pPr eaLnBrk="1" hangingPunct="1">
              <a:defRPr/>
            </a:pPr>
            <a:r>
              <a:rPr lang="hu-HU" sz="2800" dirty="0" smtClean="0"/>
              <a:t>Szűrési algoritmusoknál használjuk</a:t>
            </a:r>
          </a:p>
          <a:p>
            <a:pPr eaLnBrk="1" hangingPunct="1">
              <a:defRPr/>
            </a:pPr>
            <a:r>
              <a:rPr lang="hu-HU" sz="2800" dirty="0" smtClean="0"/>
              <a:t>X     </a:t>
            </a:r>
            <a:r>
              <a:rPr lang="en-US" sz="2800" dirty="0" smtClean="0"/>
              <a:t>   </a:t>
            </a:r>
            <a:r>
              <a:rPr lang="hu-HU" sz="2800" dirty="0" smtClean="0"/>
              <a:t>Y   konzisztens vagy nem?</a:t>
            </a:r>
          </a:p>
          <a:p>
            <a:pPr eaLnBrk="1" hangingPunct="1">
              <a:defRPr/>
            </a:pPr>
            <a:r>
              <a:rPr lang="hu-HU" sz="2800" dirty="0" smtClean="0"/>
              <a:t>Egy ág akkor konzisztens ha nincs kényszer-megszegés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hu-HU" sz="2800" dirty="0" smtClean="0"/>
              <a:t>	</a:t>
            </a:r>
            <a:r>
              <a:rPr lang="hu-HU" sz="2800" u="sng" dirty="0" smtClean="0"/>
              <a:t>Definició.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hu-HU" sz="2800" dirty="0" smtClean="0"/>
              <a:t>	Az X     </a:t>
            </a:r>
            <a:r>
              <a:rPr lang="en-US" sz="2800" dirty="0" smtClean="0"/>
              <a:t>  </a:t>
            </a:r>
            <a:r>
              <a:rPr lang="hu-HU" sz="2800" dirty="0" smtClean="0"/>
              <a:t>Y  ág akkor és csak akkor konzisztens ha </a:t>
            </a:r>
            <a:r>
              <a:rPr lang="hu-HU" sz="2800" u="sng" dirty="0" smtClean="0"/>
              <a:t>minden </a:t>
            </a:r>
            <a:r>
              <a:rPr lang="hu-HU" sz="2800" i="1" u="sng" dirty="0" smtClean="0"/>
              <a:t>x</a:t>
            </a:r>
            <a:r>
              <a:rPr lang="hu-HU" sz="2800" dirty="0" smtClean="0"/>
              <a:t>  értékre a kezdőpontból  </a:t>
            </a:r>
            <a:r>
              <a:rPr lang="hu-HU" sz="2800" u="sng" dirty="0" smtClean="0"/>
              <a:t>létezik olyan y</a:t>
            </a:r>
            <a:r>
              <a:rPr lang="hu-HU" sz="2800" dirty="0" smtClean="0"/>
              <a:t>  a csúcsban amelyhez értéket lehet rendelni anélkül, hogy megszegnénk egy kényszert</a:t>
            </a:r>
            <a:endParaRPr lang="en-US" sz="2800" u="sng" dirty="0" smtClean="0"/>
          </a:p>
        </p:txBody>
      </p:sp>
      <p:sp>
        <p:nvSpPr>
          <p:cNvPr id="35845" name="Line 4"/>
          <p:cNvSpPr>
            <a:spLocks noChangeShapeType="1"/>
          </p:cNvSpPr>
          <p:nvPr/>
        </p:nvSpPr>
        <p:spPr bwMode="auto">
          <a:xfrm flipV="1">
            <a:off x="1447800" y="3429000"/>
            <a:ext cx="381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5846" name="Line 5"/>
          <p:cNvSpPr>
            <a:spLocks noChangeShapeType="1"/>
          </p:cNvSpPr>
          <p:nvPr/>
        </p:nvSpPr>
        <p:spPr bwMode="auto">
          <a:xfrm>
            <a:off x="1066800" y="1905000"/>
            <a:ext cx="381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5847" name="Freeform 6"/>
          <p:cNvSpPr>
            <a:spLocks/>
          </p:cNvSpPr>
          <p:nvPr/>
        </p:nvSpPr>
        <p:spPr bwMode="auto">
          <a:xfrm>
            <a:off x="3200400" y="5791200"/>
            <a:ext cx="2743200" cy="495300"/>
          </a:xfrm>
          <a:custGeom>
            <a:avLst/>
            <a:gdLst>
              <a:gd name="T0" fmla="*/ 0 w 1728"/>
              <a:gd name="T1" fmla="*/ 76200 h 312"/>
              <a:gd name="T2" fmla="*/ 990600 w 1728"/>
              <a:gd name="T3" fmla="*/ 457200 h 312"/>
              <a:gd name="T4" fmla="*/ 2286000 w 1728"/>
              <a:gd name="T5" fmla="*/ 304800 h 312"/>
              <a:gd name="T6" fmla="*/ 2743200 w 1728"/>
              <a:gd name="T7" fmla="*/ 0 h 312"/>
              <a:gd name="T8" fmla="*/ 0 60000 65536"/>
              <a:gd name="T9" fmla="*/ 0 60000 65536"/>
              <a:gd name="T10" fmla="*/ 0 60000 65536"/>
              <a:gd name="T11" fmla="*/ 0 60000 65536"/>
              <a:gd name="T12" fmla="*/ 0 w 1728"/>
              <a:gd name="T13" fmla="*/ 0 h 312"/>
              <a:gd name="T14" fmla="*/ 1728 w 1728"/>
              <a:gd name="T15" fmla="*/ 312 h 3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28" h="312">
                <a:moveTo>
                  <a:pt x="0" y="48"/>
                </a:moveTo>
                <a:cubicBezTo>
                  <a:pt x="192" y="156"/>
                  <a:pt x="384" y="264"/>
                  <a:pt x="624" y="288"/>
                </a:cubicBezTo>
                <a:cubicBezTo>
                  <a:pt x="864" y="312"/>
                  <a:pt x="1256" y="240"/>
                  <a:pt x="1440" y="192"/>
                </a:cubicBezTo>
                <a:cubicBezTo>
                  <a:pt x="1624" y="144"/>
                  <a:pt x="1680" y="40"/>
                  <a:pt x="1728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1981200" y="5715000"/>
            <a:ext cx="1014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b="1"/>
              <a:t>csúcs</a:t>
            </a:r>
            <a:endParaRPr lang="en-US" sz="2400" b="1" dirty="0"/>
          </a:p>
        </p:txBody>
      </p:sp>
      <p:sp>
        <p:nvSpPr>
          <p:cNvPr id="35849" name="Text Box 10"/>
          <p:cNvSpPr txBox="1">
            <a:spLocks noChangeArrowheads="1"/>
          </p:cNvSpPr>
          <p:nvPr/>
        </p:nvSpPr>
        <p:spPr bwMode="auto">
          <a:xfrm>
            <a:off x="6096000" y="5715000"/>
            <a:ext cx="179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b="1"/>
              <a:t>kezdőpont</a:t>
            </a:r>
            <a:endParaRPr lang="en-US" sz="2400" b="1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u-HU" sz="4000" smtClean="0"/>
              <a:t>Ág-konzisztencia (arc consistency - AC)</a:t>
            </a:r>
            <a:endParaRPr lang="en-US" sz="4000" dirty="0" smtClean="0"/>
          </a:p>
        </p:txBody>
      </p:sp>
      <p:sp>
        <p:nvSpPr>
          <p:cNvPr id="6246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2895600"/>
            <a:ext cx="9144000" cy="37338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hu-HU" dirty="0" smtClean="0"/>
              <a:t>	A megjelölt ág nem konzisztens (piros), de konzisztenssé tehetjük (töröljük a pirosat).</a:t>
            </a:r>
          </a:p>
          <a:p>
            <a:pPr eaLnBrk="1" hangingPunct="1">
              <a:buFont typeface="Arial" charset="0"/>
              <a:buNone/>
              <a:defRPr/>
            </a:pPr>
            <a:endParaRPr lang="hu-HU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hu-HU" dirty="0" smtClean="0"/>
              <a:t>	</a:t>
            </a:r>
          </a:p>
          <a:p>
            <a:pPr eaLnBrk="1" hangingPunct="1">
              <a:buFont typeface="Arial" charset="0"/>
              <a:buNone/>
              <a:defRPr/>
            </a:pPr>
            <a:endParaRPr lang="hu-HU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hu-HU" dirty="0" smtClean="0"/>
              <a:t>	</a:t>
            </a:r>
            <a:endParaRPr lang="en-US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en-US" dirty="0" smtClean="0"/>
              <a:t>	Mindig a </a:t>
            </a:r>
            <a:r>
              <a:rPr lang="hu-HU" dirty="0" smtClean="0"/>
              <a:t>kezdőpont</a:t>
            </a:r>
            <a:r>
              <a:rPr lang="en-US" dirty="0" smtClean="0"/>
              <a:t>b</a:t>
            </a:r>
            <a:r>
              <a:rPr lang="hu-HU" dirty="0" smtClean="0"/>
              <a:t>ól törlünk!!!</a:t>
            </a:r>
            <a:endParaRPr lang="en-US" dirty="0" smtClean="0"/>
          </a:p>
        </p:txBody>
      </p:sp>
      <p:pic>
        <p:nvPicPr>
          <p:cNvPr id="7" name="Picture 6" descr="0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066800"/>
            <a:ext cx="2133600" cy="1656617"/>
          </a:xfrm>
          <a:prstGeom prst="rect">
            <a:avLst/>
          </a:prstGeom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1219200"/>
            <a:ext cx="643927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0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038600"/>
            <a:ext cx="2133600" cy="1656617"/>
          </a:xfrm>
          <a:prstGeom prst="rect">
            <a:avLst/>
          </a:prstGeom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4267200"/>
            <a:ext cx="633984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228600"/>
            <a:ext cx="9144000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u-HU" sz="4000" smtClean="0"/>
              <a:t>Ág-konzisztencia (arc consistency - AC)</a:t>
            </a:r>
            <a:endParaRPr lang="en-US" sz="4000" dirty="0" smtClean="0"/>
          </a:p>
        </p:txBody>
      </p:sp>
      <p:sp>
        <p:nvSpPr>
          <p:cNvPr id="6451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1625" y="3733800"/>
            <a:ext cx="8842375" cy="2365375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Ez az ág konzisztens (nem kell konzisztenssé tenni) mert </a:t>
            </a:r>
            <a:r>
              <a:rPr lang="en-US" dirty="0" smtClean="0"/>
              <a:t> </a:t>
            </a:r>
            <a:r>
              <a:rPr lang="hu-HU" dirty="0" smtClean="0"/>
              <a:t>egy értékre</a:t>
            </a:r>
            <a:r>
              <a:rPr lang="en-US" dirty="0" smtClean="0"/>
              <a:t> </a:t>
            </a:r>
            <a:r>
              <a:rPr lang="hu-HU" dirty="0" smtClean="0"/>
              <a:t> se a kezdőpontból </a:t>
            </a:r>
            <a:r>
              <a:rPr lang="en-US" dirty="0" smtClean="0"/>
              <a:t> </a:t>
            </a:r>
            <a:r>
              <a:rPr lang="hu-HU" dirty="0" smtClean="0"/>
              <a:t>nem</a:t>
            </a:r>
            <a:r>
              <a:rPr lang="en-US" dirty="0" smtClean="0"/>
              <a:t> </a:t>
            </a:r>
            <a:r>
              <a:rPr lang="hu-HU" dirty="0" smtClean="0"/>
              <a:t> lesz kényszer megszegés. </a:t>
            </a:r>
            <a:endParaRPr lang="en-US" dirty="0" smtClean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1524000"/>
            <a:ext cx="6062444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0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1295400"/>
            <a:ext cx="2453499" cy="1905000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838200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A teljes CSP konzisztenciája</a:t>
            </a:r>
            <a:endParaRPr lang="en-US" dirty="0" smtClean="0"/>
          </a:p>
        </p:txBody>
      </p:sp>
      <p:sp>
        <p:nvSpPr>
          <p:cNvPr id="6349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1625" y="1600200"/>
            <a:ext cx="8540750" cy="99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dirty="0" smtClean="0"/>
              <a:t>A </a:t>
            </a:r>
            <a:r>
              <a:rPr lang="en-US" dirty="0" smtClean="0"/>
              <a:t>teljes </a:t>
            </a:r>
            <a:r>
              <a:rPr lang="hu-HU" dirty="0" smtClean="0"/>
              <a:t>CSP akkor konzisztens ha az összes ág konzisztens.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63494" name="Rectangle 6"/>
          <p:cNvSpPr>
            <a:spLocks noRot="1" noChangeArrowheads="1"/>
          </p:cNvSpPr>
          <p:nvPr/>
        </p:nvSpPr>
        <p:spPr bwMode="auto">
          <a:xfrm>
            <a:off x="0" y="4495800"/>
            <a:ext cx="89217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en-US" sz="3200" dirty="0" smtClean="0"/>
              <a:t>	</a:t>
            </a:r>
            <a:r>
              <a:rPr lang="hu-HU" sz="3200" dirty="0" smtClean="0"/>
              <a:t>A </a:t>
            </a:r>
            <a:r>
              <a:rPr lang="hu-HU" sz="3200" dirty="0"/>
              <a:t>forward checking nem detektálta a hibát </a:t>
            </a:r>
            <a:endParaRPr lang="en-US" sz="3200" dirty="0" smtClean="0"/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en-US" sz="3200" dirty="0" smtClean="0"/>
              <a:t>	</a:t>
            </a:r>
            <a:r>
              <a:rPr lang="hu-HU" sz="3200" dirty="0" smtClean="0"/>
              <a:t>(</a:t>
            </a:r>
            <a:r>
              <a:rPr lang="en-US" sz="3200" dirty="0" smtClean="0"/>
              <a:t>B</a:t>
            </a:r>
            <a:r>
              <a:rPr lang="hu-HU" sz="3200" dirty="0" smtClean="0"/>
              <a:t> </a:t>
            </a:r>
            <a:r>
              <a:rPr lang="hu-HU" sz="3200" dirty="0"/>
              <a:t>és </a:t>
            </a:r>
            <a:r>
              <a:rPr lang="en-US" sz="3200" dirty="0" smtClean="0"/>
              <a:t>C</a:t>
            </a:r>
            <a:r>
              <a:rPr lang="hu-HU" sz="3200" dirty="0" smtClean="0"/>
              <a:t> </a:t>
            </a:r>
            <a:r>
              <a:rPr lang="hu-HU" sz="3200" dirty="0"/>
              <a:t>nem lehetnek egyszerre kékek).</a:t>
            </a:r>
            <a:endParaRPr lang="en-US" sz="3200" dirty="0"/>
          </a:p>
        </p:txBody>
      </p:sp>
      <p:pic>
        <p:nvPicPr>
          <p:cNvPr id="7" name="Picture 6" descr="0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667000"/>
            <a:ext cx="1905000" cy="1479122"/>
          </a:xfrm>
          <a:prstGeom prst="rect">
            <a:avLst/>
          </a:prstGeom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971800"/>
            <a:ext cx="62198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6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990600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A teljes CSP konzisztenciája</a:t>
            </a:r>
            <a:endParaRPr lang="en-US" dirty="0" smtClean="0"/>
          </a:p>
        </p:txBody>
      </p:sp>
      <p:sp>
        <p:nvSpPr>
          <p:cNvPr id="665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1625" y="1600200"/>
            <a:ext cx="8540750" cy="1600200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Leellenőrizzük az összes ág konzisztenciáját, és ha az ág nem konzisztens, törlünk a kezdőpontból hogy konzisztenssé tegyük. </a:t>
            </a:r>
            <a:endParaRPr lang="en-US" dirty="0" smtClean="0"/>
          </a:p>
        </p:txBody>
      </p:sp>
      <p:pic>
        <p:nvPicPr>
          <p:cNvPr id="40964" name="Picture 4" descr="05"/>
          <p:cNvPicPr>
            <a:picLocks noChangeAspect="1" noChangeArrowheads="1"/>
          </p:cNvPicPr>
          <p:nvPr/>
        </p:nvPicPr>
        <p:blipFill>
          <a:blip r:embed="rId2"/>
          <a:srcRect l="24322" t="43636"/>
          <a:stretch>
            <a:fillRect/>
          </a:stretch>
        </p:blipFill>
        <p:spPr bwMode="auto">
          <a:xfrm>
            <a:off x="2497965" y="3930532"/>
            <a:ext cx="6112635" cy="7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5" name="Rectangle 5"/>
          <p:cNvSpPr>
            <a:spLocks noRot="1" noChangeArrowheads="1"/>
          </p:cNvSpPr>
          <p:nvPr/>
        </p:nvSpPr>
        <p:spPr bwMode="auto">
          <a:xfrm>
            <a:off x="304800" y="4953000"/>
            <a:ext cx="85407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hu-HU" sz="3200" dirty="0"/>
              <a:t>Ez az ág konzisztens. </a:t>
            </a:r>
            <a:endParaRPr lang="en-US" sz="3200" dirty="0"/>
          </a:p>
        </p:txBody>
      </p:sp>
      <p:pic>
        <p:nvPicPr>
          <p:cNvPr id="7" name="Picture 6" descr="0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276600"/>
            <a:ext cx="1905000" cy="1479122"/>
          </a:xfrm>
          <a:prstGeom prst="rect">
            <a:avLst/>
          </a:prstGeom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3657600"/>
            <a:ext cx="6143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40750" cy="914400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A teljes CSP konzisztenciája</a:t>
            </a:r>
            <a:endParaRPr lang="en-US" dirty="0" smtClean="0"/>
          </a:p>
        </p:txBody>
      </p:sp>
      <p:sp>
        <p:nvSpPr>
          <p:cNvPr id="675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4800" y="2362200"/>
            <a:ext cx="8540750" cy="6858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hu-HU" dirty="0" smtClean="0"/>
              <a:t>Ez az ág is konzisztens.</a:t>
            </a:r>
            <a:endParaRPr lang="en-US" dirty="0" smtClean="0"/>
          </a:p>
        </p:txBody>
      </p:sp>
      <p:pic>
        <p:nvPicPr>
          <p:cNvPr id="41989" name="Picture 5" descr="06"/>
          <p:cNvPicPr>
            <a:picLocks noChangeAspect="1" noChangeArrowheads="1"/>
          </p:cNvPicPr>
          <p:nvPr/>
        </p:nvPicPr>
        <p:blipFill>
          <a:blip r:embed="rId2"/>
          <a:srcRect l="24322" t="33982"/>
          <a:stretch>
            <a:fillRect/>
          </a:stretch>
        </p:blipFill>
        <p:spPr bwMode="auto">
          <a:xfrm>
            <a:off x="2403230" y="1448604"/>
            <a:ext cx="6054970" cy="889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6" descr="07"/>
          <p:cNvPicPr>
            <a:picLocks noChangeAspect="1" noChangeArrowheads="1"/>
          </p:cNvPicPr>
          <p:nvPr/>
        </p:nvPicPr>
        <p:blipFill>
          <a:blip r:embed="rId3"/>
          <a:srcRect l="24214" t="34286"/>
          <a:stretch>
            <a:fillRect/>
          </a:stretch>
        </p:blipFill>
        <p:spPr bwMode="auto">
          <a:xfrm>
            <a:off x="2336805" y="3507933"/>
            <a:ext cx="6121395" cy="881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1" name="Rectangle 7"/>
          <p:cNvSpPr>
            <a:spLocks noRot="1" noChangeArrowheads="1"/>
          </p:cNvSpPr>
          <p:nvPr/>
        </p:nvSpPr>
        <p:spPr bwMode="auto">
          <a:xfrm>
            <a:off x="304800" y="4495800"/>
            <a:ext cx="85407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hu-HU" sz="3200" dirty="0"/>
              <a:t>Ez az ág nem konzisztens (kék - kitöröljük).</a:t>
            </a:r>
            <a:endParaRPr lang="en-US" sz="3200" dirty="0"/>
          </a:p>
        </p:txBody>
      </p:sp>
      <p:pic>
        <p:nvPicPr>
          <p:cNvPr id="41992" name="Picture 8" descr="08"/>
          <p:cNvPicPr>
            <a:picLocks noChangeAspect="1" noChangeArrowheads="1"/>
          </p:cNvPicPr>
          <p:nvPr/>
        </p:nvPicPr>
        <p:blipFill>
          <a:blip r:embed="rId4"/>
          <a:srcRect l="24214" t="34286"/>
          <a:stretch>
            <a:fillRect/>
          </a:stretch>
        </p:blipFill>
        <p:spPr bwMode="auto">
          <a:xfrm>
            <a:off x="2362200" y="5486400"/>
            <a:ext cx="6121304" cy="881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02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5181600"/>
            <a:ext cx="1905000" cy="1479122"/>
          </a:xfrm>
          <a:prstGeom prst="rect">
            <a:avLst/>
          </a:prstGeom>
        </p:spPr>
      </p:pic>
      <p:pic>
        <p:nvPicPr>
          <p:cNvPr id="10" name="Picture 9" descr="02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2971800"/>
            <a:ext cx="1905000" cy="1479122"/>
          </a:xfrm>
          <a:prstGeom prst="rect">
            <a:avLst/>
          </a:prstGeom>
        </p:spPr>
      </p:pic>
      <p:pic>
        <p:nvPicPr>
          <p:cNvPr id="11" name="Picture 10" descr="02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990600"/>
            <a:ext cx="1905000" cy="1479122"/>
          </a:xfrm>
          <a:prstGeom prst="rect">
            <a:avLst/>
          </a:prstGeom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11304" y="5255067"/>
            <a:ext cx="6143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0" y="3276600"/>
            <a:ext cx="6143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1219200"/>
            <a:ext cx="6143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40750" cy="838200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A teljes CSP konzisztenciája</a:t>
            </a:r>
            <a:endParaRPr lang="en-US" dirty="0" smtClean="0"/>
          </a:p>
        </p:txBody>
      </p:sp>
      <p:sp>
        <p:nvSpPr>
          <p:cNvPr id="6861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2514600"/>
            <a:ext cx="8534400" cy="243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sz="2800" dirty="0" smtClean="0"/>
              <a:t>Am</a:t>
            </a:r>
            <a:r>
              <a:rPr lang="hu-HU" sz="2400" dirty="0" smtClean="0"/>
              <a:t>í</a:t>
            </a:r>
            <a:r>
              <a:rPr lang="hu-HU" sz="2800" dirty="0" smtClean="0"/>
              <a:t>g nem töröltük ki a kéket, ez az ág konzisztens volt, de többé nem konzisztens mert értéket vesztett a csúcsból.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800" dirty="0" smtClean="0"/>
              <a:t>Ahhoz hogy az ág újra konzisztens legyen, a</a:t>
            </a:r>
            <a:r>
              <a:rPr lang="en-US" sz="2800" dirty="0" smtClean="0"/>
              <a:t>z</a:t>
            </a:r>
            <a:r>
              <a:rPr lang="hu-HU" sz="2800" dirty="0" smtClean="0"/>
              <a:t> </a:t>
            </a:r>
            <a:r>
              <a:rPr lang="en-US" sz="2800" dirty="0" smtClean="0"/>
              <a:t>F</a:t>
            </a:r>
            <a:r>
              <a:rPr lang="hu-HU" sz="2800" dirty="0" smtClean="0"/>
              <a:t> dómenjéből törölni kell a pirosat.</a:t>
            </a:r>
            <a:endParaRPr lang="en-US" sz="2800" dirty="0" smtClean="0"/>
          </a:p>
        </p:txBody>
      </p:sp>
      <p:pic>
        <p:nvPicPr>
          <p:cNvPr id="43013" name="Picture 6" descr="09"/>
          <p:cNvPicPr>
            <a:picLocks noChangeAspect="1" noChangeArrowheads="1"/>
          </p:cNvPicPr>
          <p:nvPr/>
        </p:nvPicPr>
        <p:blipFill>
          <a:blip r:embed="rId2"/>
          <a:srcRect l="24541" t="37282"/>
          <a:stretch>
            <a:fillRect/>
          </a:stretch>
        </p:blipFill>
        <p:spPr bwMode="auto">
          <a:xfrm>
            <a:off x="2286000" y="1447800"/>
            <a:ext cx="5864958" cy="75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7" descr="10"/>
          <p:cNvPicPr>
            <a:picLocks noChangeAspect="1" noChangeArrowheads="1"/>
          </p:cNvPicPr>
          <p:nvPr/>
        </p:nvPicPr>
        <p:blipFill>
          <a:blip r:embed="rId3"/>
          <a:srcRect l="25753" t="35888"/>
          <a:stretch>
            <a:fillRect/>
          </a:stretch>
        </p:blipFill>
        <p:spPr bwMode="auto">
          <a:xfrm>
            <a:off x="2402243" y="5401935"/>
            <a:ext cx="5827357" cy="8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0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914400"/>
            <a:ext cx="1905000" cy="1479122"/>
          </a:xfrm>
          <a:prstGeom prst="rect">
            <a:avLst/>
          </a:prstGeom>
        </p:spPr>
      </p:pic>
      <p:pic>
        <p:nvPicPr>
          <p:cNvPr id="8" name="Picture 7" descr="0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800600"/>
            <a:ext cx="1905000" cy="1479122"/>
          </a:xfrm>
          <a:prstGeom prst="rect">
            <a:avLst/>
          </a:prstGeom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5"/>
          <a:srcRect l="2977" r="1488"/>
          <a:stretch>
            <a:fillRect/>
          </a:stretch>
        </p:blipFill>
        <p:spPr bwMode="auto">
          <a:xfrm>
            <a:off x="2392724" y="5105400"/>
            <a:ext cx="58692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5"/>
          <a:srcRect l="1488"/>
          <a:stretch>
            <a:fillRect/>
          </a:stretch>
        </p:blipFill>
        <p:spPr bwMode="auto">
          <a:xfrm>
            <a:off x="2298262" y="1219200"/>
            <a:ext cx="5855137" cy="26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40750" cy="990600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A teljes CSP konzisztenciája</a:t>
            </a:r>
            <a:endParaRPr lang="en-US" dirty="0" smtClean="0"/>
          </a:p>
        </p:txBody>
      </p:sp>
      <p:sp>
        <p:nvSpPr>
          <p:cNvPr id="6963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4800" y="2743200"/>
            <a:ext cx="8540750" cy="213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sz="2800" dirty="0" smtClean="0"/>
              <a:t>A forward checking ezt nem detektálta, az AC viszont korábban észrevette hogy ellentmondás lesz (töröljük </a:t>
            </a:r>
            <a:r>
              <a:rPr lang="en-US" sz="2800" dirty="0" smtClean="0"/>
              <a:t>C</a:t>
            </a:r>
            <a:r>
              <a:rPr lang="hu-HU" sz="2800" dirty="0" smtClean="0"/>
              <a:t> dómenjéből a kéket).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800" dirty="0" smtClean="0"/>
              <a:t>Amikor egy változó dómenje üres marad, backtrack következik.</a:t>
            </a:r>
            <a:endParaRPr lang="en-US" sz="2800" dirty="0" smtClean="0"/>
          </a:p>
        </p:txBody>
      </p:sp>
      <p:pic>
        <p:nvPicPr>
          <p:cNvPr id="44037" name="Picture 5" descr="12"/>
          <p:cNvPicPr>
            <a:picLocks noChangeAspect="1" noChangeArrowheads="1"/>
          </p:cNvPicPr>
          <p:nvPr/>
        </p:nvPicPr>
        <p:blipFill>
          <a:blip r:embed="rId2"/>
          <a:srcRect l="25753" t="31736"/>
          <a:stretch>
            <a:fillRect/>
          </a:stretch>
        </p:blipFill>
        <p:spPr bwMode="auto">
          <a:xfrm>
            <a:off x="2178235" y="1550943"/>
            <a:ext cx="6279965" cy="1041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6" descr="11"/>
          <p:cNvPicPr>
            <a:picLocks noChangeAspect="1" noChangeArrowheads="1"/>
          </p:cNvPicPr>
          <p:nvPr/>
        </p:nvPicPr>
        <p:blipFill>
          <a:blip r:embed="rId3"/>
          <a:srcRect l="25791" t="32820"/>
          <a:stretch>
            <a:fillRect/>
          </a:stretch>
        </p:blipFill>
        <p:spPr bwMode="auto">
          <a:xfrm>
            <a:off x="2286000" y="5438110"/>
            <a:ext cx="6220192" cy="98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0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066800"/>
            <a:ext cx="1905000" cy="1479122"/>
          </a:xfrm>
          <a:prstGeom prst="rect">
            <a:avLst/>
          </a:prstGeom>
        </p:spPr>
      </p:pic>
      <p:pic>
        <p:nvPicPr>
          <p:cNvPr id="8" name="Picture 7" descr="0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105400"/>
            <a:ext cx="1905000" cy="1479122"/>
          </a:xfrm>
          <a:prstGeom prst="rect">
            <a:avLst/>
          </a:prstGeom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5181600"/>
            <a:ext cx="6248400" cy="28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/>
          <a:srcRect l="1488"/>
          <a:stretch>
            <a:fillRect/>
          </a:stretch>
        </p:blipFill>
        <p:spPr bwMode="auto">
          <a:xfrm>
            <a:off x="2227733" y="1287264"/>
            <a:ext cx="6230467" cy="28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540750" cy="914400"/>
          </a:xfrm>
        </p:spPr>
        <p:txBody>
          <a:bodyPr/>
          <a:lstStyle/>
          <a:p>
            <a:pPr eaLnBrk="1" hangingPunct="1">
              <a:defRPr/>
            </a:pPr>
            <a:r>
              <a:rPr lang="hu-HU" smtClean="0"/>
              <a:t>A teljes CSP konzisztenciája</a:t>
            </a:r>
            <a:endParaRPr lang="en-US" dirty="0" smtClean="0"/>
          </a:p>
        </p:txBody>
      </p:sp>
      <p:sp>
        <p:nvSpPr>
          <p:cNvPr id="7065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dirty="0" smtClean="0"/>
              <a:t>Az AC korábban detektálja a hibát mint a Forward Checking.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dirty="0" smtClean="0"/>
              <a:t>Többet kell ellenőrizni mint a Forward Checking-nél (minden lépés le van lassítva), de kevesebbet kell backtrack-elni.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dirty="0" smtClean="0"/>
              <a:t>Összesítve gyorsabban jutunk el a megoldásig.</a:t>
            </a: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hu-HU" dirty="0" smtClean="0"/>
              <a:t>A megismert algoritmus csak bináris CSP-re vonatkozik ahol egy kényszer csak két változót foglal magába.</a:t>
            </a:r>
            <a:endParaRPr 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smtClean="0"/>
              <a:t>Az AC korlátai</a:t>
            </a:r>
            <a:endParaRPr lang="en-US" dirty="0" smtClean="0"/>
          </a:p>
        </p:txBody>
      </p:sp>
      <p:pic>
        <p:nvPicPr>
          <p:cNvPr id="47108" name="Picture 4" descr="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057400"/>
            <a:ext cx="6858000" cy="340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smtClean="0"/>
              <a:t>Az AC korlátai</a:t>
            </a:r>
            <a:endParaRPr lang="en-US" dirty="0" smtClean="0"/>
          </a:p>
        </p:txBody>
      </p:sp>
      <p:sp>
        <p:nvSpPr>
          <p:cNvPr id="7373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1625" y="1600200"/>
            <a:ext cx="4727575" cy="4498975"/>
          </a:xfrm>
        </p:spPr>
        <p:txBody>
          <a:bodyPr/>
          <a:lstStyle/>
          <a:p>
            <a:pPr eaLnBrk="1" hangingPunct="1">
              <a:defRPr/>
            </a:pPr>
            <a:r>
              <a:rPr lang="hu-HU" sz="2800" smtClean="0"/>
              <a:t>Mi történhet az AC kényszeritése után:</a:t>
            </a:r>
          </a:p>
          <a:p>
            <a:pPr eaLnBrk="1" hangingPunct="1">
              <a:buFont typeface="Arial" charset="0"/>
              <a:buNone/>
              <a:defRPr/>
            </a:pPr>
            <a:endParaRPr lang="hu-HU" sz="2800" smtClean="0"/>
          </a:p>
          <a:p>
            <a:pPr eaLnBrk="1" hangingPunct="1">
              <a:buFont typeface="Arial" charset="0"/>
              <a:buNone/>
              <a:defRPr/>
            </a:pPr>
            <a:r>
              <a:rPr lang="hu-HU" sz="2800" smtClean="0"/>
              <a:t>	Egy megoldás marad.</a:t>
            </a:r>
          </a:p>
          <a:p>
            <a:pPr eaLnBrk="1" hangingPunct="1">
              <a:buFont typeface="Arial" charset="0"/>
              <a:buNone/>
              <a:defRPr/>
            </a:pPr>
            <a:endParaRPr lang="hu-HU" sz="2800" smtClean="0"/>
          </a:p>
          <a:p>
            <a:pPr eaLnBrk="1" hangingPunct="1">
              <a:buFont typeface="Arial" charset="0"/>
              <a:buNone/>
              <a:defRPr/>
            </a:pPr>
            <a:r>
              <a:rPr lang="hu-HU" sz="2800" smtClean="0"/>
              <a:t>	Több megoldás marad.</a:t>
            </a:r>
          </a:p>
          <a:p>
            <a:pPr eaLnBrk="1" hangingPunct="1">
              <a:buFont typeface="Arial" charset="0"/>
              <a:buNone/>
              <a:defRPr/>
            </a:pPr>
            <a:endParaRPr lang="hu-HU" sz="2800" smtClean="0"/>
          </a:p>
          <a:p>
            <a:pPr eaLnBrk="1" hangingPunct="1">
              <a:buFont typeface="Arial" charset="0"/>
              <a:buNone/>
              <a:defRPr/>
            </a:pPr>
            <a:r>
              <a:rPr lang="hu-HU" sz="2800" smtClean="0"/>
              <a:t>	Nem marad megoldás (és ezt nem tudjuk).</a:t>
            </a:r>
            <a:endParaRPr lang="en-US" sz="2800" dirty="0" smtClean="0"/>
          </a:p>
        </p:txBody>
      </p:sp>
      <p:pic>
        <p:nvPicPr>
          <p:cNvPr id="48133" name="Picture 4" descr="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676400"/>
            <a:ext cx="361156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Az AC korlátai</a:t>
            </a:r>
            <a:endParaRPr lang="en-US" dirty="0" smtClean="0"/>
          </a:p>
        </p:txBody>
      </p:sp>
      <p:sp>
        <p:nvSpPr>
          <p:cNvPr id="7475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810000" y="1295400"/>
            <a:ext cx="5181600" cy="1676400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Minden ág konzisztens (a teljes CSP konzisztens), 2 megoldás van.</a:t>
            </a:r>
            <a:endParaRPr lang="en-US" dirty="0" smtClean="0"/>
          </a:p>
        </p:txBody>
      </p:sp>
      <p:pic>
        <p:nvPicPr>
          <p:cNvPr id="49157" name="Picture 4" descr="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2971800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5" descr="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429000"/>
            <a:ext cx="2895600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8" name="Rectangle 6"/>
          <p:cNvSpPr>
            <a:spLocks noRot="1" noChangeArrowheads="1"/>
          </p:cNvSpPr>
          <p:nvPr/>
        </p:nvSpPr>
        <p:spPr bwMode="auto">
          <a:xfrm>
            <a:off x="3962400" y="3429000"/>
            <a:ext cx="5181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en-US" sz="3200" dirty="0" smtClean="0"/>
              <a:t>	</a:t>
            </a:r>
            <a:r>
              <a:rPr lang="hu-HU" sz="3200" dirty="0" smtClean="0"/>
              <a:t>Minden </a:t>
            </a:r>
            <a:r>
              <a:rPr lang="hu-HU" sz="3200" dirty="0"/>
              <a:t>ág konzisztens (a teljes CSP konzisztens), nincs megoldás.</a:t>
            </a:r>
            <a:endParaRPr lang="en-US" sz="3200" dirty="0"/>
          </a:p>
        </p:txBody>
      </p:sp>
      <p:sp>
        <p:nvSpPr>
          <p:cNvPr id="74759" name="Rectangle 7"/>
          <p:cNvSpPr>
            <a:spLocks noRot="1" noChangeArrowheads="1"/>
          </p:cNvSpPr>
          <p:nvPr/>
        </p:nvSpPr>
        <p:spPr bwMode="auto">
          <a:xfrm>
            <a:off x="304800" y="5334000"/>
            <a:ext cx="845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en-US" sz="3200" dirty="0" smtClean="0"/>
              <a:t>	</a:t>
            </a:r>
            <a:r>
              <a:rPr lang="hu-HU" sz="3200" dirty="0" smtClean="0"/>
              <a:t>Az </a:t>
            </a:r>
            <a:r>
              <a:rPr lang="hu-HU" sz="3200" dirty="0"/>
              <a:t>AC a hibák csak egy részét detektálja. Megoldás: k-konzisztencia.</a:t>
            </a:r>
            <a:endParaRPr lang="en-US" sz="32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743200" y="6550223"/>
            <a:ext cx="33670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</a:t>
            </a:r>
            <a:r>
              <a:rPr lang="en-US" sz="1400" b="1" dirty="0" smtClean="0">
                <a:latin typeface="Calibri" pitchFamily="34" charset="0"/>
              </a:rPr>
              <a:t>, CSP  II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374</Words>
  <Application>Microsoft Office PowerPoint</Application>
  <PresentationFormat>On-screen Show (4:3)</PresentationFormat>
  <Paragraphs>63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Ág-konzisztencia (arc consistency - AC)</vt:lpstr>
      <vt:lpstr>Ág-konzisztencia (arc consistency - AC)</vt:lpstr>
      <vt:lpstr>Ág-konzisztencia (arc consistency - AC)</vt:lpstr>
      <vt:lpstr>A teljes CSP konzisztenciája</vt:lpstr>
      <vt:lpstr>A teljes CSP konzisztenciája</vt:lpstr>
      <vt:lpstr>A teljes CSP konzisztenciája</vt:lpstr>
      <vt:lpstr>A teljes CSP konzisztenciája</vt:lpstr>
      <vt:lpstr>A teljes CSP konzisztenciája</vt:lpstr>
      <vt:lpstr>A teljes CSP konzisztenciája</vt:lpstr>
      <vt:lpstr>Az AC korlátai</vt:lpstr>
      <vt:lpstr>Az AC korlátai</vt:lpstr>
      <vt:lpstr>Az AC korlátai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Ág-konzisztencia (arc consistency - AC)</dc:title>
  <dc:creator>Miklos</dc:creator>
  <cp:lastModifiedBy>MikiJob</cp:lastModifiedBy>
  <cp:revision>5</cp:revision>
  <dcterms:created xsi:type="dcterms:W3CDTF">2017-11-16T11:14:45Z</dcterms:created>
  <dcterms:modified xsi:type="dcterms:W3CDTF">2015-11-23T19:26:27Z</dcterms:modified>
</cp:coreProperties>
</file>