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0"/>
  </p:notesMasterIdLst>
  <p:sldIdLst>
    <p:sldId id="276" r:id="rId2"/>
    <p:sldId id="277" r:id="rId3"/>
    <p:sldId id="279" r:id="rId4"/>
    <p:sldId id="280" r:id="rId5"/>
    <p:sldId id="281" r:id="rId6"/>
    <p:sldId id="282" r:id="rId7"/>
    <p:sldId id="283" r:id="rId8"/>
    <p:sldId id="28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99" autoAdjust="0"/>
    <p:restoredTop sz="94660"/>
  </p:normalViewPr>
  <p:slideViewPr>
    <p:cSldViewPr>
      <p:cViewPr varScale="1">
        <p:scale>
          <a:sx n="46" d="100"/>
          <a:sy n="46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C21BA-28B2-4951-8EF0-51A30C6392E3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EE17C-DDF7-490E-89ED-C40B85B16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Backtrack</a:t>
            </a:r>
            <a:endParaRPr lang="en-US" dirty="0" smtClean="0"/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2400" y="990600"/>
            <a:ext cx="8991600" cy="5638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u="sng" smtClean="0"/>
              <a:t>Hatékonyság jav</a:t>
            </a:r>
            <a:r>
              <a:rPr lang="hu-HU" smtClean="0"/>
              <a:t>í</a:t>
            </a:r>
            <a:r>
              <a:rPr lang="hu-HU" u="sng" smtClean="0"/>
              <a:t>tása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hu-HU" smtClean="0"/>
              <a:t>Ordering (sorbaállítás):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mtClean="0"/>
              <a:t>	- melyik változóhoz rendeljünk értéket?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mtClean="0"/>
              <a:t>	- milyen sorrendben próbáljuk hozzárendelni 	az értékeket?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hu-HU" smtClean="0"/>
              <a:t>Filtering (szűrés):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mtClean="0"/>
              <a:t>	- menet közben detektálni hogy nem lesz 	megoldás.</a:t>
            </a:r>
          </a:p>
          <a:p>
            <a:pPr marL="609600" indent="-6096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mtClean="0"/>
              <a:t>	- A nem hozzárendelt változók dómenjében  	megkeresni azokat az elemeket amelyeket 	biztonságosan el lehet távolítani.</a:t>
            </a:r>
            <a:endParaRPr 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smtClean="0"/>
              <a:t>Forward checking</a:t>
            </a:r>
            <a:endParaRPr lang="en-US" dirty="0" smtClean="0"/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2400" y="1600200"/>
            <a:ext cx="8686800" cy="4525963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Szűrés: nyilvántartjuk a nem hozzárendelt változók dómenjét, és eliminálunk (szűrünk).</a:t>
            </a:r>
            <a:endParaRPr lang="en-US" dirty="0" smtClean="0"/>
          </a:p>
          <a:p>
            <a:pPr eaLnBrk="1" hangingPunct="1">
              <a:buFont typeface="Arial" charset="0"/>
              <a:buNone/>
              <a:defRPr/>
            </a:pPr>
            <a:endParaRPr lang="hu-HU" smtClean="0"/>
          </a:p>
          <a:p>
            <a:pPr eaLnBrk="1" hangingPunct="1">
              <a:defRPr/>
            </a:pPr>
            <a:r>
              <a:rPr lang="hu-HU" smtClean="0"/>
              <a:t>Forward Checking-nél azokat az értékeket húzzuk ki amelyek megszegik a kényszert.</a:t>
            </a:r>
            <a:endParaRPr lang="en-US" dirty="0" smtClean="0"/>
          </a:p>
          <a:p>
            <a:pPr eaLnBrk="1" hangingPunct="1">
              <a:buFont typeface="Arial" charset="0"/>
              <a:buNone/>
              <a:defRPr/>
            </a:pPr>
            <a:endParaRPr lang="hu-HU" smtClean="0"/>
          </a:p>
          <a:p>
            <a:pPr eaLnBrk="1" hangingPunct="1">
              <a:defRPr/>
            </a:pPr>
            <a:r>
              <a:rPr lang="hu-HU" smtClean="0"/>
              <a:t>Kezdetben egy változó sincs hozzárendelve.</a:t>
            </a:r>
            <a:endParaRPr 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Forward checking</a:t>
            </a:r>
            <a:endParaRPr lang="en-US" dirty="0" smtClean="0"/>
          </a:p>
        </p:txBody>
      </p:sp>
      <p:pic>
        <p:nvPicPr>
          <p:cNvPr id="6" name="Picture 5" descr="01.bmp"/>
          <p:cNvPicPr>
            <a:picLocks noChangeAspect="1"/>
          </p:cNvPicPr>
          <p:nvPr/>
        </p:nvPicPr>
        <p:blipFill>
          <a:blip r:embed="rId2"/>
          <a:srcRect t="35812"/>
          <a:stretch>
            <a:fillRect/>
          </a:stretch>
        </p:blipFill>
        <p:spPr>
          <a:xfrm>
            <a:off x="0" y="2895600"/>
            <a:ext cx="8848696" cy="2628932"/>
          </a:xfrm>
          <a:prstGeom prst="rect">
            <a:avLst/>
          </a:prstGeom>
        </p:spPr>
      </p:pic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1981200" cy="1538287"/>
          </a:xfrm>
          <a:prstGeom prst="rect">
            <a:avLst/>
          </a:prstGeom>
        </p:spPr>
      </p:pic>
      <p:pic>
        <p:nvPicPr>
          <p:cNvPr id="8" name="Picture 7" descr="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1143000"/>
            <a:ext cx="1828800" cy="1419957"/>
          </a:xfrm>
          <a:prstGeom prst="rect">
            <a:avLst/>
          </a:prstGeom>
        </p:spPr>
      </p:pic>
      <p:pic>
        <p:nvPicPr>
          <p:cNvPr id="9" name="Picture 8" descr="02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066800"/>
            <a:ext cx="1905000" cy="1479122"/>
          </a:xfrm>
          <a:prstGeom prst="rect">
            <a:avLst/>
          </a:prstGeom>
        </p:spPr>
      </p:pic>
      <p:pic>
        <p:nvPicPr>
          <p:cNvPr id="10" name="Picture 9" descr="02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990600"/>
            <a:ext cx="2057400" cy="1597452"/>
          </a:xfrm>
          <a:prstGeom prst="rect">
            <a:avLst/>
          </a:prstGeom>
        </p:spPr>
      </p:pic>
      <p:sp>
        <p:nvSpPr>
          <p:cNvPr id="11" name="Left Arrow 10"/>
          <p:cNvSpPr/>
          <p:nvPr/>
        </p:nvSpPr>
        <p:spPr>
          <a:xfrm>
            <a:off x="8077200" y="3505200"/>
            <a:ext cx="762000" cy="3048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Forward checking</a:t>
            </a:r>
            <a:endParaRPr lang="en-US" dirty="0" smtClean="0"/>
          </a:p>
        </p:txBody>
      </p:sp>
      <p:pic>
        <p:nvPicPr>
          <p:cNvPr id="6" name="Picture 5" descr="01.bmp"/>
          <p:cNvPicPr>
            <a:picLocks noChangeAspect="1"/>
          </p:cNvPicPr>
          <p:nvPr/>
        </p:nvPicPr>
        <p:blipFill>
          <a:blip r:embed="rId2"/>
          <a:srcRect t="35812"/>
          <a:stretch>
            <a:fillRect/>
          </a:stretch>
        </p:blipFill>
        <p:spPr>
          <a:xfrm>
            <a:off x="0" y="2895600"/>
            <a:ext cx="8848696" cy="2628932"/>
          </a:xfrm>
          <a:prstGeom prst="rect">
            <a:avLst/>
          </a:prstGeom>
        </p:spPr>
      </p:pic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1981200" cy="1538287"/>
          </a:xfrm>
          <a:prstGeom prst="rect">
            <a:avLst/>
          </a:prstGeom>
        </p:spPr>
      </p:pic>
      <p:pic>
        <p:nvPicPr>
          <p:cNvPr id="8" name="Picture 7" descr="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1143000"/>
            <a:ext cx="1828800" cy="1419957"/>
          </a:xfrm>
          <a:prstGeom prst="rect">
            <a:avLst/>
          </a:prstGeom>
        </p:spPr>
      </p:pic>
      <p:pic>
        <p:nvPicPr>
          <p:cNvPr id="9" name="Picture 8" descr="02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066800"/>
            <a:ext cx="1905000" cy="1479122"/>
          </a:xfrm>
          <a:prstGeom prst="rect">
            <a:avLst/>
          </a:prstGeom>
        </p:spPr>
      </p:pic>
      <p:pic>
        <p:nvPicPr>
          <p:cNvPr id="10" name="Picture 9" descr="02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990600"/>
            <a:ext cx="2057400" cy="1597452"/>
          </a:xfrm>
          <a:prstGeom prst="rect">
            <a:avLst/>
          </a:prstGeom>
        </p:spPr>
      </p:pic>
      <p:sp>
        <p:nvSpPr>
          <p:cNvPr id="11" name="Left Arrow 10"/>
          <p:cNvSpPr/>
          <p:nvPr/>
        </p:nvSpPr>
        <p:spPr>
          <a:xfrm>
            <a:off x="8077200" y="4038600"/>
            <a:ext cx="762000" cy="3048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Forward checking</a:t>
            </a:r>
            <a:endParaRPr lang="en-US" dirty="0" smtClean="0"/>
          </a:p>
        </p:txBody>
      </p:sp>
      <p:pic>
        <p:nvPicPr>
          <p:cNvPr id="6" name="Picture 5" descr="01.bmp"/>
          <p:cNvPicPr>
            <a:picLocks noChangeAspect="1"/>
          </p:cNvPicPr>
          <p:nvPr/>
        </p:nvPicPr>
        <p:blipFill>
          <a:blip r:embed="rId2"/>
          <a:srcRect t="35812"/>
          <a:stretch>
            <a:fillRect/>
          </a:stretch>
        </p:blipFill>
        <p:spPr>
          <a:xfrm>
            <a:off x="0" y="2895600"/>
            <a:ext cx="8848696" cy="2628932"/>
          </a:xfrm>
          <a:prstGeom prst="rect">
            <a:avLst/>
          </a:prstGeom>
        </p:spPr>
      </p:pic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1981200" cy="1538287"/>
          </a:xfrm>
          <a:prstGeom prst="rect">
            <a:avLst/>
          </a:prstGeom>
        </p:spPr>
      </p:pic>
      <p:pic>
        <p:nvPicPr>
          <p:cNvPr id="8" name="Picture 7" descr="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1143000"/>
            <a:ext cx="1828800" cy="1419957"/>
          </a:xfrm>
          <a:prstGeom prst="rect">
            <a:avLst/>
          </a:prstGeom>
        </p:spPr>
      </p:pic>
      <p:pic>
        <p:nvPicPr>
          <p:cNvPr id="9" name="Picture 8" descr="02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066800"/>
            <a:ext cx="1905000" cy="1479122"/>
          </a:xfrm>
          <a:prstGeom prst="rect">
            <a:avLst/>
          </a:prstGeom>
        </p:spPr>
      </p:pic>
      <p:pic>
        <p:nvPicPr>
          <p:cNvPr id="10" name="Picture 9" descr="02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990600"/>
            <a:ext cx="2057400" cy="1597452"/>
          </a:xfrm>
          <a:prstGeom prst="rect">
            <a:avLst/>
          </a:prstGeom>
        </p:spPr>
      </p:pic>
      <p:sp>
        <p:nvSpPr>
          <p:cNvPr id="11" name="Left Arrow 10"/>
          <p:cNvSpPr/>
          <p:nvPr/>
        </p:nvSpPr>
        <p:spPr>
          <a:xfrm>
            <a:off x="8077200" y="4495800"/>
            <a:ext cx="762000" cy="3048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Forward checking</a:t>
            </a:r>
            <a:endParaRPr lang="en-US" dirty="0" smtClean="0"/>
          </a:p>
        </p:txBody>
      </p:sp>
      <p:pic>
        <p:nvPicPr>
          <p:cNvPr id="6" name="Picture 5" descr="01.bmp"/>
          <p:cNvPicPr>
            <a:picLocks noChangeAspect="1"/>
          </p:cNvPicPr>
          <p:nvPr/>
        </p:nvPicPr>
        <p:blipFill>
          <a:blip r:embed="rId2"/>
          <a:srcRect t="35812"/>
          <a:stretch>
            <a:fillRect/>
          </a:stretch>
        </p:blipFill>
        <p:spPr>
          <a:xfrm>
            <a:off x="0" y="2895600"/>
            <a:ext cx="8848696" cy="2628932"/>
          </a:xfrm>
          <a:prstGeom prst="rect">
            <a:avLst/>
          </a:prstGeom>
        </p:spPr>
      </p:pic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1981200" cy="1538287"/>
          </a:xfrm>
          <a:prstGeom prst="rect">
            <a:avLst/>
          </a:prstGeom>
        </p:spPr>
      </p:pic>
      <p:pic>
        <p:nvPicPr>
          <p:cNvPr id="8" name="Picture 7" descr="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1143000"/>
            <a:ext cx="1828800" cy="1419957"/>
          </a:xfrm>
          <a:prstGeom prst="rect">
            <a:avLst/>
          </a:prstGeom>
        </p:spPr>
      </p:pic>
      <p:pic>
        <p:nvPicPr>
          <p:cNvPr id="9" name="Picture 8" descr="02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066800"/>
            <a:ext cx="1905000" cy="1479122"/>
          </a:xfrm>
          <a:prstGeom prst="rect">
            <a:avLst/>
          </a:prstGeom>
        </p:spPr>
      </p:pic>
      <p:pic>
        <p:nvPicPr>
          <p:cNvPr id="10" name="Picture 9" descr="02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990600"/>
            <a:ext cx="2057400" cy="1597452"/>
          </a:xfrm>
          <a:prstGeom prst="rect">
            <a:avLst/>
          </a:prstGeom>
        </p:spPr>
      </p:pic>
      <p:sp>
        <p:nvSpPr>
          <p:cNvPr id="11" name="Left Arrow 10"/>
          <p:cNvSpPr/>
          <p:nvPr/>
        </p:nvSpPr>
        <p:spPr>
          <a:xfrm>
            <a:off x="8077200" y="5029200"/>
            <a:ext cx="762000" cy="3048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62000" y="5715000"/>
            <a:ext cx="68089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hu-HU" sz="2400" dirty="0" smtClean="0">
                <a:latin typeface="Arial" charset="0"/>
              </a:rPr>
              <a:t>A </a:t>
            </a:r>
            <a:r>
              <a:rPr lang="en-US" sz="2400" dirty="0" smtClean="0">
                <a:latin typeface="Arial" charset="0"/>
              </a:rPr>
              <a:t>C</a:t>
            </a:r>
            <a:r>
              <a:rPr lang="hu-HU" sz="2400" dirty="0" smtClean="0">
                <a:latin typeface="Arial" charset="0"/>
              </a:rPr>
              <a:t> </a:t>
            </a:r>
            <a:r>
              <a:rPr lang="hu-HU" sz="2400" dirty="0">
                <a:latin typeface="Arial" charset="0"/>
              </a:rPr>
              <a:t>dómenje üres. Ha </a:t>
            </a:r>
            <a:r>
              <a:rPr lang="en-US" sz="2400" dirty="0" smtClean="0">
                <a:latin typeface="Arial" charset="0"/>
              </a:rPr>
              <a:t>C</a:t>
            </a:r>
            <a:r>
              <a:rPr lang="hu-HU" sz="2400" dirty="0" smtClean="0">
                <a:latin typeface="Arial" charset="0"/>
              </a:rPr>
              <a:t>-h</a:t>
            </a:r>
            <a:r>
              <a:rPr lang="en-US" sz="2400" dirty="0" smtClean="0">
                <a:latin typeface="Arial" charset="0"/>
              </a:rPr>
              <a:t>e</a:t>
            </a:r>
            <a:r>
              <a:rPr lang="hu-HU" sz="2400" dirty="0" smtClean="0">
                <a:latin typeface="Arial" charset="0"/>
              </a:rPr>
              <a:t>z </a:t>
            </a:r>
            <a:r>
              <a:rPr lang="hu-HU" sz="2400" dirty="0">
                <a:latin typeface="Arial" charset="0"/>
              </a:rPr>
              <a:t>akármit rendelünk, </a:t>
            </a:r>
          </a:p>
          <a:p>
            <a:pPr eaLnBrk="1" hangingPunct="1"/>
            <a:r>
              <a:rPr lang="hu-HU" sz="2400" dirty="0">
                <a:latin typeface="Arial" charset="0"/>
              </a:rPr>
              <a:t>backtrack következik.</a:t>
            </a:r>
            <a:endParaRPr lang="en-US" sz="2400" dirty="0">
              <a:latin typeface="Arial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Szűrés: kényszerpropagáció (továbbítás)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581400"/>
            <a:ext cx="8229600" cy="2743200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A forward checking a hozzárendelt változóktól továbbítja az információt a nem hozzárendelt változók felé, de nem garantálja az összes hiba korai detektálását. </a:t>
            </a:r>
          </a:p>
          <a:p>
            <a:r>
              <a:rPr lang="hu-HU" dirty="0" smtClean="0"/>
              <a:t>Mivel B és C szomszédosak, nem lehetnek mind a ketten kékek.</a:t>
            </a:r>
            <a:endParaRPr lang="en-US" dirty="0"/>
          </a:p>
        </p:txBody>
      </p:sp>
      <p:pic>
        <p:nvPicPr>
          <p:cNvPr id="4" name="Picture 3" descr="0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1905000" cy="1479122"/>
          </a:xfrm>
          <a:prstGeom prst="rect">
            <a:avLst/>
          </a:prstGeom>
        </p:spPr>
      </p:pic>
      <p:pic>
        <p:nvPicPr>
          <p:cNvPr id="5" name="Picture 4" descr="01.bmp"/>
          <p:cNvPicPr>
            <a:picLocks noChangeAspect="1"/>
          </p:cNvPicPr>
          <p:nvPr/>
        </p:nvPicPr>
        <p:blipFill>
          <a:blip r:embed="rId3"/>
          <a:srcRect t="35812" r="9472" b="12790"/>
          <a:stretch>
            <a:fillRect/>
          </a:stretch>
        </p:blipFill>
        <p:spPr>
          <a:xfrm>
            <a:off x="2362200" y="1676400"/>
            <a:ext cx="6346352" cy="1667754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Sz</a:t>
            </a:r>
            <a:r>
              <a:rPr lang="hu-HU" dirty="0" smtClean="0"/>
              <a:t>űrés: kényszerpropagáció (továbbítás)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962400"/>
            <a:ext cx="8229600" cy="2743200"/>
          </a:xfrm>
        </p:spPr>
        <p:txBody>
          <a:bodyPr>
            <a:normAutofit/>
          </a:bodyPr>
          <a:lstStyle/>
          <a:p>
            <a:r>
              <a:rPr lang="hu-HU" dirty="0" smtClean="0"/>
              <a:t>Minden változónak van még engedélyezett értéke. Jó volna már most detektálni hogy nem lesz megoldás és azonnal visszalépni. </a:t>
            </a:r>
          </a:p>
          <a:p>
            <a:r>
              <a:rPr lang="hu-HU" dirty="0" smtClean="0"/>
              <a:t>Másik szűrőalgoritmus: ág-konzisztencia (arc-consistency).</a:t>
            </a:r>
            <a:endParaRPr lang="en-US" dirty="0"/>
          </a:p>
        </p:txBody>
      </p:sp>
      <p:pic>
        <p:nvPicPr>
          <p:cNvPr id="4" name="Picture 3" descr="0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1905000" cy="1479122"/>
          </a:xfrm>
          <a:prstGeom prst="rect">
            <a:avLst/>
          </a:prstGeom>
        </p:spPr>
      </p:pic>
      <p:pic>
        <p:nvPicPr>
          <p:cNvPr id="5" name="Picture 4" descr="01.bmp"/>
          <p:cNvPicPr>
            <a:picLocks noChangeAspect="1"/>
          </p:cNvPicPr>
          <p:nvPr/>
        </p:nvPicPr>
        <p:blipFill>
          <a:blip r:embed="rId3"/>
          <a:srcRect t="35812" r="9472" b="12790"/>
          <a:stretch>
            <a:fillRect/>
          </a:stretch>
        </p:blipFill>
        <p:spPr>
          <a:xfrm>
            <a:off x="2362200" y="1676400"/>
            <a:ext cx="6346352" cy="1667754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198</Words>
  <Application>Microsoft Office PowerPoint</Application>
  <PresentationFormat>On-screen Show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Backtrack</vt:lpstr>
      <vt:lpstr>Forward checking</vt:lpstr>
      <vt:lpstr>Forward checking</vt:lpstr>
      <vt:lpstr>Forward checking</vt:lpstr>
      <vt:lpstr>Forward checking</vt:lpstr>
      <vt:lpstr>Forward checking</vt:lpstr>
      <vt:lpstr>Szűrés: kényszerpropagáció (továbbítás)</vt:lpstr>
      <vt:lpstr>Szűrés: kényszerpropagáció (továbbítás)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Kényszerkielégítési  problémák  Constraint Satisfaction Problems (CSP)</dc:title>
  <dc:creator>MikiJob</dc:creator>
  <cp:lastModifiedBy>MikiJob</cp:lastModifiedBy>
  <cp:revision>76</cp:revision>
  <dcterms:created xsi:type="dcterms:W3CDTF">2017-10-25T17:18:08Z</dcterms:created>
  <dcterms:modified xsi:type="dcterms:W3CDTF">2015-11-23T19:49:10Z</dcterms:modified>
</cp:coreProperties>
</file>