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9"/>
  </p:notesMasterIdLst>
  <p:sldIdLst>
    <p:sldId id="262" r:id="rId2"/>
    <p:sldId id="264" r:id="rId3"/>
    <p:sldId id="265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99" autoAdjust="0"/>
    <p:restoredTop sz="94660"/>
  </p:normalViewPr>
  <p:slideViewPr>
    <p:cSldViewPr>
      <p:cViewPr varScale="1">
        <p:scale>
          <a:sx n="46" d="100"/>
          <a:sy n="4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C21BA-28B2-4951-8EF0-51A30C6392E3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EE17C-DDF7-490E-89ED-C40B85B16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506FD657-5588-494A-8923-CB784C5289D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3E879-27FF-4406-960E-86FE7B102B65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8B317-08E6-400A-BD3F-BAACDF6B6B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hu-HU"/>
              <a:t>Kényszerkielégítési problémák</a:t>
            </a:r>
            <a:endParaRPr lang="en-US" dirty="0"/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371600"/>
            <a:ext cx="8991600" cy="5257800"/>
          </a:xfrm>
        </p:spPr>
        <p:txBody>
          <a:bodyPr/>
          <a:lstStyle/>
          <a:p>
            <a:r>
              <a:rPr lang="hu-HU" dirty="0"/>
              <a:t>A CSP nem más mint keresés, a megoldáshoz keresőalgoritmusokat használunk.</a:t>
            </a:r>
          </a:p>
          <a:p>
            <a:r>
              <a:rPr lang="hu-HU" dirty="0"/>
              <a:t>Elemek: </a:t>
            </a:r>
          </a:p>
          <a:p>
            <a:pPr lvl="1"/>
            <a:r>
              <a:rPr lang="hu-HU" dirty="0"/>
              <a:t>Állapot – részleges hozzárendelés</a:t>
            </a:r>
          </a:p>
          <a:p>
            <a:pPr lvl="1"/>
            <a:r>
              <a:rPr lang="hu-HU" dirty="0"/>
              <a:t>Inicializáció – üres hozzárendelés: </a:t>
            </a:r>
            <a:r>
              <a:rPr lang="en-US" dirty="0">
                <a:cs typeface="Arial" charset="0"/>
              </a:rPr>
              <a:t>{</a:t>
            </a:r>
            <a:r>
              <a:rPr lang="hu-HU" dirty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}</a:t>
            </a:r>
            <a:endParaRPr lang="hu-HU" dirty="0">
              <a:cs typeface="Arial" charset="0"/>
            </a:endParaRPr>
          </a:p>
          <a:p>
            <a:pPr lvl="1"/>
            <a:r>
              <a:rPr lang="hu-HU" dirty="0">
                <a:cs typeface="Arial" charset="0"/>
              </a:rPr>
              <a:t>Állapotátmenet függvény: nem hozzárendelt változóhoz értéket rendel</a:t>
            </a:r>
          </a:p>
          <a:p>
            <a:pPr lvl="1"/>
            <a:r>
              <a:rPr lang="hu-HU" dirty="0">
                <a:cs typeface="Arial" charset="0"/>
              </a:rPr>
              <a:t>Célteszt – A pillanatnyi hozzárendelés teljes? Ki van-e elég</a:t>
            </a:r>
            <a:r>
              <a:rPr lang="hu-HU" dirty="0"/>
              <a:t>í</a:t>
            </a:r>
            <a:r>
              <a:rPr lang="hu-HU" dirty="0">
                <a:cs typeface="Arial" charset="0"/>
              </a:rPr>
              <a:t>tve az összes kényszer?</a:t>
            </a:r>
            <a:endParaRPr lang="en-US" dirty="0">
              <a:cs typeface="Arial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28600"/>
            <a:ext cx="8540750" cy="838200"/>
          </a:xfrm>
        </p:spPr>
        <p:txBody>
          <a:bodyPr/>
          <a:lstStyle/>
          <a:p>
            <a:r>
              <a:rPr lang="hu-HU"/>
              <a:t>Kényszerkielégítési problémák</a:t>
            </a:r>
            <a:endParaRPr lang="en-US" dirty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203325" y="2246313"/>
            <a:ext cx="7026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 dirty="0"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8382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hu-HU" sz="2800" dirty="0">
                <a:latin typeface="Arial" charset="0"/>
              </a:rPr>
              <a:t>A keresés speciális esete.</a:t>
            </a:r>
          </a:p>
          <a:p>
            <a:pPr eaLnBrk="1" hangingPunct="1"/>
            <a:endParaRPr lang="hu-HU" sz="2800" dirty="0">
              <a:latin typeface="Arial" charset="0"/>
            </a:endParaRPr>
          </a:p>
          <a:p>
            <a:pPr eaLnBrk="1" hangingPunct="1"/>
            <a:r>
              <a:rPr lang="hu-HU" sz="2800" dirty="0">
                <a:latin typeface="Arial" charset="0"/>
              </a:rPr>
              <a:t>Egy állapotot az </a:t>
            </a:r>
            <a:r>
              <a:rPr lang="hu-HU" sz="2800" dirty="0">
                <a:solidFill>
                  <a:srgbClr val="FF0000"/>
                </a:solidFill>
                <a:latin typeface="Arial" charset="0"/>
              </a:rPr>
              <a:t>Xi változók</a:t>
            </a:r>
            <a:r>
              <a:rPr lang="hu-HU" sz="2800" dirty="0">
                <a:latin typeface="Arial" charset="0"/>
              </a:rPr>
              <a:t> definiálnak. </a:t>
            </a:r>
          </a:p>
          <a:p>
            <a:pPr eaLnBrk="1" hangingPunct="1"/>
            <a:endParaRPr lang="hu-HU" sz="2800" dirty="0">
              <a:latin typeface="Arial" charset="0"/>
            </a:endParaRPr>
          </a:p>
          <a:p>
            <a:pPr eaLnBrk="1" hangingPunct="1"/>
            <a:r>
              <a:rPr lang="hu-HU" sz="2800" dirty="0">
                <a:latin typeface="Arial" charset="0"/>
              </a:rPr>
              <a:t>A változók értékei egy </a:t>
            </a:r>
            <a:r>
              <a:rPr lang="hu-HU" sz="2800" dirty="0">
                <a:solidFill>
                  <a:srgbClr val="FF0000"/>
                </a:solidFill>
                <a:latin typeface="Arial" charset="0"/>
              </a:rPr>
              <a:t>D dómenból</a:t>
            </a:r>
            <a:r>
              <a:rPr lang="hu-HU" sz="2800" dirty="0">
                <a:latin typeface="Arial" charset="0"/>
              </a:rPr>
              <a:t> vehetik fel </a:t>
            </a:r>
          </a:p>
          <a:p>
            <a:pPr eaLnBrk="1" hangingPunct="1"/>
            <a:r>
              <a:rPr lang="hu-HU" sz="2800" dirty="0">
                <a:latin typeface="Arial" charset="0"/>
              </a:rPr>
              <a:t>értékeiket.</a:t>
            </a:r>
          </a:p>
          <a:p>
            <a:pPr eaLnBrk="1" hangingPunct="1"/>
            <a:endParaRPr lang="hu-HU" sz="2800" dirty="0">
              <a:latin typeface="Arial" charset="0"/>
            </a:endParaRPr>
          </a:p>
          <a:p>
            <a:pPr eaLnBrk="1" hangingPunct="1"/>
            <a:r>
              <a:rPr lang="hu-HU" sz="2800" dirty="0" smtClean="0">
                <a:latin typeface="Arial" charset="0"/>
              </a:rPr>
              <a:t>Megoldas: teljes hozzárendelés, és a </a:t>
            </a:r>
            <a:r>
              <a:rPr lang="hu-HU" sz="2800" dirty="0" smtClean="0">
                <a:solidFill>
                  <a:srgbClr val="FF0000"/>
                </a:solidFill>
                <a:latin typeface="Arial" charset="0"/>
              </a:rPr>
              <a:t>kényszerek ki vannak elégitve.</a:t>
            </a:r>
            <a:endParaRPr lang="hu-HU" sz="2800" dirty="0">
              <a:latin typeface="Arial" charset="0"/>
            </a:endParaRPr>
          </a:p>
          <a:p>
            <a:pPr eaLnBrk="1" hangingPunct="1"/>
            <a:endParaRPr lang="hu-HU" sz="2800" dirty="0">
              <a:latin typeface="Arial" charset="0"/>
            </a:endParaRPr>
          </a:p>
          <a:p>
            <a:pPr eaLnBrk="1" hangingPunct="1"/>
            <a:r>
              <a:rPr lang="hu-HU" sz="2800" dirty="0">
                <a:latin typeface="Arial" charset="0"/>
              </a:rPr>
              <a:t>CSP algoritmusokkal a keresési feladatokat hatékonyabban </a:t>
            </a:r>
            <a:r>
              <a:rPr lang="en-US" sz="2800" dirty="0">
                <a:latin typeface="Arial" charset="0"/>
              </a:rPr>
              <a:t>l</a:t>
            </a:r>
            <a:r>
              <a:rPr lang="hu-HU" sz="2800" dirty="0">
                <a:latin typeface="Arial" charset="0"/>
              </a:rPr>
              <a:t>ehet megoldani.</a:t>
            </a:r>
            <a:endParaRPr lang="en-US" sz="2800" dirty="0">
              <a:latin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40750" cy="838200"/>
          </a:xfrm>
        </p:spPr>
        <p:txBody>
          <a:bodyPr/>
          <a:lstStyle/>
          <a:p>
            <a:r>
              <a:rPr lang="en-US" dirty="0"/>
              <a:t>N-kir</a:t>
            </a:r>
            <a:r>
              <a:rPr lang="hu-HU" dirty="0"/>
              <a:t>álynő</a:t>
            </a:r>
            <a:endParaRPr lang="en-US" dirty="0"/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838200"/>
            <a:ext cx="6477000" cy="2133600"/>
          </a:xfrm>
        </p:spPr>
        <p:txBody>
          <a:bodyPr/>
          <a:lstStyle/>
          <a:p>
            <a:pPr marL="609600" indent="-609600">
              <a:buFont typeface="Arial" charset="0"/>
              <a:buNone/>
            </a:pPr>
            <a:r>
              <a:rPr lang="hu-HU" sz="2400"/>
              <a:t>	</a:t>
            </a:r>
            <a:r>
              <a:rPr lang="hu-HU" sz="2400" u="sng"/>
              <a:t>1. módszer:</a:t>
            </a:r>
          </a:p>
          <a:p>
            <a:pPr marL="609600" indent="-609600">
              <a:buFont typeface="Arial" charset="0"/>
              <a:buNone/>
            </a:pPr>
            <a:r>
              <a:rPr lang="hu-HU" sz="2400"/>
              <a:t>	A tábla minden mezőjének egy változó felel meg (X</a:t>
            </a:r>
            <a:r>
              <a:rPr lang="hu-HU" sz="2400" baseline="-25000"/>
              <a:t>ij</a:t>
            </a:r>
            <a:r>
              <a:rPr lang="hu-HU" sz="2400"/>
              <a:t>).</a:t>
            </a:r>
          </a:p>
          <a:p>
            <a:pPr marL="609600" indent="-609600">
              <a:buFont typeface="Arial" charset="0"/>
              <a:buNone/>
            </a:pPr>
            <a:r>
              <a:rPr lang="hu-HU" sz="2400"/>
              <a:t>	X</a:t>
            </a:r>
            <a:r>
              <a:rPr lang="hu-HU" sz="2400" baseline="-25000"/>
              <a:t>ij</a:t>
            </a:r>
            <a:r>
              <a:rPr lang="hu-HU" sz="2400"/>
              <a:t> jelöli hogy mi történik az adott mezőn. Dómen:</a:t>
            </a:r>
            <a:r>
              <a:rPr lang="en-US" sz="2400" dirty="0"/>
              <a:t>{0,1}</a:t>
            </a:r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>
            <p:ph sz="quarter" idx="2"/>
          </p:nvPr>
        </p:nvGraphicFramePr>
        <p:xfrm>
          <a:off x="400050" y="5459413"/>
          <a:ext cx="6011863" cy="585787"/>
        </p:xfrm>
        <a:graphic>
          <a:graphicData uri="http://schemas.openxmlformats.org/presentationml/2006/ole">
            <p:oleObj spid="_x0000_s1026" name="Equation" r:id="rId3" imgW="2476440" imgH="241200" progId="Equation.3">
              <p:embed/>
            </p:oleObj>
          </a:graphicData>
        </a:graphic>
      </p:graphicFrame>
      <p:graphicFrame>
        <p:nvGraphicFramePr>
          <p:cNvPr id="52238" name="Object 14"/>
          <p:cNvGraphicFramePr>
            <a:graphicFrameLocks noChangeAspect="1"/>
          </p:cNvGraphicFramePr>
          <p:nvPr>
            <p:ph sz="quarter" idx="3"/>
          </p:nvPr>
        </p:nvGraphicFramePr>
        <p:xfrm>
          <a:off x="322263" y="4749800"/>
          <a:ext cx="6091237" cy="590550"/>
        </p:xfrm>
        <a:graphic>
          <a:graphicData uri="http://schemas.openxmlformats.org/presentationml/2006/ole">
            <p:oleObj spid="_x0000_s1027" name="Equation" r:id="rId4" imgW="2489040" imgH="241200" progId="Equation.3">
              <p:embed/>
            </p:oleObj>
          </a:graphicData>
        </a:graphic>
      </p:graphicFrame>
      <p:pic>
        <p:nvPicPr>
          <p:cNvPr id="52229" name="Picture 5" descr="q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762000"/>
            <a:ext cx="2266950" cy="2276475"/>
          </a:xfrm>
          <a:prstGeom prst="rect">
            <a:avLst/>
          </a:prstGeom>
          <a:noFill/>
        </p:spPr>
      </p:pic>
      <p:sp>
        <p:nvSpPr>
          <p:cNvPr id="52231" name="Rectangle 7"/>
          <p:cNvSpPr>
            <a:spLocks noRot="1" noChangeArrowheads="1"/>
          </p:cNvSpPr>
          <p:nvPr/>
        </p:nvSpPr>
        <p:spPr bwMode="auto">
          <a:xfrm>
            <a:off x="-365125" y="2895600"/>
            <a:ext cx="533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hu-H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8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hu-HU" sz="2800" u="sng">
                <a:effectLst>
                  <a:outerShdw blurRad="38100" dist="38100" dir="2700000" algn="tl">
                    <a:srgbClr val="000000"/>
                  </a:outerShdw>
                </a:effectLst>
              </a:rPr>
              <a:t>ényszerek:</a:t>
            </a: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hu-H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52240" name="Object 16"/>
          <p:cNvGraphicFramePr>
            <a:graphicFrameLocks noChangeAspect="1"/>
          </p:cNvGraphicFramePr>
          <p:nvPr/>
        </p:nvGraphicFramePr>
        <p:xfrm>
          <a:off x="320675" y="3429000"/>
          <a:ext cx="5794375" cy="614363"/>
        </p:xfrm>
        <a:graphic>
          <a:graphicData uri="http://schemas.openxmlformats.org/presentationml/2006/ole">
            <p:oleObj spid="_x0000_s1028" name="Equation" r:id="rId6" imgW="2273040" imgH="241200" progId="Equation.3">
              <p:embed/>
            </p:oleObj>
          </a:graphicData>
        </a:graphic>
      </p:graphicFrame>
      <p:graphicFrame>
        <p:nvGraphicFramePr>
          <p:cNvPr id="52241" name="Object 17"/>
          <p:cNvGraphicFramePr>
            <a:graphicFrameLocks noChangeAspect="1"/>
          </p:cNvGraphicFramePr>
          <p:nvPr/>
        </p:nvGraphicFramePr>
        <p:xfrm>
          <a:off x="304800" y="4114800"/>
          <a:ext cx="5827713" cy="614363"/>
        </p:xfrm>
        <a:graphic>
          <a:graphicData uri="http://schemas.openxmlformats.org/presentationml/2006/ole">
            <p:oleObj spid="_x0000_s1029" name="Equation" r:id="rId7" imgW="2286000" imgH="241200" progId="Equation.3">
              <p:embed/>
            </p:oleObj>
          </a:graphicData>
        </a:graphic>
      </p:graphicFrame>
      <p:sp>
        <p:nvSpPr>
          <p:cNvPr id="52244" name="Line 20"/>
          <p:cNvSpPr>
            <a:spLocks noChangeShapeType="1"/>
          </p:cNvSpPr>
          <p:nvPr/>
        </p:nvSpPr>
        <p:spPr bwMode="auto">
          <a:xfrm>
            <a:off x="6721475" y="3581400"/>
            <a:ext cx="685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>
            <a:off x="7102475" y="3962400"/>
            <a:ext cx="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>
            <a:off x="6797675" y="4724400"/>
            <a:ext cx="4572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 rot="5400000">
            <a:off x="6797675" y="5410200"/>
            <a:ext cx="4572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graphicFrame>
        <p:nvGraphicFramePr>
          <p:cNvPr id="52249" name="Object 25"/>
          <p:cNvGraphicFramePr>
            <a:graphicFrameLocks noChangeAspect="1"/>
          </p:cNvGraphicFramePr>
          <p:nvPr/>
        </p:nvGraphicFramePr>
        <p:xfrm>
          <a:off x="381000" y="6029325"/>
          <a:ext cx="1746250" cy="828675"/>
        </p:xfrm>
        <a:graphic>
          <a:graphicData uri="http://schemas.openxmlformats.org/presentationml/2006/ole">
            <p:oleObj spid="_x0000_s1030" name="Equation" r:id="rId8" imgW="749160" imgH="355320" progId="Equation.3">
              <p:embed/>
            </p:oleObj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40750" cy="914400"/>
          </a:xfrm>
        </p:spPr>
        <p:txBody>
          <a:bodyPr/>
          <a:lstStyle/>
          <a:p>
            <a:r>
              <a:rPr lang="en-US" dirty="0" smtClean="0"/>
              <a:t>N - kir</a:t>
            </a:r>
            <a:r>
              <a:rPr lang="hu-HU" dirty="0"/>
              <a:t>álynő</a:t>
            </a:r>
            <a:endParaRPr lang="en-US" dirty="0"/>
          </a:p>
        </p:txBody>
      </p:sp>
      <p:sp>
        <p:nvSpPr>
          <p:cNvPr id="5837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762000"/>
            <a:ext cx="6251575" cy="3124200"/>
          </a:xfrm>
        </p:spPr>
        <p:txBody>
          <a:bodyPr>
            <a:normAutofit/>
          </a:bodyPr>
          <a:lstStyle/>
          <a:p>
            <a:pPr marL="609600" indent="-609600">
              <a:buFont typeface="Arial" charset="0"/>
              <a:buNone/>
            </a:pPr>
            <a:r>
              <a:rPr lang="hu-HU" sz="2400" u="sng" dirty="0"/>
              <a:t>2. módszer:</a:t>
            </a:r>
          </a:p>
          <a:p>
            <a:pPr marL="609600" indent="-609600">
              <a:buFont typeface="Arial" charset="0"/>
              <a:buNone/>
            </a:pPr>
            <a:r>
              <a:rPr lang="hu-HU" sz="2400" dirty="0"/>
              <a:t>Változók: Q</a:t>
            </a:r>
            <a:r>
              <a:rPr lang="hu-HU" sz="2400" baseline="-25000" dirty="0"/>
              <a:t>k</a:t>
            </a:r>
            <a:r>
              <a:rPr lang="en-US" sz="2400" dirty="0"/>
              <a:t> (minden sornak </a:t>
            </a:r>
            <a:r>
              <a:rPr lang="hu-HU" sz="2400" dirty="0" smtClean="0"/>
              <a:t>egy</a:t>
            </a:r>
            <a:r>
              <a:rPr lang="en-US" sz="2400" dirty="0" smtClean="0"/>
              <a:t>  </a:t>
            </a:r>
            <a:r>
              <a:rPr lang="hu-HU" sz="2400" dirty="0" smtClean="0"/>
              <a:t>változója </a:t>
            </a:r>
            <a:r>
              <a:rPr lang="hu-HU" sz="2400" dirty="0"/>
              <a:t>van</a:t>
            </a:r>
            <a:r>
              <a:rPr lang="en-US" sz="2400" dirty="0"/>
              <a:t>)</a:t>
            </a:r>
            <a:endParaRPr lang="hu-HU" sz="2400" dirty="0"/>
          </a:p>
          <a:p>
            <a:pPr marL="609600" indent="-609600">
              <a:buFont typeface="Arial" charset="0"/>
              <a:buNone/>
            </a:pPr>
            <a:r>
              <a:rPr lang="hu-HU" sz="2400" dirty="0"/>
              <a:t>Dómen:</a:t>
            </a:r>
            <a:r>
              <a:rPr lang="en-US" sz="2400" dirty="0"/>
              <a:t>{1</a:t>
            </a:r>
            <a:r>
              <a:rPr lang="hu-HU" sz="2400" dirty="0"/>
              <a:t>, 2, 3, ..., N</a:t>
            </a:r>
            <a:r>
              <a:rPr lang="en-US" sz="2400" dirty="0"/>
              <a:t>}</a:t>
            </a:r>
          </a:p>
          <a:p>
            <a:pPr marL="609600" indent="-609600">
              <a:buFont typeface="Arial" charset="0"/>
              <a:buNone/>
            </a:pPr>
            <a:r>
              <a:rPr lang="hu-HU" sz="2400" dirty="0"/>
              <a:t>Minden sor tartalmaz királynőt (Q</a:t>
            </a:r>
            <a:r>
              <a:rPr lang="hu-HU" sz="2400" baseline="-25000" dirty="0"/>
              <a:t>1</a:t>
            </a:r>
            <a:r>
              <a:rPr lang="hu-HU" sz="2400" dirty="0"/>
              <a:t> az első</a:t>
            </a:r>
          </a:p>
          <a:p>
            <a:pPr marL="609600" indent="-609600">
              <a:buFont typeface="Arial" charset="0"/>
              <a:buNone/>
            </a:pPr>
            <a:r>
              <a:rPr lang="hu-HU" sz="2400" dirty="0"/>
              <a:t>sor változója, azt jelöli hogy hol a királynő az</a:t>
            </a:r>
          </a:p>
          <a:p>
            <a:pPr marL="609600" indent="-609600">
              <a:buFont typeface="Arial" charset="0"/>
              <a:buNone/>
            </a:pPr>
            <a:r>
              <a:rPr lang="hu-HU" sz="2400" dirty="0"/>
              <a:t> 1. sorban)</a:t>
            </a:r>
            <a:endParaRPr lang="en-US" sz="2400" dirty="0"/>
          </a:p>
        </p:txBody>
      </p:sp>
      <p:graphicFrame>
        <p:nvGraphicFramePr>
          <p:cNvPr id="58385" name="Object 17"/>
          <p:cNvGraphicFramePr>
            <a:graphicFrameLocks noChangeAspect="1"/>
          </p:cNvGraphicFramePr>
          <p:nvPr>
            <p:ph sz="quarter" idx="2"/>
          </p:nvPr>
        </p:nvGraphicFramePr>
        <p:xfrm>
          <a:off x="2667000" y="4876800"/>
          <a:ext cx="2133600" cy="587375"/>
        </p:xfrm>
        <a:graphic>
          <a:graphicData uri="http://schemas.openxmlformats.org/presentationml/2006/ole">
            <p:oleObj spid="_x0000_s2050" name="Equation" r:id="rId3" imgW="876240" imgH="241200" progId="Equation.3">
              <p:embed/>
            </p:oleObj>
          </a:graphicData>
        </a:graphic>
      </p:graphicFrame>
      <p:graphicFrame>
        <p:nvGraphicFramePr>
          <p:cNvPr id="58389" name="Object 21"/>
          <p:cNvGraphicFramePr>
            <a:graphicFrameLocks noChangeAspect="1"/>
          </p:cNvGraphicFramePr>
          <p:nvPr>
            <p:ph sz="quarter" idx="3"/>
          </p:nvPr>
        </p:nvGraphicFramePr>
        <p:xfrm>
          <a:off x="2590800" y="5791200"/>
          <a:ext cx="4572000" cy="547688"/>
        </p:xfrm>
        <a:graphic>
          <a:graphicData uri="http://schemas.openxmlformats.org/presentationml/2006/ole">
            <p:oleObj spid="_x0000_s2051" name="Equation" r:id="rId4" imgW="1803240" imgH="215640" progId="Equation.3">
              <p:embed/>
            </p:oleObj>
          </a:graphicData>
        </a:graphic>
      </p:graphicFrame>
      <p:pic>
        <p:nvPicPr>
          <p:cNvPr id="58373" name="Picture 5" descr="q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762000"/>
            <a:ext cx="2266950" cy="2276475"/>
          </a:xfrm>
          <a:prstGeom prst="rect">
            <a:avLst/>
          </a:prstGeom>
          <a:noFill/>
        </p:spPr>
      </p:pic>
      <p:sp>
        <p:nvSpPr>
          <p:cNvPr id="58374" name="Rectangle 6"/>
          <p:cNvSpPr>
            <a:spLocks noRot="1" noChangeArrowheads="1"/>
          </p:cNvSpPr>
          <p:nvPr/>
        </p:nvSpPr>
        <p:spPr bwMode="auto">
          <a:xfrm>
            <a:off x="228600" y="3962400"/>
            <a:ext cx="533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800" u="sng" dirty="0"/>
              <a:t>K</a:t>
            </a:r>
            <a:r>
              <a:rPr lang="hu-HU" sz="2800" u="sng" dirty="0"/>
              <a:t>ényszerek:</a:t>
            </a: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Implicit:</a:t>
            </a: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endParaRPr lang="hu-HU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Explicit: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8388" name="Text Box 20"/>
          <p:cNvSpPr txBox="1">
            <a:spLocks noChangeArrowheads="1"/>
          </p:cNvSpPr>
          <p:nvPr/>
        </p:nvSpPr>
        <p:spPr bwMode="auto">
          <a:xfrm>
            <a:off x="5105400" y="48768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u-HU" sz="2800"/>
              <a:t>nem támadják egymást</a:t>
            </a:r>
            <a:endParaRPr lang="en-US" sz="28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Példa: Térképszínezés</a:t>
            </a:r>
            <a:endParaRPr lang="en-US" dirty="0" smtClean="0"/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400" y="1143000"/>
            <a:ext cx="89916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sz="2400" dirty="0" smtClean="0"/>
              <a:t>Változók: A, </a:t>
            </a:r>
            <a:r>
              <a:rPr lang="en-US" sz="2400" dirty="0" smtClean="0"/>
              <a:t>B</a:t>
            </a:r>
            <a:r>
              <a:rPr lang="hu-HU" sz="2400" dirty="0" smtClean="0"/>
              <a:t>, </a:t>
            </a:r>
            <a:r>
              <a:rPr lang="en-US" sz="2400" dirty="0" smtClean="0"/>
              <a:t>C</a:t>
            </a:r>
            <a:r>
              <a:rPr lang="hu-HU" sz="2400" dirty="0" smtClean="0"/>
              <a:t>, </a:t>
            </a:r>
            <a:r>
              <a:rPr lang="en-US" sz="2400" dirty="0" smtClean="0"/>
              <a:t>D</a:t>
            </a:r>
            <a:r>
              <a:rPr lang="hu-HU" sz="2400" dirty="0" smtClean="0"/>
              <a:t>, </a:t>
            </a:r>
            <a:r>
              <a:rPr lang="en-US" sz="2400" dirty="0" smtClean="0"/>
              <a:t>E</a:t>
            </a:r>
            <a:r>
              <a:rPr lang="hu-HU" sz="2400" dirty="0" smtClean="0"/>
              <a:t>, </a:t>
            </a:r>
            <a:r>
              <a:rPr lang="en-US" sz="2400" dirty="0" smtClean="0"/>
              <a:t>F</a:t>
            </a:r>
            <a:endParaRPr lang="hu-HU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 smtClean="0"/>
              <a:t>Dómenok: D={piros, zöld, kék}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 smtClean="0"/>
              <a:t>Kényszerek: a szomszédos területek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z="2400" dirty="0" smtClean="0"/>
              <a:t>	nem lehetnek egyforma színűek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z="2400" dirty="0" smtClean="0"/>
              <a:t>		Implicit: </a:t>
            </a:r>
            <a:r>
              <a:rPr lang="en-US" sz="2400" dirty="0" smtClean="0"/>
              <a:t>A</a:t>
            </a:r>
            <a:r>
              <a:rPr lang="hu-HU" sz="2400" dirty="0" smtClean="0"/>
              <a:t> </a:t>
            </a:r>
            <a:r>
              <a:rPr lang="hu-HU" sz="2400" dirty="0" smtClean="0">
                <a:cs typeface="Arial" charset="0"/>
              </a:rPr>
              <a:t>≠ </a:t>
            </a:r>
            <a:r>
              <a:rPr lang="en-US" sz="2400" dirty="0" smtClean="0">
                <a:cs typeface="Arial" charset="0"/>
              </a:rPr>
              <a:t>B</a:t>
            </a:r>
            <a:endParaRPr lang="hu-HU" sz="2400" dirty="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z="2400" dirty="0" smtClean="0">
                <a:cs typeface="Arial" charset="0"/>
              </a:rPr>
              <a:t>		Ekszplicit: (</a:t>
            </a:r>
            <a:r>
              <a:rPr lang="en-US" sz="2400" dirty="0" smtClean="0">
                <a:cs typeface="Arial" charset="0"/>
              </a:rPr>
              <a:t>A</a:t>
            </a:r>
            <a:r>
              <a:rPr lang="hu-HU" sz="2400" dirty="0" smtClean="0">
                <a:cs typeface="Arial" charset="0"/>
              </a:rPr>
              <a:t>, </a:t>
            </a:r>
            <a:r>
              <a:rPr lang="en-US" sz="2400" dirty="0" smtClean="0">
                <a:cs typeface="Arial" charset="0"/>
              </a:rPr>
              <a:t>B</a:t>
            </a:r>
            <a:r>
              <a:rPr lang="hu-HU" sz="2400" dirty="0" smtClean="0">
                <a:cs typeface="Arial" charset="0"/>
              </a:rPr>
              <a:t>) € {(piros,zöld), (piros,kék),...}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 smtClean="0">
                <a:cs typeface="Arial" charset="0"/>
              </a:rPr>
              <a:t>A megoldás a változók olyan hozzárendelése amely az összes kényszert kielégíti, pl.: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hu-HU" sz="2400" dirty="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z="2400" dirty="0" smtClean="0">
                <a:cs typeface="Arial" charset="0"/>
              </a:rPr>
              <a:t>	</a:t>
            </a:r>
            <a:r>
              <a:rPr lang="hu-HU" dirty="0" smtClean="0">
                <a:cs typeface="Arial" charset="0"/>
              </a:rPr>
              <a:t>{</a:t>
            </a:r>
            <a:r>
              <a:rPr lang="en-US" dirty="0" smtClean="0">
                <a:cs typeface="Arial" charset="0"/>
              </a:rPr>
              <a:t>A</a:t>
            </a:r>
            <a:r>
              <a:rPr lang="hu-HU" dirty="0" smtClean="0">
                <a:cs typeface="Arial" charset="0"/>
              </a:rPr>
              <a:t>=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piros</a:t>
            </a:r>
            <a:r>
              <a:rPr lang="hu-HU" dirty="0" smtClean="0">
                <a:cs typeface="Arial" charset="0"/>
              </a:rPr>
              <a:t>,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B</a:t>
            </a:r>
            <a:r>
              <a:rPr lang="hu-HU" dirty="0" smtClean="0">
                <a:cs typeface="Arial" charset="0"/>
              </a:rPr>
              <a:t>=</a:t>
            </a:r>
            <a:r>
              <a:rPr lang="hu-HU" dirty="0" smtClean="0">
                <a:solidFill>
                  <a:srgbClr val="00CC00"/>
                </a:solidFill>
                <a:cs typeface="Arial" charset="0"/>
              </a:rPr>
              <a:t>zöld</a:t>
            </a:r>
            <a:r>
              <a:rPr lang="hu-HU" dirty="0" smtClean="0">
                <a:cs typeface="Arial" charset="0"/>
              </a:rPr>
              <a:t>,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D</a:t>
            </a:r>
            <a:r>
              <a:rPr lang="hu-HU" dirty="0" smtClean="0">
                <a:cs typeface="Arial" charset="0"/>
              </a:rPr>
              <a:t>=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piros</a:t>
            </a:r>
            <a:r>
              <a:rPr lang="hu-HU" dirty="0" smtClean="0">
                <a:cs typeface="Arial" charset="0"/>
              </a:rPr>
              <a:t>,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E</a:t>
            </a:r>
            <a:r>
              <a:rPr lang="hu-HU" dirty="0" smtClean="0">
                <a:cs typeface="Arial" charset="0"/>
              </a:rPr>
              <a:t>=</a:t>
            </a:r>
            <a:r>
              <a:rPr lang="hu-HU" dirty="0" smtClean="0">
                <a:solidFill>
                  <a:srgbClr val="00CC00"/>
                </a:solidFill>
                <a:cs typeface="Arial" charset="0"/>
              </a:rPr>
              <a:t>zöld</a:t>
            </a:r>
            <a:r>
              <a:rPr lang="hu-HU" dirty="0" smtClean="0">
                <a:cs typeface="Arial" charset="0"/>
              </a:rPr>
              <a:t>,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F</a:t>
            </a:r>
            <a:r>
              <a:rPr lang="hu-HU" dirty="0" smtClean="0">
                <a:cs typeface="Arial" charset="0"/>
              </a:rPr>
              <a:t>=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piros</a:t>
            </a:r>
            <a:r>
              <a:rPr lang="hu-HU" dirty="0" smtClean="0">
                <a:cs typeface="Arial" charset="0"/>
              </a:rPr>
              <a:t>,</a:t>
            </a:r>
            <a:r>
              <a:rPr lang="hu-HU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C</a:t>
            </a:r>
            <a:r>
              <a:rPr lang="hu-HU" dirty="0" smtClean="0">
                <a:cs typeface="Arial" charset="0"/>
              </a:rPr>
              <a:t>=</a:t>
            </a:r>
            <a:r>
              <a:rPr lang="hu-HU" dirty="0" smtClean="0">
                <a:solidFill>
                  <a:srgbClr val="0000FF"/>
                </a:solidFill>
                <a:cs typeface="Arial" charset="0"/>
              </a:rPr>
              <a:t>kék</a:t>
            </a:r>
            <a:r>
              <a:rPr lang="hu-HU" dirty="0" smtClean="0">
                <a:cs typeface="Arial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hu-HU" sz="2400" dirty="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sz="2400" dirty="0" smtClean="0">
                <a:cs typeface="Arial" charset="0"/>
              </a:rPr>
              <a:t>	A megoldás nem egyértelmű, van más helyes hozzárendelés is.</a:t>
            </a:r>
          </a:p>
        </p:txBody>
      </p:sp>
      <p:pic>
        <p:nvPicPr>
          <p:cNvPr id="7" name="Picture 6" descr="0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990600"/>
            <a:ext cx="2819400" cy="2161992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Példa: Térképszínezés</a:t>
            </a:r>
            <a:endParaRPr lang="en-US" dirty="0" smtClean="0"/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400" y="1143000"/>
            <a:ext cx="89916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b="1" u="sng" dirty="0" smtClean="0">
                <a:cs typeface="Arial" charset="0"/>
              </a:rPr>
              <a:t>Kényszertipusok: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hu-HU" sz="1200" b="1" u="sng" dirty="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u-HU" dirty="0" smtClean="0">
                <a:cs typeface="Arial" charset="0"/>
              </a:rPr>
              <a:t>Unáris kényszerek: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dirty="0" smtClean="0">
                <a:cs typeface="Arial" charset="0"/>
              </a:rPr>
              <a:t>	csak egy változót érintenek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dirty="0" smtClean="0">
                <a:cs typeface="Arial" charset="0"/>
              </a:rPr>
              <a:t>	(pl. </a:t>
            </a:r>
            <a:r>
              <a:rPr lang="en-US" dirty="0" smtClean="0">
                <a:cs typeface="Arial" charset="0"/>
              </a:rPr>
              <a:t>C</a:t>
            </a:r>
            <a:r>
              <a:rPr lang="hu-HU" dirty="0" smtClean="0">
                <a:cs typeface="Arial" charset="0"/>
              </a:rPr>
              <a:t> ≠ zöld)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hu-HU" sz="1200" dirty="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u-HU" dirty="0" smtClean="0">
                <a:cs typeface="Arial" charset="0"/>
              </a:rPr>
              <a:t>Bináris kényszerek: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dirty="0" smtClean="0">
                <a:cs typeface="Arial" charset="0"/>
              </a:rPr>
              <a:t>	két változót érintenek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hu-HU" dirty="0" smtClean="0">
                <a:cs typeface="Arial" charset="0"/>
              </a:rPr>
              <a:t>	(pl. </a:t>
            </a:r>
            <a:r>
              <a:rPr lang="en-US" dirty="0" smtClean="0">
                <a:cs typeface="Arial" charset="0"/>
              </a:rPr>
              <a:t>C</a:t>
            </a:r>
            <a:r>
              <a:rPr lang="hu-HU" dirty="0" smtClean="0">
                <a:cs typeface="Arial" charset="0"/>
              </a:rPr>
              <a:t> ≠ </a:t>
            </a:r>
            <a:r>
              <a:rPr lang="en-US" dirty="0" smtClean="0">
                <a:cs typeface="Arial" charset="0"/>
              </a:rPr>
              <a:t>A</a:t>
            </a:r>
            <a:r>
              <a:rPr lang="hu-HU" dirty="0" smtClean="0">
                <a:cs typeface="Arial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hu-HU" dirty="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u-HU" dirty="0" smtClean="0">
                <a:cs typeface="Arial" charset="0"/>
              </a:rPr>
              <a:t>Magasabb rendű kényszerek</a:t>
            </a:r>
          </a:p>
        </p:txBody>
      </p:sp>
      <p:pic>
        <p:nvPicPr>
          <p:cNvPr id="6" name="Picture 5" descr="0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2438400"/>
            <a:ext cx="3200400" cy="2454153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Példa: kriptoaritmetika</a:t>
            </a:r>
            <a:endParaRPr lang="en-US" dirty="0" smtClean="0"/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400" y="1219201"/>
            <a:ext cx="5791200" cy="3962400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dirty="0" smtClean="0"/>
              <a:t>Változók: </a:t>
            </a:r>
            <a:r>
              <a:rPr lang="en-US" sz="2800" dirty="0" smtClean="0"/>
              <a:t>V</a:t>
            </a:r>
            <a:r>
              <a:rPr lang="hu-HU" sz="2800" dirty="0" smtClean="0"/>
              <a:t>, T, </a:t>
            </a:r>
            <a:r>
              <a:rPr lang="en-US" sz="2800" dirty="0" smtClean="0"/>
              <a:t>S</a:t>
            </a:r>
            <a:r>
              <a:rPr lang="hu-HU" sz="2800" dirty="0" smtClean="0"/>
              <a:t>, </a:t>
            </a:r>
            <a:r>
              <a:rPr lang="en-US" sz="2800" dirty="0" smtClean="0"/>
              <a:t>Z</a:t>
            </a:r>
            <a:r>
              <a:rPr lang="hu-HU" sz="2800" dirty="0" smtClean="0"/>
              <a:t>, Ú, R,  X1,  X2,  X3</a:t>
            </a:r>
          </a:p>
          <a:p>
            <a:pPr eaLnBrk="1" hangingPunct="1">
              <a:defRPr/>
            </a:pPr>
            <a:r>
              <a:rPr lang="hu-HU" sz="2800" dirty="0" smtClean="0"/>
              <a:t>Dómenok: {0,1,2,3,4,5,6,7,8,9}</a:t>
            </a:r>
          </a:p>
          <a:p>
            <a:pPr eaLnBrk="1" hangingPunct="1">
              <a:defRPr/>
            </a:pPr>
            <a:r>
              <a:rPr lang="hu-HU" sz="2800" dirty="0" smtClean="0"/>
              <a:t>Kényszerek: alldiff (V, T, S, Z, Ú, R)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hu-HU" sz="2800" dirty="0" smtClean="0"/>
              <a:t>	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hu-HU" sz="2800" dirty="0" smtClean="0"/>
              <a:t>	S + S = R + 10 * X1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hu-HU" sz="2800" dirty="0" smtClean="0"/>
              <a:t>	. . .</a:t>
            </a:r>
            <a:endParaRPr lang="en-US" sz="2800" dirty="0" smtClean="0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029200" y="5867400"/>
            <a:ext cx="3521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hu-HU" dirty="0">
                <a:latin typeface="Arial" charset="0"/>
              </a:rPr>
              <a:t>A négyzetek magasabbrendű kényszereket jelölnek.</a:t>
            </a:r>
            <a:endParaRPr lang="en-US" dirty="0">
              <a:latin typeface="Arial" charset="0"/>
            </a:endParaRPr>
          </a:p>
        </p:txBody>
      </p:sp>
      <p:pic>
        <p:nvPicPr>
          <p:cNvPr id="8" name="Picture 7" descr="ö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1371600"/>
            <a:ext cx="1914525" cy="1562100"/>
          </a:xfrm>
          <a:prstGeom prst="rect">
            <a:avLst/>
          </a:prstGeom>
        </p:spPr>
      </p:pic>
      <p:pic>
        <p:nvPicPr>
          <p:cNvPr id="9" name="Picture 8" descr="0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352800"/>
            <a:ext cx="3743325" cy="2400734"/>
          </a:xfrm>
          <a:prstGeom prst="rect">
            <a:avLst/>
          </a:prstGeom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3400" y="5334000"/>
            <a:ext cx="793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hu-HU" dirty="0">
                <a:latin typeface="Arial" charset="0"/>
              </a:rPr>
              <a:t>   867</a:t>
            </a:r>
          </a:p>
          <a:p>
            <a:pPr eaLnBrk="1" hangingPunct="1"/>
            <a:r>
              <a:rPr lang="hu-HU" dirty="0">
                <a:latin typeface="Arial" charset="0"/>
              </a:rPr>
              <a:t>+ 867</a:t>
            </a:r>
          </a:p>
          <a:p>
            <a:pPr eaLnBrk="1" hangingPunct="1"/>
            <a:r>
              <a:rPr lang="hu-HU" dirty="0">
                <a:latin typeface="Arial" charset="0"/>
              </a:rPr>
              <a:t>--------</a:t>
            </a:r>
          </a:p>
          <a:p>
            <a:pPr eaLnBrk="1" hangingPunct="1"/>
            <a:r>
              <a:rPr lang="hu-HU" dirty="0">
                <a:latin typeface="Arial" charset="0"/>
              </a:rPr>
              <a:t> 1734</a:t>
            </a:r>
            <a:endParaRPr lang="en-US" dirty="0">
              <a:latin typeface="Arial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43200" y="6550223"/>
            <a:ext cx="32788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297</Words>
  <Application>Microsoft Office PowerPoint</Application>
  <PresentationFormat>On-screen Show (4:3)</PresentationFormat>
  <Paragraphs>80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Equation</vt:lpstr>
      <vt:lpstr>Kényszerkielégítési problémák</vt:lpstr>
      <vt:lpstr>Kényszerkielégítési problémák</vt:lpstr>
      <vt:lpstr>N-királynő</vt:lpstr>
      <vt:lpstr>N - királynő</vt:lpstr>
      <vt:lpstr>Példa: Térképszínezés</vt:lpstr>
      <vt:lpstr>Példa: Térképszínezés</vt:lpstr>
      <vt:lpstr>Példa: kriptoaritmetika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Kényszerkielégítési  problémák  Constraint Satisfaction Problems (CSP)</dc:title>
  <dc:creator>MikiJob</dc:creator>
  <cp:lastModifiedBy>MikiJob</cp:lastModifiedBy>
  <cp:revision>76</cp:revision>
  <dcterms:created xsi:type="dcterms:W3CDTF">2017-10-25T17:18:08Z</dcterms:created>
  <dcterms:modified xsi:type="dcterms:W3CDTF">2015-11-23T19:47:56Z</dcterms:modified>
</cp:coreProperties>
</file>