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432" autoAdjust="0"/>
    <p:restoredTop sz="94660"/>
  </p:normalViewPr>
  <p:slideViewPr>
    <p:cSldViewPr>
      <p:cViewPr varScale="1">
        <p:scale>
          <a:sx n="46" d="100"/>
          <a:sy n="46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A826D0-3428-401D-8307-F7FA3CCE46FA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167DF0-796A-4BCA-A200-A3DA886D7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9DE994-D229-46C6-B804-BECC44E19908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D38C3-C448-4C79-ACDB-D8B7F96904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710CD-2CB5-4C01-A023-8E4502C81699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AED7B-F0DF-460B-8678-60CBC61A1A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D73C8-18F2-4238-B2F0-9EAA0FBCC40E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8C559-428C-4FE4-BF3A-756542D8FF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B14BF-EDFD-4780-8581-D4690B0E26D6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7E055-337F-4C1D-8BBA-672C12AEF0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A39945-0BE1-4146-BF72-0663B41368E5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AC317-D9C9-402E-BBA3-66CB07DF40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A768F-DAC4-4F80-8D10-05F271B8B019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E7342-016F-4B63-9714-6C9EAD7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CFFB74-AFF0-4B95-A988-68CB82B5DD64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F6E82-8419-4336-8275-98DBF28E18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C741E4-E0D4-4985-BC9A-83F30C8FCE88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8FF1F-7BC6-48C6-B7FF-8BE7B2C4F0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A80270-44B3-485B-A9A5-10605EC5E2ED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BD268-2CC2-4808-A37E-ED1C5E6A6D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20DBF-9895-4881-843A-8609351F2693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7AD6A0-C66E-4BA4-8EC7-FC6EFB03FD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9E61-EC65-4744-AF66-9A57B05A2880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8EC9F-81FC-49C5-B364-D3825FD8D8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A6AEC0-E35C-4C77-B325-71A363DC8AB6}" type="datetimeFigureOut">
              <a:rPr lang="en-US" smtClean="0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6614B2-F548-4956-B0E7-8A90BD8395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M</a:t>
            </a:r>
            <a:r>
              <a:rPr lang="hu-HU" dirty="0" smtClean="0"/>
              <a:t>élységi keresés </a:t>
            </a:r>
            <a:br>
              <a:rPr lang="hu-HU" dirty="0" smtClean="0"/>
            </a:br>
            <a:r>
              <a:rPr lang="hu-HU" dirty="0" smtClean="0"/>
              <a:t>(Depth First Search - DFS)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22098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A legmélyebben fekvő még nem kifejtett csomópontot fejti ki.</a:t>
            </a:r>
          </a:p>
          <a:p>
            <a:pPr algn="just" eaLnBrk="1" hangingPunct="1"/>
            <a:r>
              <a:rPr lang="hu-HU" dirty="0" smtClean="0"/>
              <a:t>Perem: LIFO sor, a kifejtett csomópont utódai mindig a sor elejére kerülnek.</a:t>
            </a:r>
          </a:p>
        </p:txBody>
      </p:sp>
      <p:pic>
        <p:nvPicPr>
          <p:cNvPr id="4" name="Picture 4" descr="dfs-progress01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810000"/>
            <a:ext cx="4267200" cy="248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</a:t>
            </a:r>
            <a:r>
              <a:rPr lang="hu-HU" dirty="0" smtClean="0"/>
              <a:t>élységi keresés </a:t>
            </a:r>
            <a:endParaRPr lang="en-US" dirty="0" smtClean="0"/>
          </a:p>
        </p:txBody>
      </p:sp>
      <p:pic>
        <p:nvPicPr>
          <p:cNvPr id="4" name="Picture 4" descr="dfs-progress01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275332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fs-progress02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295400"/>
            <a:ext cx="2754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fs-progress03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295400"/>
            <a:ext cx="279009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dfs-progress04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81400"/>
            <a:ext cx="28463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dfs-progress05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3581400"/>
            <a:ext cx="275332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dfs-progress06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3581400"/>
            <a:ext cx="273888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38200" y="304800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62400" y="304800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B, 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30480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D, E, 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5562600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H, I, E, 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0" y="556260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I, E, C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05600" y="556260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Perem: </a:t>
            </a:r>
            <a:r>
              <a:rPr lang="hu-HU" dirty="0" smtClean="0"/>
              <a:t>E, 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62400" y="5943600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.   .   .</a:t>
            </a:r>
            <a:endParaRPr lang="en-US" sz="2800" b="1" dirty="0"/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A mélységi keresés tulajdonságai</a:t>
            </a:r>
            <a:endParaRPr lang="en-US" dirty="0" smtClean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hu-HU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Teljesség: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Nem, végtelen mélység.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hu-HU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Optimalitás: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Nem, korábban megtalálhat egy nem optimális célt.</a:t>
            </a:r>
          </a:p>
          <a:p>
            <a:pPr marL="342900" lvl="0" indent="-342900" algn="just">
              <a:spcBef>
                <a:spcPct val="20000"/>
              </a:spcBef>
              <a:buFont typeface="Arial" charset="0"/>
              <a:buChar char="•"/>
            </a:pPr>
            <a:r>
              <a:rPr kumimoji="0" lang="hu-HU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Időigény: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ekszponenciális</a:t>
            </a:r>
            <a:r>
              <a:rPr kumimoji="0" lang="hu-H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 smtClean="0"/>
              <a:t>O(b</a:t>
            </a:r>
            <a:r>
              <a:rPr lang="hu-HU" sz="3200" baseline="30000" dirty="0" smtClean="0"/>
              <a:t>m</a:t>
            </a:r>
            <a:r>
              <a:rPr lang="en-US" sz="3200" dirty="0" smtClean="0"/>
              <a:t>)</a:t>
            </a:r>
            <a:r>
              <a:rPr lang="hu-HU" sz="3200" dirty="0" smtClean="0"/>
              <a:t>, m a makszimális mélység.</a:t>
            </a:r>
            <a:endParaRPr kumimoji="0" lang="hu-H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hu-HU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Tárigény: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O(b</a:t>
            </a:r>
            <a:r>
              <a:rPr lang="hu-HU" sz="3200" dirty="0" smtClean="0">
                <a:latin typeface="+mn-lt"/>
              </a:rPr>
              <a:t>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lineáris, csak egy útvonalat kell memorizálni, és az eddig még</a:t>
            </a:r>
            <a:r>
              <a:rPr kumimoji="0" lang="hu-H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nem kifejtett csomópontokat.</a:t>
            </a:r>
            <a:endParaRPr kumimoji="0" lang="hu-HU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</a:t>
            </a:r>
            <a:r>
              <a:rPr lang="hu-HU" dirty="0" smtClean="0"/>
              <a:t>élységi keresés 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22098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Ha például a megoldás a C csomópont lenne, az algoritmus csak hosszú idő után találná meg a megoldást mert korábban az egész bal részfát kifejtené.</a:t>
            </a:r>
          </a:p>
        </p:txBody>
      </p:sp>
      <p:pic>
        <p:nvPicPr>
          <p:cNvPr id="4" name="Picture 4" descr="dfs-progress01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657600"/>
            <a:ext cx="4267200" cy="248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</a:t>
            </a:r>
            <a:r>
              <a:rPr lang="hu-HU" dirty="0" smtClean="0"/>
              <a:t>élységkorlátozott keresés 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8229600" cy="42672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A végtelen fák elkerülésére egy </a:t>
            </a:r>
            <a:r>
              <a:rPr lang="hu-HU" i="1" dirty="0" smtClean="0"/>
              <a:t>L</a:t>
            </a:r>
            <a:r>
              <a:rPr lang="hu-HU" dirty="0" smtClean="0"/>
              <a:t> mélységkorlátot határozunk meg.</a:t>
            </a:r>
          </a:p>
          <a:p>
            <a:pPr algn="just" eaLnBrk="1" hangingPunct="1"/>
            <a:r>
              <a:rPr lang="hu-HU" dirty="0" smtClean="0"/>
              <a:t>Nem teljesség új forrása ha </a:t>
            </a:r>
            <a:r>
              <a:rPr lang="hu-HU" i="1" dirty="0" smtClean="0"/>
              <a:t>d</a:t>
            </a:r>
            <a:r>
              <a:rPr lang="hu-HU" dirty="0" smtClean="0"/>
              <a:t> </a:t>
            </a:r>
            <a:r>
              <a:rPr lang="hu-HU" i="1" dirty="0" smtClean="0"/>
              <a:t>&gt; L</a:t>
            </a:r>
            <a:r>
              <a:rPr lang="hu-HU" dirty="0" smtClean="0"/>
              <a:t>.</a:t>
            </a:r>
          </a:p>
          <a:p>
            <a:pPr algn="just" eaLnBrk="1" hangingPunct="1"/>
            <a:r>
              <a:rPr lang="hu-HU" dirty="0" smtClean="0"/>
              <a:t>Nem optimális.</a:t>
            </a:r>
          </a:p>
          <a:p>
            <a:pPr algn="just" eaLnBrk="1" hangingPunct="1"/>
            <a:r>
              <a:rPr lang="hu-HU" dirty="0" smtClean="0"/>
              <a:t>Időigény: </a:t>
            </a:r>
            <a:r>
              <a:rPr lang="en-US" dirty="0" smtClean="0"/>
              <a:t>O(b</a:t>
            </a:r>
            <a:r>
              <a:rPr lang="hu-HU" baseline="30000" dirty="0" smtClean="0"/>
              <a:t>L</a:t>
            </a:r>
            <a:r>
              <a:rPr lang="en-US" dirty="0" smtClean="0"/>
              <a:t>)</a:t>
            </a:r>
            <a:r>
              <a:rPr lang="hu-HU" dirty="0" smtClean="0"/>
              <a:t> – ekszponenciális</a:t>
            </a:r>
          </a:p>
          <a:p>
            <a:pPr algn="just" eaLnBrk="1" hangingPunct="1"/>
            <a:r>
              <a:rPr lang="hu-HU" dirty="0" smtClean="0"/>
              <a:t>Tárigény: </a:t>
            </a:r>
            <a:r>
              <a:rPr lang="en-US" dirty="0" smtClean="0"/>
              <a:t>O(b</a:t>
            </a:r>
            <a:r>
              <a:rPr lang="hu-HU" dirty="0" smtClean="0"/>
              <a:t>m</a:t>
            </a:r>
            <a:r>
              <a:rPr lang="en-US" dirty="0" smtClean="0"/>
              <a:t>)</a:t>
            </a:r>
            <a:r>
              <a:rPr lang="hu-HU" dirty="0" smtClean="0"/>
              <a:t> – lineáris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dirty="0" smtClean="0"/>
              <a:t>Iteratívan mélyülő keresés (Iterative Deepening Search – IDS)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828800"/>
            <a:ext cx="8229600" cy="35052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A mélységi keresés egy változata amikor a mélységkorlátot fokozatosan növeljük (L=0, 1, 2, ...).</a:t>
            </a:r>
          </a:p>
          <a:p>
            <a:pPr algn="just" eaLnBrk="1" hangingPunct="1"/>
            <a:r>
              <a:rPr lang="hu-HU" dirty="0" smtClean="0"/>
              <a:t>Egyesíti a szélességi és a mélységi keresés előnyeit.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Iteratívan mélyülő keresés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609600" y="1066800"/>
            <a:ext cx="6324600" cy="6096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Mélységkorlát = 0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30289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2133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Mélységkorlát = 1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743200"/>
            <a:ext cx="78200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85800" y="35814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Mélységkorlát = 2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191000"/>
            <a:ext cx="79152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Iteratívan mélyülő keresés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066800"/>
            <a:ext cx="8229600" cy="6096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Mélységkorlát = 3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57400"/>
            <a:ext cx="82867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Iteratívan mélyülő keresés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609600" y="1143000"/>
            <a:ext cx="8229600" cy="54102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Ez a módszer pazarlónak tűnhet mert ugyanazt az állapotot többször is kifejti.</a:t>
            </a:r>
          </a:p>
          <a:p>
            <a:pPr algn="just" eaLnBrk="1" hangingPunct="1"/>
            <a:r>
              <a:rPr lang="hu-HU" dirty="0" smtClean="0"/>
              <a:t>A legmélyebb szinten fekvő csomópontot egyszer, az egy szinttel feljebb fekvőket kétszer, stb. </a:t>
            </a:r>
            <a:r>
              <a:rPr lang="en-US" dirty="0" smtClean="0"/>
              <a:t> </a:t>
            </a:r>
            <a:r>
              <a:rPr lang="en-US" dirty="0"/>
              <a:t>f</a:t>
            </a:r>
            <a:r>
              <a:rPr lang="en-US" dirty="0" smtClean="0"/>
              <a:t>ejti ki.</a:t>
            </a:r>
            <a:endParaRPr lang="hu-HU" dirty="0" smtClean="0"/>
          </a:p>
          <a:p>
            <a:pPr algn="just" eaLnBrk="1" hangingPunct="1"/>
            <a:r>
              <a:rPr lang="hu-HU" dirty="0" smtClean="0"/>
              <a:t>Az algoritmus teljes, akkor optimális ha a lépésköltség 1, vagy a mélységnek a növekvő függvénye.</a:t>
            </a:r>
          </a:p>
          <a:p>
            <a:pPr algn="just" eaLnBrk="1" hangingPunct="1"/>
            <a:r>
              <a:rPr lang="hu-HU" dirty="0" smtClean="0"/>
              <a:t>Az időkomplekszitás ekszponenciális, a tárkomplekszitás pedig lineáris.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Kétirányú keresés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304800" y="990600"/>
            <a:ext cx="8610600" cy="22098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Két párhuzamos keresést indítunk, egyet a kezdőcsomópontból (S), egyet a célcsomópontból (G).</a:t>
            </a:r>
          </a:p>
          <a:p>
            <a:pPr algn="just" eaLnBrk="1" hangingPunct="1"/>
            <a:r>
              <a:rPr lang="hu-HU" dirty="0" smtClean="0"/>
              <a:t>Megoldás = „találkozás”</a:t>
            </a:r>
          </a:p>
        </p:txBody>
      </p:sp>
      <p:pic>
        <p:nvPicPr>
          <p:cNvPr id="4" name="Picture 3" descr="qq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200400"/>
            <a:ext cx="5375648" cy="3124200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hu-HU" dirty="0" smtClean="0"/>
              <a:t>Kétirányú keresés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8229600" cy="2895600"/>
          </a:xfrm>
        </p:spPr>
        <p:txBody>
          <a:bodyPr/>
          <a:lstStyle/>
          <a:p>
            <a:pPr algn="just" eaLnBrk="1" hangingPunct="1"/>
            <a:r>
              <a:rPr lang="hu-HU" dirty="0" smtClean="0"/>
              <a:t>Gondok: </a:t>
            </a:r>
          </a:p>
          <a:p>
            <a:pPr algn="just" eaLnBrk="1" hangingPunct="1">
              <a:buNone/>
            </a:pPr>
            <a:r>
              <a:rPr lang="hu-HU" dirty="0" smtClean="0"/>
              <a:t>	- meghatározni a G elődeit (pl. sakkban melyik lépés előzte meg a mattot?)</a:t>
            </a:r>
          </a:p>
          <a:p>
            <a:pPr algn="just" eaLnBrk="1" hangingPunct="1">
              <a:buNone/>
            </a:pPr>
            <a:r>
              <a:rPr lang="hu-HU" dirty="0" smtClean="0"/>
              <a:t>	- mi történik akkor ha több megoldás van?</a:t>
            </a:r>
          </a:p>
          <a:p>
            <a:pPr algn="just" eaLnBrk="1" hangingPunct="1"/>
            <a:r>
              <a:rPr lang="hu-HU" dirty="0" smtClean="0"/>
              <a:t>Az időigény és a tárigény is </a:t>
            </a:r>
          </a:p>
        </p:txBody>
      </p:sp>
      <p:pic>
        <p:nvPicPr>
          <p:cNvPr id="4" name="Picture 3" descr="qq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962400"/>
            <a:ext cx="3933400" cy="2286000"/>
          </a:xfrm>
          <a:prstGeom prst="rect">
            <a:avLst/>
          </a:prstGeom>
        </p:spPr>
      </p:pic>
      <p:graphicFrame>
        <p:nvGraphicFramePr>
          <p:cNvPr id="46083" name="Object 5"/>
          <p:cNvGraphicFramePr>
            <a:graphicFrameLocks noChangeAspect="1"/>
          </p:cNvGraphicFramePr>
          <p:nvPr/>
        </p:nvGraphicFramePr>
        <p:xfrm>
          <a:off x="5029200" y="3276600"/>
          <a:ext cx="1143000" cy="438150"/>
        </p:xfrm>
        <a:graphic>
          <a:graphicData uri="http://schemas.openxmlformats.org/presentationml/2006/ole">
            <p:oleObj spid="_x0000_s46083" name="Equation" r:id="rId4" imgW="596880" imgH="228600" progId="">
              <p:embed/>
            </p:oleObj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5263</TotalTime>
  <Words>428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Equation</vt:lpstr>
      <vt:lpstr>Mélységi keresés  (Depth First Search - DFS)</vt:lpstr>
      <vt:lpstr>Mélységi keresés </vt:lpstr>
      <vt:lpstr>A mélységi keresés tulajdonságai</vt:lpstr>
      <vt:lpstr>Mélységi keresés </vt:lpstr>
      <vt:lpstr>Mélységkorlátozott keresés </vt:lpstr>
      <vt:lpstr>Iteratívan mélyülő keresés (Iterative Deepening Search – IDS)</vt:lpstr>
      <vt:lpstr>Iteratívan mélyülő keresés</vt:lpstr>
      <vt:lpstr>Iteratívan mélyülő keresés</vt:lpstr>
      <vt:lpstr>Iteratívan mélyülő keresés</vt:lpstr>
      <vt:lpstr>Kétirányú keresés</vt:lpstr>
      <vt:lpstr>Kétirányú keresés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Keresőalgoritmusok</dc:title>
  <dc:creator>MikiJob</dc:creator>
  <cp:lastModifiedBy>MikiJob</cp:lastModifiedBy>
  <cp:revision>83</cp:revision>
  <dcterms:created xsi:type="dcterms:W3CDTF">2017-09-18T19:29:15Z</dcterms:created>
  <dcterms:modified xsi:type="dcterms:W3CDTF">2015-11-23T18:44:06Z</dcterms:modified>
</cp:coreProperties>
</file>