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432" autoAdjust="0"/>
    <p:restoredTop sz="94660"/>
  </p:normalViewPr>
  <p:slideViewPr>
    <p:cSldViewPr>
      <p:cViewPr varScale="1">
        <p:scale>
          <a:sx n="79" d="100"/>
          <a:sy n="79" d="100"/>
        </p:scale>
        <p:origin x="-102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4A826D0-3428-401D-8307-F7FA3CCE46FA}" type="datetimeFigureOut">
              <a:rPr lang="en-US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A167DF0-796A-4BCA-A200-A3DA886D7F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9DE994-D229-46C6-B804-BECC44E19908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4D38C3-C448-4C79-ACDB-D8B7F969043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E710CD-2CB5-4C01-A023-8E4502C81699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AED7B-F0DF-460B-8678-60CBC61A1A8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8D73C8-18F2-4238-B2F0-9EAA0FBCC40E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58C559-428C-4FE4-BF3A-756542D8FF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0B14BF-EDFD-4780-8581-D4690B0E26D6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57E055-337F-4C1D-8BBA-672C12AEF0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A39945-0BE1-4146-BF72-0663B41368E5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0AC317-D9C9-402E-BBA3-66CB07DF407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4A768F-DAC4-4F80-8D10-05F271B8B019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6E7342-016F-4B63-9714-6C9EAD7217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CFFB74-AFF0-4B95-A988-68CB82B5DD64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F6E82-8419-4336-8275-98DBF28E181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C741E4-E0D4-4985-BC9A-83F30C8FCE88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8FF1F-7BC6-48C6-B7FF-8BE7B2C4F07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A80270-44B3-485B-A9A5-10605EC5E2ED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BD268-2CC2-4808-A37E-ED1C5E6A6D6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C20DBF-9895-4881-843A-8609351F2693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7AD6A0-C66E-4BA4-8EC7-FC6EFB03FD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549E61-EC65-4744-AF66-9A57B05A2880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58EC9F-81FC-49C5-B364-D3825FD8D83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AA6AEC0-E35C-4C77-B325-71A363DC8AB6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96614B2-F548-4956-B0E7-8A90BD8395B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hu-HU" dirty="0" smtClean="0"/>
              <a:t>Értékelési kritériumok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u-HU" b="1" i="1" dirty="0" smtClean="0"/>
              <a:t>Teljesség (completeness): </a:t>
            </a:r>
            <a:r>
              <a:rPr lang="hu-HU" dirty="0" smtClean="0"/>
              <a:t>az algoritmus garan- táltan megtalál</a:t>
            </a:r>
            <a:r>
              <a:rPr lang="en-US" dirty="0" smtClean="0"/>
              <a:t>j</a:t>
            </a:r>
            <a:r>
              <a:rPr lang="hu-HU" dirty="0" smtClean="0"/>
              <a:t>a a megoldást amennyiben az létezik.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u-HU" b="1" i="1" dirty="0" smtClean="0"/>
              <a:t>Optimalitás (optimality):</a:t>
            </a:r>
            <a:r>
              <a:rPr lang="hu-HU" i="1" dirty="0" smtClean="0"/>
              <a:t> </a:t>
            </a:r>
            <a:r>
              <a:rPr lang="hu-HU" dirty="0" smtClean="0"/>
              <a:t>a stratégia megtalálja az optimális megoldást (legkisebb útköltség).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u-HU" b="1" i="1" dirty="0" smtClean="0"/>
              <a:t>Időigény (time complexity):</a:t>
            </a:r>
            <a:r>
              <a:rPr lang="hu-HU" i="1" dirty="0" smtClean="0"/>
              <a:t> </a:t>
            </a:r>
            <a:r>
              <a:rPr lang="hu-HU" dirty="0" smtClean="0"/>
              <a:t>mennyi ideig tart a megoldás megtalálása?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u-HU" b="1" i="1" dirty="0" smtClean="0"/>
              <a:t>Tárigény (space complexity):</a:t>
            </a:r>
            <a:r>
              <a:rPr lang="hu-HU" i="1" dirty="0" smtClean="0"/>
              <a:t> </a:t>
            </a:r>
            <a:r>
              <a:rPr lang="hu-HU" dirty="0" smtClean="0"/>
              <a:t>mennyi memóriára van szükség a keresés elvégzéséhez?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 smtClean="0"/>
              <a:t>Informálatlan és informált keresési módszerek</a:t>
            </a:r>
            <a:endParaRPr lang="en-US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hu-HU" dirty="0" smtClean="0"/>
              <a:t>Az informálatlan keresési módszerek csak arra az információra támaszkodnak amelyek a probléma definíciójában vannak megadva.</a:t>
            </a:r>
          </a:p>
          <a:p>
            <a:pPr eaLnBrk="1" hangingPunct="1">
              <a:buFont typeface="Arial" charset="0"/>
              <a:buNone/>
            </a:pPr>
            <a:endParaRPr lang="hu-HU" dirty="0" smtClean="0"/>
          </a:p>
          <a:p>
            <a:pPr algn="just" eaLnBrk="1" hangingPunct="1"/>
            <a:r>
              <a:rPr lang="hu-HU" dirty="0" smtClean="0"/>
              <a:t>Az informált keresési módszereknek van valamilyen elképzelése arról</a:t>
            </a:r>
            <a:r>
              <a:rPr lang="en-US" dirty="0" smtClean="0"/>
              <a:t>,</a:t>
            </a:r>
            <a:r>
              <a:rPr lang="hu-HU" dirty="0" smtClean="0"/>
              <a:t> hogy a megoldást a keresőtér melyik részén keressék.</a:t>
            </a:r>
            <a:endParaRPr lang="en-US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hu-HU" smtClean="0"/>
              <a:t>Informálatlan keresési módszerek</a:t>
            </a:r>
            <a:endParaRPr lang="en-US" dirty="0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305800" cy="5410200"/>
          </a:xfrm>
        </p:spPr>
        <p:txBody>
          <a:bodyPr/>
          <a:lstStyle/>
          <a:p>
            <a:pPr eaLnBrk="1" hangingPunct="1"/>
            <a:r>
              <a:rPr lang="hu-HU" dirty="0" smtClean="0"/>
              <a:t>A csomópontok kifejtési sorrendjében különböznek. </a:t>
            </a:r>
          </a:p>
          <a:p>
            <a:pPr lvl="1" algn="just" eaLnBrk="1" hangingPunct="1"/>
            <a:r>
              <a:rPr lang="hu-HU" dirty="0" smtClean="0"/>
              <a:t>Szélességi, (Breadth-first search)</a:t>
            </a:r>
          </a:p>
          <a:p>
            <a:pPr lvl="1" algn="just" eaLnBrk="1" hangingPunct="1"/>
            <a:r>
              <a:rPr lang="hu-HU" dirty="0" smtClean="0"/>
              <a:t>Egyenletes költségű, (Uniform-cost search)</a:t>
            </a:r>
          </a:p>
          <a:p>
            <a:pPr lvl="1" algn="just" eaLnBrk="1" hangingPunct="1"/>
            <a:r>
              <a:rPr lang="hu-HU" dirty="0" smtClean="0"/>
              <a:t>Mélységi, (Depth-first search)</a:t>
            </a:r>
          </a:p>
          <a:p>
            <a:pPr lvl="1" algn="just" eaLnBrk="1" hangingPunct="1"/>
            <a:r>
              <a:rPr lang="hu-HU" dirty="0" smtClean="0"/>
              <a:t>Mélységkorlátozott, (Depth-limited search)</a:t>
            </a:r>
          </a:p>
          <a:p>
            <a:pPr lvl="1" algn="just" eaLnBrk="1" hangingPunct="1"/>
            <a:r>
              <a:rPr lang="hu-HU" dirty="0" smtClean="0"/>
              <a:t> Iteratívan mélyülő, (Iterative deepening search)</a:t>
            </a:r>
          </a:p>
          <a:p>
            <a:pPr lvl="1" algn="just" eaLnBrk="1" hangingPunct="1"/>
            <a:r>
              <a:rPr lang="hu-HU" dirty="0" smtClean="0"/>
              <a:t> Kétirányú keresés (Bidirectional search).</a:t>
            </a:r>
          </a:p>
          <a:p>
            <a:pPr lvl="1" algn="just" eaLnBrk="1" hangingPunct="1">
              <a:buNone/>
            </a:pPr>
            <a:endParaRPr lang="hu-HU" sz="1400" dirty="0" smtClean="0"/>
          </a:p>
          <a:p>
            <a:pPr lvl="1" algn="just" eaLnBrk="1" hangingPunct="1">
              <a:buFont typeface="Arial" charset="0"/>
              <a:buNone/>
            </a:pPr>
            <a:r>
              <a:rPr lang="hu-HU" b="1" dirty="0" smtClean="0"/>
              <a:t>	</a:t>
            </a:r>
            <a:r>
              <a:rPr lang="hu-HU" b="1" u="sng" dirty="0" smtClean="0"/>
              <a:t>Perem (hullámfront):</a:t>
            </a:r>
            <a:r>
              <a:rPr lang="hu-HU" dirty="0" smtClean="0"/>
              <a:t> a legenerált, de még nem kifejtett csomópontok halmaza.</a:t>
            </a:r>
            <a:endParaRPr lang="en-US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u-HU" smtClean="0"/>
              <a:t>Szélességi keresés (breadth first)</a:t>
            </a:r>
            <a:endParaRPr lang="en-US" dirty="0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eaLnBrk="1" hangingPunct="1"/>
            <a:r>
              <a:rPr lang="hu-HU" smtClean="0"/>
              <a:t>A szélességi stratégia (breadth first search) egy egyszerű keresési stratégia ahol a módszer először mindig a legsekélyebben fekvő (legkevesebb lépéssel elérhető) csomópontot fejti ki.</a:t>
            </a:r>
          </a:p>
          <a:p>
            <a:pPr algn="just" eaLnBrk="1" hangingPunct="1"/>
            <a:r>
              <a:rPr lang="hu-HU" smtClean="0"/>
              <a:t>A keresési stratégia minden adott mélységű csomópontot hamarabb fejt ki, mielőtt bármelyik, egy szinttel mélyebben fekvő csomópontot kifejtene.</a:t>
            </a:r>
            <a:endParaRPr lang="en-US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 idx="4294967295"/>
          </p:nvPr>
        </p:nvSpPr>
        <p:spPr>
          <a:xfrm>
            <a:off x="304800" y="3048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hu-HU" dirty="0" smtClean="0"/>
              <a:t>Szélességi keresés (breadth first)</a:t>
            </a:r>
            <a:endParaRPr lang="en-US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1447800"/>
          </a:xfrm>
        </p:spPr>
        <p:txBody>
          <a:bodyPr/>
          <a:lstStyle/>
          <a:p>
            <a:pPr algn="just" eaLnBrk="1" hangingPunct="1"/>
            <a:r>
              <a:rPr lang="hu-HU" smtClean="0"/>
              <a:t>A perem egy FIFO (First In First Out) sor, az utódcsomópontok a sor végére kerülnek.</a:t>
            </a:r>
          </a:p>
        </p:txBody>
      </p:sp>
      <p:pic>
        <p:nvPicPr>
          <p:cNvPr id="19461" name="Picture 4" descr="bfs-progress1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3276600"/>
            <a:ext cx="42672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Content Placeholder 2"/>
          <p:cNvSpPr>
            <a:spLocks/>
          </p:cNvSpPr>
          <p:nvPr/>
        </p:nvSpPr>
        <p:spPr bwMode="auto">
          <a:xfrm>
            <a:off x="228600" y="3429000"/>
            <a:ext cx="426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charset="0"/>
              <a:buNone/>
            </a:pPr>
            <a:r>
              <a:rPr lang="en-US" sz="3200" dirty="0">
                <a:latin typeface="Calibri" pitchFamily="34" charset="0"/>
              </a:rPr>
              <a:t>Az “A” a </a:t>
            </a:r>
            <a:r>
              <a:rPr lang="hu-HU" sz="3200" dirty="0">
                <a:latin typeface="Calibri" pitchFamily="34" charset="0"/>
              </a:rPr>
              <a:t>célcsomópont?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 idx="4294967295"/>
          </p:nvPr>
        </p:nvSpPr>
        <p:spPr>
          <a:xfrm>
            <a:off x="381000" y="3048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hu-HU" dirty="0" smtClean="0"/>
              <a:t>Szélességi keresés (breadth first)</a:t>
            </a:r>
            <a:endParaRPr lang="en-US" dirty="0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1447800"/>
          </a:xfrm>
        </p:spPr>
        <p:txBody>
          <a:bodyPr/>
          <a:lstStyle/>
          <a:p>
            <a:pPr algn="just" eaLnBrk="1" hangingPunct="1"/>
            <a:r>
              <a:rPr lang="hu-HU" smtClean="0"/>
              <a:t>A perem egy FIFO (First In First Out) sor, az utódcsomópontok a sor végére kerülnek.</a:t>
            </a:r>
          </a:p>
        </p:txBody>
      </p:sp>
      <p:sp>
        <p:nvSpPr>
          <p:cNvPr id="20484" name="Content Placeholder 2"/>
          <p:cNvSpPr>
            <a:spLocks/>
          </p:cNvSpPr>
          <p:nvPr/>
        </p:nvSpPr>
        <p:spPr bwMode="auto">
          <a:xfrm>
            <a:off x="228600" y="4038600"/>
            <a:ext cx="2514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charset="0"/>
              <a:buNone/>
            </a:pPr>
            <a:r>
              <a:rPr lang="hu-HU" sz="3200">
                <a:latin typeface="Calibri" pitchFamily="34" charset="0"/>
              </a:rPr>
              <a:t>Perem: B, C</a:t>
            </a:r>
          </a:p>
        </p:txBody>
      </p:sp>
      <p:pic>
        <p:nvPicPr>
          <p:cNvPr id="20485" name="Picture 5" descr="bfs-progress2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048000"/>
            <a:ext cx="43434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Content Placeholder 2"/>
          <p:cNvSpPr>
            <a:spLocks/>
          </p:cNvSpPr>
          <p:nvPr/>
        </p:nvSpPr>
        <p:spPr bwMode="auto">
          <a:xfrm>
            <a:off x="304800" y="5181600"/>
            <a:ext cx="4038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charset="0"/>
              <a:buNone/>
            </a:pPr>
            <a:r>
              <a:rPr lang="en-US" sz="2800" dirty="0">
                <a:latin typeface="Calibri" pitchFamily="34" charset="0"/>
              </a:rPr>
              <a:t>A “</a:t>
            </a:r>
            <a:r>
              <a:rPr lang="hu-HU" sz="2800">
                <a:latin typeface="Calibri" pitchFamily="34" charset="0"/>
              </a:rPr>
              <a:t>B</a:t>
            </a:r>
            <a:r>
              <a:rPr lang="en-US" sz="2800" dirty="0">
                <a:latin typeface="Calibri" pitchFamily="34" charset="0"/>
              </a:rPr>
              <a:t>” a </a:t>
            </a:r>
            <a:r>
              <a:rPr lang="hu-HU" sz="2800">
                <a:latin typeface="Calibri" pitchFamily="34" charset="0"/>
              </a:rPr>
              <a:t>célcsomópont? </a:t>
            </a:r>
            <a:r>
              <a:rPr lang="hu-HU" sz="2800" b="1">
                <a:latin typeface="Calibri" pitchFamily="34" charset="0"/>
              </a:rPr>
              <a:t>N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hu-HU" dirty="0" smtClean="0"/>
              <a:t>Szélességi keresés (breadth first)</a:t>
            </a:r>
            <a:endParaRPr lang="en-US" dirty="0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1447800"/>
          </a:xfrm>
        </p:spPr>
        <p:txBody>
          <a:bodyPr/>
          <a:lstStyle/>
          <a:p>
            <a:pPr algn="just" eaLnBrk="1" hangingPunct="1"/>
            <a:r>
              <a:rPr lang="hu-HU" smtClean="0"/>
              <a:t>A perem egy FIFO (First In First Out) sor, az utódcsomópontok a sor végére kerülnek.</a:t>
            </a:r>
          </a:p>
        </p:txBody>
      </p:sp>
      <p:sp>
        <p:nvSpPr>
          <p:cNvPr id="21508" name="Content Placeholder 2"/>
          <p:cNvSpPr>
            <a:spLocks/>
          </p:cNvSpPr>
          <p:nvPr/>
        </p:nvSpPr>
        <p:spPr bwMode="auto">
          <a:xfrm>
            <a:off x="228600" y="4419600"/>
            <a:ext cx="2514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charset="0"/>
              <a:buNone/>
            </a:pPr>
            <a:r>
              <a:rPr lang="hu-HU" sz="3200">
                <a:latin typeface="Calibri" pitchFamily="34" charset="0"/>
              </a:rPr>
              <a:t>Perem: C, D, E</a:t>
            </a:r>
          </a:p>
        </p:txBody>
      </p:sp>
      <p:pic>
        <p:nvPicPr>
          <p:cNvPr id="21509" name="Picture 5" descr="bfs-progress3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352800"/>
            <a:ext cx="43434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Content Placeholder 2"/>
          <p:cNvSpPr>
            <a:spLocks/>
          </p:cNvSpPr>
          <p:nvPr/>
        </p:nvSpPr>
        <p:spPr bwMode="auto">
          <a:xfrm>
            <a:off x="152400" y="5562600"/>
            <a:ext cx="426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charset="0"/>
              <a:buNone/>
            </a:pPr>
            <a:r>
              <a:rPr lang="en-US" sz="3200" dirty="0">
                <a:latin typeface="Calibri" pitchFamily="34" charset="0"/>
              </a:rPr>
              <a:t>A “</a:t>
            </a:r>
            <a:r>
              <a:rPr lang="hu-HU" sz="3200">
                <a:latin typeface="Calibri" pitchFamily="34" charset="0"/>
              </a:rPr>
              <a:t>C</a:t>
            </a:r>
            <a:r>
              <a:rPr lang="en-US" sz="3200" dirty="0">
                <a:latin typeface="Calibri" pitchFamily="34" charset="0"/>
              </a:rPr>
              <a:t>” a </a:t>
            </a:r>
            <a:r>
              <a:rPr lang="hu-HU" sz="3200">
                <a:latin typeface="Calibri" pitchFamily="34" charset="0"/>
              </a:rPr>
              <a:t>célcsomópont?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 idx="4294967295"/>
          </p:nvPr>
        </p:nvSpPr>
        <p:spPr>
          <a:xfrm>
            <a:off x="381000" y="3048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hu-HU" dirty="0" smtClean="0"/>
              <a:t>Szélességi keresés (breadth first)</a:t>
            </a:r>
            <a:endParaRPr lang="en-US" dirty="0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1447800"/>
          </a:xfrm>
        </p:spPr>
        <p:txBody>
          <a:bodyPr/>
          <a:lstStyle/>
          <a:p>
            <a:pPr algn="just" eaLnBrk="1" hangingPunct="1"/>
            <a:r>
              <a:rPr lang="hu-HU" smtClean="0"/>
              <a:t>A perem egy FIFO (First In First Out) sor, az utódcsomópontok a sor végére kerülnek.</a:t>
            </a:r>
          </a:p>
        </p:txBody>
      </p:sp>
      <p:sp>
        <p:nvSpPr>
          <p:cNvPr id="22532" name="Content Placeholder 2"/>
          <p:cNvSpPr>
            <a:spLocks/>
          </p:cNvSpPr>
          <p:nvPr/>
        </p:nvSpPr>
        <p:spPr bwMode="auto">
          <a:xfrm>
            <a:off x="228600" y="4419600"/>
            <a:ext cx="3048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charset="0"/>
              <a:buNone/>
            </a:pPr>
            <a:r>
              <a:rPr lang="hu-HU" sz="3200">
                <a:latin typeface="Calibri" pitchFamily="34" charset="0"/>
              </a:rPr>
              <a:t>Perem: D, E, F, G</a:t>
            </a:r>
          </a:p>
        </p:txBody>
      </p:sp>
      <p:sp>
        <p:nvSpPr>
          <p:cNvPr id="22533" name="Content Placeholder 2"/>
          <p:cNvSpPr>
            <a:spLocks/>
          </p:cNvSpPr>
          <p:nvPr/>
        </p:nvSpPr>
        <p:spPr bwMode="auto">
          <a:xfrm>
            <a:off x="152400" y="5562600"/>
            <a:ext cx="426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charset="0"/>
              <a:buNone/>
            </a:pPr>
            <a:r>
              <a:rPr lang="en-US" sz="3200" dirty="0">
                <a:latin typeface="Calibri" pitchFamily="34" charset="0"/>
              </a:rPr>
              <a:t>A “</a:t>
            </a:r>
            <a:r>
              <a:rPr lang="hu-HU" sz="3200">
                <a:latin typeface="Calibri" pitchFamily="34" charset="0"/>
              </a:rPr>
              <a:t>D</a:t>
            </a:r>
            <a:r>
              <a:rPr lang="en-US" sz="3200" dirty="0">
                <a:latin typeface="Calibri" pitchFamily="34" charset="0"/>
              </a:rPr>
              <a:t>” a </a:t>
            </a:r>
            <a:r>
              <a:rPr lang="hu-HU" sz="3200">
                <a:latin typeface="Calibri" pitchFamily="34" charset="0"/>
              </a:rPr>
              <a:t>célcsomópont?</a:t>
            </a:r>
          </a:p>
        </p:txBody>
      </p:sp>
      <p:pic>
        <p:nvPicPr>
          <p:cNvPr id="22534" name="Picture 5" descr="bfs-progress4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3352800"/>
            <a:ext cx="4648200" cy="278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 idx="4294967295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hu-HU" dirty="0" smtClean="0"/>
              <a:t>A szélességi keresés tulajdonságai</a:t>
            </a:r>
            <a:endParaRPr lang="en-US" dirty="0" smtClean="0"/>
          </a:p>
        </p:txBody>
      </p:sp>
      <p:sp>
        <p:nvSpPr>
          <p:cNvPr id="23555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953000"/>
          </a:xfrm>
        </p:spPr>
        <p:txBody>
          <a:bodyPr/>
          <a:lstStyle/>
          <a:p>
            <a:pPr algn="just" eaLnBrk="1" hangingPunct="1"/>
            <a:r>
              <a:rPr lang="hu-HU" b="1" u="sng" dirty="0" smtClean="0"/>
              <a:t>Teljesség:</a:t>
            </a:r>
            <a:r>
              <a:rPr lang="hu-HU" dirty="0" smtClean="0"/>
              <a:t> Igen, mindig megtalálja a megoldást ha </a:t>
            </a:r>
            <a:r>
              <a:rPr lang="hu-HU" b="1" i="1" dirty="0" smtClean="0"/>
              <a:t>b</a:t>
            </a:r>
            <a:r>
              <a:rPr lang="hu-HU" dirty="0" smtClean="0"/>
              <a:t> véges.</a:t>
            </a:r>
          </a:p>
          <a:p>
            <a:pPr algn="just" eaLnBrk="1" hangingPunct="1"/>
            <a:r>
              <a:rPr lang="hu-HU" b="1" u="sng" dirty="0" smtClean="0"/>
              <a:t>Optimalitás:</a:t>
            </a:r>
            <a:r>
              <a:rPr lang="hu-HU" dirty="0" smtClean="0"/>
              <a:t> Igen, ha a mélyebben fekvő megoldások kevésbé optimálisak, tehát ha minden lépés költsége 1.</a:t>
            </a:r>
          </a:p>
          <a:p>
            <a:pPr algn="just" eaLnBrk="1" hangingPunct="1"/>
            <a:r>
              <a:rPr lang="hu-HU" b="1" u="sng" dirty="0" smtClean="0"/>
              <a:t>Időigény:</a:t>
            </a:r>
            <a:r>
              <a:rPr lang="hu-HU" dirty="0" smtClean="0"/>
              <a:t> A kifejtett csomópontok száma</a:t>
            </a:r>
          </a:p>
          <a:p>
            <a:pPr algn="just" eaLnBrk="1" hangingPunct="1">
              <a:buFont typeface="Arial" charset="0"/>
              <a:buNone/>
            </a:pPr>
            <a:r>
              <a:rPr lang="hu-HU" dirty="0" smtClean="0"/>
              <a:t>	</a:t>
            </a:r>
            <a:r>
              <a:rPr lang="en-US" i="1" dirty="0" smtClean="0"/>
              <a:t> 1+b+b</a:t>
            </a:r>
            <a:r>
              <a:rPr lang="en-US" i="1" baseline="30000" dirty="0" smtClean="0"/>
              <a:t>2</a:t>
            </a:r>
            <a:r>
              <a:rPr lang="en-US" i="1" dirty="0" smtClean="0"/>
              <a:t>+b</a:t>
            </a:r>
            <a:r>
              <a:rPr lang="en-US" i="1" baseline="30000" dirty="0" smtClean="0"/>
              <a:t>3</a:t>
            </a:r>
            <a:r>
              <a:rPr lang="en-US" dirty="0" smtClean="0"/>
              <a:t>+… +</a:t>
            </a:r>
            <a:r>
              <a:rPr lang="en-US" i="1" dirty="0" smtClean="0"/>
              <a:t>b</a:t>
            </a:r>
            <a:r>
              <a:rPr lang="en-US" i="1" baseline="30000" dirty="0" smtClean="0"/>
              <a:t>d</a:t>
            </a:r>
            <a:r>
              <a:rPr lang="en-US" dirty="0" smtClean="0"/>
              <a:t> + (</a:t>
            </a:r>
            <a:r>
              <a:rPr lang="en-US" i="1" dirty="0" smtClean="0"/>
              <a:t>b</a:t>
            </a:r>
            <a:r>
              <a:rPr lang="en-US" i="1" baseline="30000" dirty="0" smtClean="0"/>
              <a:t>d+1</a:t>
            </a:r>
            <a:r>
              <a:rPr lang="en-US" i="1" dirty="0" smtClean="0"/>
              <a:t>-b)</a:t>
            </a:r>
            <a:r>
              <a:rPr lang="en-US" dirty="0" smtClean="0"/>
              <a:t>) = O(b</a:t>
            </a:r>
            <a:r>
              <a:rPr lang="en-US" baseline="30000" dirty="0" smtClean="0"/>
              <a:t>d+1</a:t>
            </a:r>
            <a:r>
              <a:rPr lang="en-US" dirty="0" smtClean="0"/>
              <a:t>)</a:t>
            </a:r>
            <a:endParaRPr lang="hu-HU" dirty="0" smtClean="0"/>
          </a:p>
          <a:p>
            <a:pPr algn="just" eaLnBrk="1" hangingPunct="1"/>
            <a:r>
              <a:rPr lang="hu-HU" b="1" u="sng" dirty="0" smtClean="0"/>
              <a:t>Tárigény:</a:t>
            </a:r>
            <a:r>
              <a:rPr lang="hu-HU" dirty="0" smtClean="0"/>
              <a:t> </a:t>
            </a:r>
            <a:r>
              <a:rPr lang="en-US" dirty="0" smtClean="0"/>
              <a:t>O(b</a:t>
            </a:r>
            <a:r>
              <a:rPr lang="en-US" baseline="30000" dirty="0" smtClean="0"/>
              <a:t>d+1</a:t>
            </a:r>
            <a:r>
              <a:rPr lang="en-US" dirty="0" smtClean="0"/>
              <a:t>), </a:t>
            </a:r>
            <a:r>
              <a:rPr lang="hu-HU" dirty="0" smtClean="0"/>
              <a:t>minden csomópontot memorizálni kell.</a:t>
            </a:r>
            <a:endParaRPr lang="hu-HU" b="1" u="sng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Egyenletes</a:t>
            </a:r>
            <a:r>
              <a:rPr lang="hu-HU" dirty="0" smtClean="0"/>
              <a:t> költségű keresés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u-HU" dirty="0" smtClean="0"/>
              <a:t>(uniform cost search)</a:t>
            </a:r>
            <a:endParaRPr lang="en-US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953000"/>
          </a:xfrm>
        </p:spPr>
        <p:txBody>
          <a:bodyPr/>
          <a:lstStyle/>
          <a:p>
            <a:pPr algn="just" eaLnBrk="1" hangingPunct="1"/>
            <a:r>
              <a:rPr lang="hu-HU" dirty="0" smtClean="0"/>
              <a:t>A szélességi keresés csak akkor optimális ha  minden lépés költsége azonos.</a:t>
            </a:r>
          </a:p>
          <a:p>
            <a:pPr algn="just" eaLnBrk="1" hangingPunct="1"/>
            <a:r>
              <a:rPr lang="hu-HU" dirty="0" smtClean="0"/>
              <a:t>Az egyenletes költségű keresés mindig a legkisebb útköltségű csomópontot fejti ki. </a:t>
            </a:r>
          </a:p>
          <a:p>
            <a:pPr algn="just" eaLnBrk="1" hangingPunct="1"/>
            <a:r>
              <a:rPr lang="hu-HU" dirty="0" smtClean="0"/>
              <a:t>Végtelen hurok</a:t>
            </a:r>
          </a:p>
          <a:p>
            <a:pPr algn="just" eaLnBrk="1" hangingPunct="1"/>
            <a:r>
              <a:rPr lang="en-US" dirty="0" smtClean="0"/>
              <a:t>lépésköltség ≥ </a:t>
            </a:r>
            <a:r>
              <a:rPr lang="el-GR" dirty="0" smtClean="0"/>
              <a:t>ε</a:t>
            </a:r>
            <a:endParaRPr lang="hu-HU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Egyenletes</a:t>
            </a:r>
            <a:r>
              <a:rPr lang="hu-HU" dirty="0" smtClean="0"/>
              <a:t> költségű keresés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u-HU" dirty="0" smtClean="0"/>
              <a:t>(uniform cost search)</a:t>
            </a:r>
            <a:endParaRPr lang="en-US" dirty="0" smtClean="0"/>
          </a:p>
        </p:txBody>
      </p:sp>
      <p:pic>
        <p:nvPicPr>
          <p:cNvPr id="5" name="Picture 4" descr="ucs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76400"/>
            <a:ext cx="2867425" cy="1114581"/>
          </a:xfrm>
          <a:prstGeom prst="rect">
            <a:avLst/>
          </a:prstGeom>
        </p:spPr>
      </p:pic>
      <p:pic>
        <p:nvPicPr>
          <p:cNvPr id="6" name="Picture 5" descr="ucs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114800"/>
            <a:ext cx="2943636" cy="1971950"/>
          </a:xfrm>
          <a:prstGeom prst="rect">
            <a:avLst/>
          </a:prstGeom>
        </p:spPr>
      </p:pic>
      <p:pic>
        <p:nvPicPr>
          <p:cNvPr id="7" name="Picture 6" descr="ucs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4114800"/>
            <a:ext cx="3029373" cy="2019582"/>
          </a:xfrm>
          <a:prstGeom prst="rect">
            <a:avLst/>
          </a:prstGeom>
        </p:spPr>
      </p:pic>
      <p:pic>
        <p:nvPicPr>
          <p:cNvPr id="8" name="Picture 7" descr="ucs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1447800"/>
            <a:ext cx="2658550" cy="21821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66800" y="3733800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Perem: 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00600" y="3200400"/>
            <a:ext cx="2005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Perem: A, C, B, D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6172200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Perem: B, G, G, D</a:t>
            </a:r>
            <a:endParaRPr lang="en-US" dirty="0"/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5256</TotalTime>
  <Words>538</Words>
  <Application>Microsoft Office PowerPoint</Application>
  <PresentationFormat>On-screen Show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Értékelési kritériumok</vt:lpstr>
      <vt:lpstr>Informálatlan és informált keresési módszerek</vt:lpstr>
      <vt:lpstr>Informálatlan keresési módszerek</vt:lpstr>
      <vt:lpstr>Szélességi keresés (breadth first)</vt:lpstr>
      <vt:lpstr>Szélességi keresés (breadth first)</vt:lpstr>
      <vt:lpstr>Szélességi keresés (breadth first)</vt:lpstr>
      <vt:lpstr>Szélességi keresés (breadth first)</vt:lpstr>
      <vt:lpstr>Szélességi keresés (breadth first)</vt:lpstr>
      <vt:lpstr>A szélességi keresés tulajdonságai</vt:lpstr>
      <vt:lpstr>Egyenletes költségű keresés  (uniform cost search)</vt:lpstr>
      <vt:lpstr>Egyenletes költségű keresés  (uniform cost search)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Keresőalgoritmusok</dc:title>
  <dc:creator>MikiJob</dc:creator>
  <cp:lastModifiedBy>Miklos</cp:lastModifiedBy>
  <cp:revision>82</cp:revision>
  <dcterms:created xsi:type="dcterms:W3CDTF">2017-09-18T19:29:15Z</dcterms:created>
  <dcterms:modified xsi:type="dcterms:W3CDTF">2017-11-23T12:00:17Z</dcterms:modified>
</cp:coreProperties>
</file>