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2"/>
  </p:notesMasterIdLst>
  <p:sldIdLst>
    <p:sldId id="259" r:id="rId2"/>
    <p:sldId id="260" r:id="rId3"/>
    <p:sldId id="261" r:id="rId4"/>
    <p:sldId id="262" r:id="rId5"/>
    <p:sldId id="263" r:id="rId6"/>
    <p:sldId id="265" r:id="rId7"/>
    <p:sldId id="267" r:id="rId8"/>
    <p:sldId id="268" r:id="rId9"/>
    <p:sldId id="266" r:id="rId10"/>
    <p:sldId id="269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0432" autoAdjust="0"/>
    <p:restoredTop sz="94660"/>
  </p:normalViewPr>
  <p:slideViewPr>
    <p:cSldViewPr>
      <p:cViewPr varScale="1">
        <p:scale>
          <a:sx n="46" d="100"/>
          <a:sy n="46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4A826D0-3428-401D-8307-F7FA3CCE46FA}" type="datetimeFigureOut">
              <a:rPr lang="en-US"/>
              <a:pPr>
                <a:defRPr/>
              </a:pPr>
              <a:t>11/23/2015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A167DF0-796A-4BCA-A200-A3DA886D7F7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4AD4D66-1B8A-47DD-82E4-40F22436F27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EAF387E-781C-44B1-9B0E-EA2C2ECD9DC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89DE994-D229-46C6-B804-BECC44E19908}" type="datetimeFigureOut">
              <a:rPr lang="en-US" smtClean="0"/>
              <a:pPr>
                <a:defRPr/>
              </a:pPr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4D38C3-C448-4C79-ACDB-D8B7F969043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4E710CD-2CB5-4C01-A023-8E4502C81699}" type="datetimeFigureOut">
              <a:rPr lang="en-US" smtClean="0"/>
              <a:pPr>
                <a:defRPr/>
              </a:pPr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1AED7B-F0DF-460B-8678-60CBC61A1A8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08D73C8-18F2-4238-B2F0-9EAA0FBCC40E}" type="datetimeFigureOut">
              <a:rPr lang="en-US" smtClean="0"/>
              <a:pPr>
                <a:defRPr/>
              </a:pPr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58C559-428C-4FE4-BF3A-756542D8FF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D0B14BF-EDFD-4780-8581-D4690B0E26D6}" type="datetimeFigureOut">
              <a:rPr lang="en-US" smtClean="0"/>
              <a:pPr>
                <a:defRPr/>
              </a:pPr>
              <a:t>11/23/2015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57E055-337F-4C1D-8BBA-672C12AEF0A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3A39945-0BE1-4146-BF72-0663B41368E5}" type="datetimeFigureOut">
              <a:rPr lang="en-US" smtClean="0"/>
              <a:pPr>
                <a:defRPr/>
              </a:pPr>
              <a:t>11/23/2015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0AC317-D9C9-402E-BBA3-66CB07DF407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E4A768F-DAC4-4F80-8D10-05F271B8B019}" type="datetimeFigureOut">
              <a:rPr lang="en-US" smtClean="0"/>
              <a:pPr>
                <a:defRPr/>
              </a:pPr>
              <a:t>11/23/2015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6E7342-016F-4B63-9714-6C9EAD72174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8CFFB74-AFF0-4B95-A988-68CB82B5DD64}" type="datetimeFigureOut">
              <a:rPr lang="en-US" smtClean="0"/>
              <a:pPr>
                <a:defRPr/>
              </a:pPr>
              <a:t>11/23/2015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2F6E82-8419-4336-8275-98DBF28E181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5C741E4-E0D4-4985-BC9A-83F30C8FCE88}" type="datetimeFigureOut">
              <a:rPr lang="en-US" smtClean="0"/>
              <a:pPr>
                <a:defRPr/>
              </a:pPr>
              <a:t>11/23/2015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78FF1F-7BC6-48C6-B7FF-8BE7B2C4F07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BA80270-44B3-485B-A9A5-10605EC5E2ED}" type="datetimeFigureOut">
              <a:rPr lang="en-US" smtClean="0"/>
              <a:pPr>
                <a:defRPr/>
              </a:pPr>
              <a:t>11/23/2015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BD268-2CC2-4808-A37E-ED1C5E6A6D6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C20DBF-9895-4881-843A-8609351F2693}" type="datetimeFigureOut">
              <a:rPr lang="en-US" smtClean="0"/>
              <a:pPr>
                <a:defRPr/>
              </a:pPr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7AD6A0-C66E-4BA4-8EC7-FC6EFB03FD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549E61-EC65-4744-AF66-9A57B05A2880}" type="datetimeFigureOut">
              <a:rPr lang="en-US" smtClean="0"/>
              <a:pPr>
                <a:defRPr/>
              </a:pPr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58EC9F-81FC-49C5-B364-D3825FD8D83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AA6AEC0-E35C-4C77-B325-71A363DC8AB6}" type="datetimeFigureOut">
              <a:rPr lang="en-US" smtClean="0"/>
              <a:pPr>
                <a:defRPr/>
              </a:pPr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96614B2-F548-4956-B0E7-8A90BD8395B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ctrTitle"/>
          </p:nvPr>
        </p:nvSpPr>
        <p:spPr>
          <a:xfrm>
            <a:off x="609600" y="0"/>
            <a:ext cx="7772400" cy="1470025"/>
          </a:xfrm>
        </p:spPr>
        <p:txBody>
          <a:bodyPr/>
          <a:lstStyle/>
          <a:p>
            <a:pPr eaLnBrk="1" hangingPunct="1"/>
            <a:r>
              <a:rPr lang="hu-HU" sz="4800" b="1" dirty="0" smtClean="0"/>
              <a:t>8 királynő probléma</a:t>
            </a:r>
            <a:endParaRPr lang="en-US" sz="4800" b="1" dirty="0" smtClean="0"/>
          </a:p>
        </p:txBody>
      </p:sp>
      <p:pic>
        <p:nvPicPr>
          <p:cNvPr id="7172" name="Kép 3" descr="8ki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2209800"/>
            <a:ext cx="2819400" cy="279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2209800" y="6550223"/>
            <a:ext cx="46147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Informálatlan keresés 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ctrTitle"/>
          </p:nvPr>
        </p:nvSpPr>
        <p:spPr>
          <a:xfrm>
            <a:off x="609600" y="0"/>
            <a:ext cx="7772400" cy="1470025"/>
          </a:xfrm>
        </p:spPr>
        <p:txBody>
          <a:bodyPr/>
          <a:lstStyle/>
          <a:p>
            <a:pPr eaLnBrk="1" hangingPunct="1"/>
            <a:r>
              <a:rPr lang="hu-HU" sz="4800" b="1" smtClean="0"/>
              <a:t>N-királynő probléma</a:t>
            </a:r>
            <a:endParaRPr lang="en-US" sz="4800" b="1" dirty="0" smtClean="0"/>
          </a:p>
        </p:txBody>
      </p:sp>
      <p:sp>
        <p:nvSpPr>
          <p:cNvPr id="8196" name="TextBox 4"/>
          <p:cNvSpPr txBox="1">
            <a:spLocks noChangeArrowheads="1"/>
          </p:cNvSpPr>
          <p:nvPr/>
        </p:nvSpPr>
        <p:spPr bwMode="auto">
          <a:xfrm>
            <a:off x="304800" y="1600200"/>
            <a:ext cx="8534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hu-HU" sz="2400" b="1" dirty="0">
                <a:latin typeface="Calibri" pitchFamily="34" charset="0"/>
              </a:rPr>
              <a:t>Általános esetben az NxN nagyságú táblára értelemszerűen </a:t>
            </a:r>
          </a:p>
          <a:p>
            <a:r>
              <a:rPr lang="hu-HU" sz="2400" b="1" dirty="0">
                <a:latin typeface="Calibri" pitchFamily="34" charset="0"/>
              </a:rPr>
              <a:t>N </a:t>
            </a:r>
            <a:r>
              <a:rPr lang="hu-HU" sz="2400" b="1" dirty="0" smtClean="0">
                <a:latin typeface="Calibri" pitchFamily="34" charset="0"/>
              </a:rPr>
              <a:t>királynőt</a:t>
            </a:r>
            <a:r>
              <a:rPr lang="en-US" sz="2400" b="1" dirty="0" smtClean="0">
                <a:latin typeface="Calibri" pitchFamily="34" charset="0"/>
              </a:rPr>
              <a:t> </a:t>
            </a:r>
            <a:r>
              <a:rPr lang="hu-HU" sz="2400" b="1" dirty="0" smtClean="0">
                <a:latin typeface="Calibri" pitchFamily="34" charset="0"/>
              </a:rPr>
              <a:t>kell </a:t>
            </a:r>
            <a:r>
              <a:rPr lang="hu-HU" sz="2400" b="1" dirty="0">
                <a:latin typeface="Calibri" pitchFamily="34" charset="0"/>
              </a:rPr>
              <a:t>elhelyezni úgy, hogy ne támadják egymást.</a:t>
            </a:r>
            <a:endParaRPr lang="en-US" sz="2400" b="1" dirty="0">
              <a:latin typeface="Calibri" pitchFamily="34" charset="0"/>
            </a:endParaRPr>
          </a:p>
        </p:txBody>
      </p:sp>
      <p:sp>
        <p:nvSpPr>
          <p:cNvPr id="8197" name="TextBox 5"/>
          <p:cNvSpPr txBox="1">
            <a:spLocks noChangeArrowheads="1"/>
          </p:cNvSpPr>
          <p:nvPr/>
        </p:nvSpPr>
        <p:spPr bwMode="auto">
          <a:xfrm>
            <a:off x="1219200" y="4953000"/>
            <a:ext cx="7794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2800" b="1" dirty="0">
                <a:latin typeface="Calibri" pitchFamily="34" charset="0"/>
              </a:rPr>
              <a:t>N=2</a:t>
            </a:r>
            <a:endParaRPr lang="en-US" b="1" dirty="0">
              <a:latin typeface="Calibri" pitchFamily="34" charset="0"/>
            </a:endParaRPr>
          </a:p>
        </p:txBody>
      </p:sp>
      <p:sp>
        <p:nvSpPr>
          <p:cNvPr id="8198" name="TextBox 7"/>
          <p:cNvSpPr txBox="1">
            <a:spLocks noChangeArrowheads="1"/>
          </p:cNvSpPr>
          <p:nvPr/>
        </p:nvSpPr>
        <p:spPr bwMode="auto">
          <a:xfrm>
            <a:off x="3581400" y="4953000"/>
            <a:ext cx="7794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2800" b="1" dirty="0">
                <a:latin typeface="Calibri" pitchFamily="34" charset="0"/>
              </a:rPr>
              <a:t>N=3</a:t>
            </a:r>
            <a:endParaRPr lang="en-US" b="1" dirty="0">
              <a:latin typeface="Calibri" pitchFamily="34" charset="0"/>
            </a:endParaRPr>
          </a:p>
        </p:txBody>
      </p:sp>
      <p:sp>
        <p:nvSpPr>
          <p:cNvPr id="8199" name="TextBox 8"/>
          <p:cNvSpPr txBox="1">
            <a:spLocks noChangeArrowheads="1"/>
          </p:cNvSpPr>
          <p:nvPr/>
        </p:nvSpPr>
        <p:spPr bwMode="auto">
          <a:xfrm>
            <a:off x="6248400" y="4953000"/>
            <a:ext cx="7794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2800" b="1" dirty="0">
                <a:latin typeface="Calibri" pitchFamily="34" charset="0"/>
              </a:rPr>
              <a:t>N=4</a:t>
            </a:r>
            <a:endParaRPr lang="en-US" b="1" dirty="0">
              <a:latin typeface="Calibri" pitchFamily="34" charset="0"/>
            </a:endParaRPr>
          </a:p>
        </p:txBody>
      </p:sp>
      <p:pic>
        <p:nvPicPr>
          <p:cNvPr id="820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3200400"/>
            <a:ext cx="10287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24200" y="2971800"/>
            <a:ext cx="1524000" cy="151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5000" y="2667000"/>
            <a:ext cx="200025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3"/>
          <p:cNvSpPr txBox="1">
            <a:spLocks noChangeArrowheads="1"/>
          </p:cNvSpPr>
          <p:nvPr/>
        </p:nvSpPr>
        <p:spPr bwMode="auto">
          <a:xfrm>
            <a:off x="2209800" y="6550223"/>
            <a:ext cx="46147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Informálatlan keresés 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z="4800" b="1" dirty="0" smtClean="0"/>
              <a:t>4-kir</a:t>
            </a:r>
            <a:r>
              <a:rPr lang="hu-HU" sz="4800" b="1" dirty="0" smtClean="0"/>
              <a:t>álynő probléma</a:t>
            </a:r>
            <a:endParaRPr lang="en-US" sz="4800" b="1" dirty="0" smtClean="0"/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6324600" cy="914400"/>
          </a:xfrm>
        </p:spPr>
        <p:txBody>
          <a:bodyPr/>
          <a:lstStyle/>
          <a:p>
            <a:pPr eaLnBrk="1" hangingPunct="1"/>
            <a:r>
              <a:rPr lang="hu-HU" smtClean="0"/>
              <a:t>A 4-királynő feladat megoldásai</a:t>
            </a:r>
            <a:endParaRPr lang="en-US" dirty="0" smtClean="0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2057400"/>
            <a:ext cx="25146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57800" y="1981200"/>
            <a:ext cx="25146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Multiply 7"/>
          <p:cNvSpPr/>
          <p:nvPr/>
        </p:nvSpPr>
        <p:spPr>
          <a:xfrm>
            <a:off x="1828800" y="2209800"/>
            <a:ext cx="457200" cy="4572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Multiply 8"/>
          <p:cNvSpPr/>
          <p:nvPr/>
        </p:nvSpPr>
        <p:spPr>
          <a:xfrm>
            <a:off x="3048000" y="2819400"/>
            <a:ext cx="457200" cy="4572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Multiply 9"/>
          <p:cNvSpPr/>
          <p:nvPr/>
        </p:nvSpPr>
        <p:spPr>
          <a:xfrm>
            <a:off x="1295400" y="3429000"/>
            <a:ext cx="457200" cy="4572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Multiply 10"/>
          <p:cNvSpPr/>
          <p:nvPr/>
        </p:nvSpPr>
        <p:spPr>
          <a:xfrm>
            <a:off x="2438400" y="3962400"/>
            <a:ext cx="457200" cy="4572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Multiply 11"/>
          <p:cNvSpPr/>
          <p:nvPr/>
        </p:nvSpPr>
        <p:spPr>
          <a:xfrm>
            <a:off x="6553200" y="2057400"/>
            <a:ext cx="457200" cy="4572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Multiply 12"/>
          <p:cNvSpPr/>
          <p:nvPr/>
        </p:nvSpPr>
        <p:spPr>
          <a:xfrm>
            <a:off x="5410200" y="2667000"/>
            <a:ext cx="457200" cy="4572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Multiply 13"/>
          <p:cNvSpPr/>
          <p:nvPr/>
        </p:nvSpPr>
        <p:spPr>
          <a:xfrm>
            <a:off x="7239000" y="3276600"/>
            <a:ext cx="457200" cy="4572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Multiply 14"/>
          <p:cNvSpPr/>
          <p:nvPr/>
        </p:nvSpPr>
        <p:spPr>
          <a:xfrm>
            <a:off x="5943600" y="3962400"/>
            <a:ext cx="457200" cy="4572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TextBox 3"/>
          <p:cNvSpPr txBox="1">
            <a:spLocks noChangeArrowheads="1"/>
          </p:cNvSpPr>
          <p:nvPr/>
        </p:nvSpPr>
        <p:spPr bwMode="auto">
          <a:xfrm>
            <a:off x="2209800" y="6550223"/>
            <a:ext cx="46147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Informálatlan keresés 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z="4800" b="1" dirty="0" smtClean="0"/>
              <a:t>4-kir</a:t>
            </a:r>
            <a:r>
              <a:rPr lang="hu-HU" sz="4800" b="1" smtClean="0"/>
              <a:t>álynő probléma</a:t>
            </a:r>
            <a:endParaRPr lang="en-US" sz="4800" b="1" dirty="0" smtClean="0"/>
          </a:p>
        </p:txBody>
      </p:sp>
      <p:sp>
        <p:nvSpPr>
          <p:cNvPr id="1029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6324600" cy="914400"/>
          </a:xfrm>
        </p:spPr>
        <p:txBody>
          <a:bodyPr/>
          <a:lstStyle/>
          <a:p>
            <a:pPr eaLnBrk="1" hangingPunct="1"/>
            <a:r>
              <a:rPr lang="hu-HU" smtClean="0"/>
              <a:t>A 4-királynő feladat megoldásai</a:t>
            </a:r>
            <a:endParaRPr lang="en-US" dirty="0" smtClean="0"/>
          </a:p>
        </p:txBody>
      </p:sp>
      <p:pic>
        <p:nvPicPr>
          <p:cNvPr id="103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2057400"/>
            <a:ext cx="25146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7800" y="1981200"/>
            <a:ext cx="25146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Multiply 7"/>
          <p:cNvSpPr/>
          <p:nvPr/>
        </p:nvSpPr>
        <p:spPr>
          <a:xfrm>
            <a:off x="1828800" y="2209800"/>
            <a:ext cx="457200" cy="4572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Multiply 8"/>
          <p:cNvSpPr/>
          <p:nvPr/>
        </p:nvSpPr>
        <p:spPr>
          <a:xfrm>
            <a:off x="3048000" y="2819400"/>
            <a:ext cx="457200" cy="4572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Multiply 9"/>
          <p:cNvSpPr/>
          <p:nvPr/>
        </p:nvSpPr>
        <p:spPr>
          <a:xfrm>
            <a:off x="1295400" y="3429000"/>
            <a:ext cx="457200" cy="4572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Multiply 10"/>
          <p:cNvSpPr/>
          <p:nvPr/>
        </p:nvSpPr>
        <p:spPr>
          <a:xfrm>
            <a:off x="2438400" y="3962400"/>
            <a:ext cx="457200" cy="4572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Multiply 11"/>
          <p:cNvSpPr/>
          <p:nvPr/>
        </p:nvSpPr>
        <p:spPr>
          <a:xfrm>
            <a:off x="6553200" y="2057400"/>
            <a:ext cx="457200" cy="4572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Multiply 12"/>
          <p:cNvSpPr/>
          <p:nvPr/>
        </p:nvSpPr>
        <p:spPr>
          <a:xfrm>
            <a:off x="5410200" y="2667000"/>
            <a:ext cx="457200" cy="4572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Multiply 13"/>
          <p:cNvSpPr/>
          <p:nvPr/>
        </p:nvSpPr>
        <p:spPr>
          <a:xfrm>
            <a:off x="7239000" y="3276600"/>
            <a:ext cx="457200" cy="4572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Multiply 14"/>
          <p:cNvSpPr/>
          <p:nvPr/>
        </p:nvSpPr>
        <p:spPr>
          <a:xfrm>
            <a:off x="5943600" y="3962400"/>
            <a:ext cx="457200" cy="4572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381000" y="5029200"/>
          <a:ext cx="3962400" cy="1384300"/>
        </p:xfrm>
        <a:graphic>
          <a:graphicData uri="http://schemas.openxmlformats.org/presentationml/2006/ole">
            <p:oleObj spid="_x0000_s1026" name="Equation" r:id="rId4" imgW="1307880" imgH="457200" progId="Equation.3">
              <p:embed/>
            </p:oleObj>
          </a:graphicData>
        </a:graphic>
      </p:graphicFrame>
      <p:graphicFrame>
        <p:nvGraphicFramePr>
          <p:cNvPr id="1027" name="Object 4"/>
          <p:cNvGraphicFramePr>
            <a:graphicFrameLocks noChangeAspect="1"/>
          </p:cNvGraphicFramePr>
          <p:nvPr/>
        </p:nvGraphicFramePr>
        <p:xfrm>
          <a:off x="4953000" y="5029200"/>
          <a:ext cx="3578225" cy="1219200"/>
        </p:xfrm>
        <a:graphic>
          <a:graphicData uri="http://schemas.openxmlformats.org/presentationml/2006/ole">
            <p:oleObj spid="_x0000_s1027" name="Equation" r:id="rId5" imgW="1155600" imgH="393480" progId="Equation.3">
              <p:embed/>
            </p:oleObj>
          </a:graphicData>
        </a:graphic>
      </p:graphicFrame>
      <p:sp>
        <p:nvSpPr>
          <p:cNvPr id="16" name="TextBox 3"/>
          <p:cNvSpPr txBox="1">
            <a:spLocks noChangeArrowheads="1"/>
          </p:cNvSpPr>
          <p:nvPr/>
        </p:nvSpPr>
        <p:spPr bwMode="auto">
          <a:xfrm>
            <a:off x="2209800" y="6550223"/>
            <a:ext cx="46147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Informálatlan keresés 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eaLnBrk="1" hangingPunct="1"/>
            <a:r>
              <a:rPr lang="en-US" sz="4800" b="1" dirty="0" smtClean="0"/>
              <a:t>4-kir</a:t>
            </a:r>
            <a:r>
              <a:rPr lang="hu-HU" sz="4800" b="1" smtClean="0"/>
              <a:t>álynő probléma</a:t>
            </a:r>
            <a:endParaRPr lang="en-US" sz="4800" b="1" dirty="0" smtClean="0"/>
          </a:p>
        </p:txBody>
      </p:sp>
      <p:pic>
        <p:nvPicPr>
          <p:cNvPr id="2053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2057400"/>
            <a:ext cx="25146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1295400" y="1981200"/>
            <a:ext cx="381000" cy="2667000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3124200" y="1981200"/>
            <a:ext cx="381000" cy="2667000"/>
          </a:xfrm>
          <a:prstGeom prst="rect">
            <a:avLst/>
          </a:prstGeom>
          <a:solidFill>
            <a:srgbClr val="FF00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2514600" y="1981200"/>
            <a:ext cx="381000" cy="2667000"/>
          </a:xfrm>
          <a:prstGeom prst="rect">
            <a:avLst/>
          </a:prstGeom>
          <a:solidFill>
            <a:schemeClr val="accent6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1905000" y="1981200"/>
            <a:ext cx="381000" cy="2667000"/>
          </a:xfrm>
          <a:prstGeom prst="rect">
            <a:avLst/>
          </a:prstGeom>
          <a:solidFill>
            <a:srgbClr val="FFFF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4191000" y="2209800"/>
          <a:ext cx="4543425" cy="685800"/>
        </p:xfrm>
        <a:graphic>
          <a:graphicData uri="http://schemas.openxmlformats.org/presentationml/2006/ole">
            <p:oleObj spid="_x0000_s2050" name="Equation" r:id="rId4" imgW="1346040" imgH="203040" progId="Equation.3">
              <p:embed/>
            </p:oleObj>
          </a:graphicData>
        </a:graphic>
      </p:graphicFrame>
      <p:graphicFrame>
        <p:nvGraphicFramePr>
          <p:cNvPr id="2051" name="Object 5"/>
          <p:cNvGraphicFramePr>
            <a:graphicFrameLocks noChangeAspect="1"/>
          </p:cNvGraphicFramePr>
          <p:nvPr/>
        </p:nvGraphicFramePr>
        <p:xfrm>
          <a:off x="4267200" y="3200400"/>
          <a:ext cx="3829050" cy="1363663"/>
        </p:xfrm>
        <a:graphic>
          <a:graphicData uri="http://schemas.openxmlformats.org/presentationml/2006/ole">
            <p:oleObj spid="_x0000_s2051" name="Equation" r:id="rId5" imgW="1104840" imgH="393480" progId="Equation.3">
              <p:embed/>
            </p:oleObj>
          </a:graphicData>
        </a:graphic>
      </p:graphicFrame>
      <p:sp>
        <p:nvSpPr>
          <p:cNvPr id="10" name="TextBox 3"/>
          <p:cNvSpPr txBox="1">
            <a:spLocks noChangeArrowheads="1"/>
          </p:cNvSpPr>
          <p:nvPr/>
        </p:nvSpPr>
        <p:spPr bwMode="auto">
          <a:xfrm>
            <a:off x="2209800" y="6550223"/>
            <a:ext cx="46147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Informálatlan keresés 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17526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b="1" dirty="0" smtClean="0"/>
              <a:t>4-kir</a:t>
            </a:r>
            <a:r>
              <a:rPr lang="hu-HU" sz="4000" b="1" dirty="0" smtClean="0"/>
              <a:t>álynő probléma megoldása keresőfa segítségével</a:t>
            </a:r>
            <a:endParaRPr lang="en-US" sz="4000" b="1" dirty="0"/>
          </a:p>
        </p:txBody>
      </p:sp>
      <p:pic>
        <p:nvPicPr>
          <p:cNvPr id="1024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2590800"/>
            <a:ext cx="25146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Multiply 6"/>
          <p:cNvSpPr/>
          <p:nvPr/>
        </p:nvSpPr>
        <p:spPr>
          <a:xfrm>
            <a:off x="1295400" y="2743200"/>
            <a:ext cx="457200" cy="4572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Multiply 7"/>
          <p:cNvSpPr/>
          <p:nvPr/>
        </p:nvSpPr>
        <p:spPr>
          <a:xfrm>
            <a:off x="3048000" y="3352800"/>
            <a:ext cx="457200" cy="4572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Multiply 8"/>
          <p:cNvSpPr/>
          <p:nvPr/>
        </p:nvSpPr>
        <p:spPr>
          <a:xfrm>
            <a:off x="1828800" y="3962400"/>
            <a:ext cx="457200" cy="4572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247" name="TextBox 11"/>
          <p:cNvSpPr txBox="1">
            <a:spLocks noChangeArrowheads="1"/>
          </p:cNvSpPr>
          <p:nvPr/>
        </p:nvSpPr>
        <p:spPr bwMode="auto">
          <a:xfrm>
            <a:off x="4419600" y="2895600"/>
            <a:ext cx="22780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3200" b="1" dirty="0">
                <a:latin typeface="Calibri" pitchFamily="34" charset="0"/>
              </a:rPr>
              <a:t>(1, 4, 2, 0, 4)</a:t>
            </a:r>
            <a:endParaRPr lang="en-US" sz="3200" b="1" dirty="0">
              <a:latin typeface="Calibri" pitchFamily="34" charset="0"/>
            </a:endParaRPr>
          </a:p>
        </p:txBody>
      </p:sp>
      <p:sp>
        <p:nvSpPr>
          <p:cNvPr id="10" name="TextBox 3"/>
          <p:cNvSpPr txBox="1">
            <a:spLocks noChangeArrowheads="1"/>
          </p:cNvSpPr>
          <p:nvPr/>
        </p:nvSpPr>
        <p:spPr bwMode="auto">
          <a:xfrm>
            <a:off x="2209800" y="6550223"/>
            <a:ext cx="46147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Informálatlan keresés 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3716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b="1" dirty="0" smtClean="0"/>
              <a:t>4-kir</a:t>
            </a:r>
            <a:r>
              <a:rPr lang="hu-HU" sz="4000" b="1" dirty="0" smtClean="0"/>
              <a:t>álynő probléma megoldása keresőfa segítségével</a:t>
            </a:r>
            <a:endParaRPr lang="en-US" sz="4000" b="1" dirty="0"/>
          </a:p>
        </p:txBody>
      </p:sp>
      <p:pic>
        <p:nvPicPr>
          <p:cNvPr id="11267" name="Tartalom helye 3" descr="8kirgraf.png"/>
          <p:cNvPicPr>
            <a:picLocks noGrp="1" noChangeAspect="1"/>
          </p:cNvPicPr>
          <p:nvPr>
            <p:ph idx="1"/>
          </p:nvPr>
        </p:nvPicPr>
        <p:blipFill>
          <a:blip r:embed="rId2"/>
          <a:srcRect b="71101"/>
          <a:stretch>
            <a:fillRect/>
          </a:stretch>
        </p:blipFill>
        <p:spPr>
          <a:xfrm>
            <a:off x="1600200" y="1981200"/>
            <a:ext cx="6197600" cy="1401763"/>
          </a:xfrm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34290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Multiply 6"/>
          <p:cNvSpPr/>
          <p:nvPr/>
        </p:nvSpPr>
        <p:spPr>
          <a:xfrm>
            <a:off x="2133600" y="3505200"/>
            <a:ext cx="233363" cy="14605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127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34290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Multiply 10"/>
          <p:cNvSpPr/>
          <p:nvPr/>
        </p:nvSpPr>
        <p:spPr>
          <a:xfrm>
            <a:off x="3886200" y="3505200"/>
            <a:ext cx="233363" cy="14605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127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34290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Multiply 12"/>
          <p:cNvSpPr/>
          <p:nvPr/>
        </p:nvSpPr>
        <p:spPr>
          <a:xfrm>
            <a:off x="5257800" y="3505200"/>
            <a:ext cx="233363" cy="14605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127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34290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Multiply 14"/>
          <p:cNvSpPr/>
          <p:nvPr/>
        </p:nvSpPr>
        <p:spPr>
          <a:xfrm>
            <a:off x="7086600" y="3505200"/>
            <a:ext cx="233363" cy="14605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Oval 18"/>
          <p:cNvSpPr/>
          <p:nvPr/>
        </p:nvSpPr>
        <p:spPr>
          <a:xfrm>
            <a:off x="3733800" y="3733800"/>
            <a:ext cx="76200" cy="76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3962400" y="3733800"/>
            <a:ext cx="76200" cy="76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Oval 21"/>
          <p:cNvSpPr/>
          <p:nvPr/>
        </p:nvSpPr>
        <p:spPr>
          <a:xfrm>
            <a:off x="4191000" y="3733800"/>
            <a:ext cx="76200" cy="76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Oval 22"/>
          <p:cNvSpPr/>
          <p:nvPr/>
        </p:nvSpPr>
        <p:spPr>
          <a:xfrm>
            <a:off x="2209800" y="3733800"/>
            <a:ext cx="76200" cy="76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4" name="Oval 23"/>
          <p:cNvSpPr/>
          <p:nvPr/>
        </p:nvSpPr>
        <p:spPr>
          <a:xfrm>
            <a:off x="2438400" y="3733800"/>
            <a:ext cx="76200" cy="76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5" name="Oval 24"/>
          <p:cNvSpPr/>
          <p:nvPr/>
        </p:nvSpPr>
        <p:spPr>
          <a:xfrm>
            <a:off x="5105400" y="3733800"/>
            <a:ext cx="76200" cy="76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6" name="Oval 25"/>
          <p:cNvSpPr/>
          <p:nvPr/>
        </p:nvSpPr>
        <p:spPr>
          <a:xfrm>
            <a:off x="5334000" y="3733800"/>
            <a:ext cx="76200" cy="76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7" name="Oval 26"/>
          <p:cNvSpPr/>
          <p:nvPr/>
        </p:nvSpPr>
        <p:spPr>
          <a:xfrm>
            <a:off x="5562600" y="3733800"/>
            <a:ext cx="76200" cy="76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8" name="Oval 27"/>
          <p:cNvSpPr/>
          <p:nvPr/>
        </p:nvSpPr>
        <p:spPr>
          <a:xfrm>
            <a:off x="6934200" y="3733800"/>
            <a:ext cx="76200" cy="76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9" name="Oval 28"/>
          <p:cNvSpPr/>
          <p:nvPr/>
        </p:nvSpPr>
        <p:spPr>
          <a:xfrm>
            <a:off x="7162800" y="3733800"/>
            <a:ext cx="76200" cy="76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0" name="TextBox 3"/>
          <p:cNvSpPr txBox="1">
            <a:spLocks noChangeArrowheads="1"/>
          </p:cNvSpPr>
          <p:nvPr/>
        </p:nvSpPr>
        <p:spPr bwMode="auto">
          <a:xfrm>
            <a:off x="2209800" y="6550223"/>
            <a:ext cx="46147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Informálatlan keresés 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4478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b="1" dirty="0" smtClean="0"/>
              <a:t>4-kir</a:t>
            </a:r>
            <a:r>
              <a:rPr lang="hu-HU" sz="4000" b="1" dirty="0" smtClean="0"/>
              <a:t>álynő probléma megoldása keresőfa segítségével</a:t>
            </a:r>
            <a:endParaRPr lang="en-US" sz="4000" b="1" dirty="0"/>
          </a:p>
        </p:txBody>
      </p:sp>
      <p:pic>
        <p:nvPicPr>
          <p:cNvPr id="12291" name="Tartalom helye 3" descr="8kirgraf.png"/>
          <p:cNvPicPr>
            <a:picLocks noGrp="1" noChangeAspect="1"/>
          </p:cNvPicPr>
          <p:nvPr>
            <p:ph idx="1"/>
          </p:nvPr>
        </p:nvPicPr>
        <p:blipFill>
          <a:blip r:embed="rId2"/>
          <a:srcRect b="71101"/>
          <a:stretch>
            <a:fillRect/>
          </a:stretch>
        </p:blipFill>
        <p:spPr>
          <a:xfrm>
            <a:off x="1600200" y="1981200"/>
            <a:ext cx="6197600" cy="1401763"/>
          </a:xfrm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34290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Multiply 6"/>
          <p:cNvSpPr/>
          <p:nvPr/>
        </p:nvSpPr>
        <p:spPr>
          <a:xfrm>
            <a:off x="2133600" y="3505200"/>
            <a:ext cx="233363" cy="14605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229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34290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Multiply 10"/>
          <p:cNvSpPr/>
          <p:nvPr/>
        </p:nvSpPr>
        <p:spPr>
          <a:xfrm>
            <a:off x="3886200" y="3505200"/>
            <a:ext cx="233363" cy="14605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229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34290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Multiply 12"/>
          <p:cNvSpPr/>
          <p:nvPr/>
        </p:nvSpPr>
        <p:spPr>
          <a:xfrm>
            <a:off x="5257800" y="3505200"/>
            <a:ext cx="233363" cy="14605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229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34290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Multiply 14"/>
          <p:cNvSpPr/>
          <p:nvPr/>
        </p:nvSpPr>
        <p:spPr>
          <a:xfrm>
            <a:off x="7086600" y="3505200"/>
            <a:ext cx="233363" cy="14605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Oval 18"/>
          <p:cNvSpPr/>
          <p:nvPr/>
        </p:nvSpPr>
        <p:spPr>
          <a:xfrm>
            <a:off x="3733800" y="3733800"/>
            <a:ext cx="76200" cy="76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3962400" y="3733800"/>
            <a:ext cx="76200" cy="76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Oval 21"/>
          <p:cNvSpPr/>
          <p:nvPr/>
        </p:nvSpPr>
        <p:spPr>
          <a:xfrm>
            <a:off x="4191000" y="3733800"/>
            <a:ext cx="76200" cy="76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Oval 22"/>
          <p:cNvSpPr/>
          <p:nvPr/>
        </p:nvSpPr>
        <p:spPr>
          <a:xfrm>
            <a:off x="2209800" y="3733800"/>
            <a:ext cx="76200" cy="76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4" name="Oval 23"/>
          <p:cNvSpPr/>
          <p:nvPr/>
        </p:nvSpPr>
        <p:spPr>
          <a:xfrm>
            <a:off x="2438400" y="3733800"/>
            <a:ext cx="76200" cy="76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5" name="Oval 24"/>
          <p:cNvSpPr/>
          <p:nvPr/>
        </p:nvSpPr>
        <p:spPr>
          <a:xfrm>
            <a:off x="5105400" y="3733800"/>
            <a:ext cx="76200" cy="76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6" name="Oval 25"/>
          <p:cNvSpPr/>
          <p:nvPr/>
        </p:nvSpPr>
        <p:spPr>
          <a:xfrm>
            <a:off x="5334000" y="3733800"/>
            <a:ext cx="76200" cy="76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7" name="Oval 26"/>
          <p:cNvSpPr/>
          <p:nvPr/>
        </p:nvSpPr>
        <p:spPr>
          <a:xfrm>
            <a:off x="5562600" y="3733800"/>
            <a:ext cx="76200" cy="76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8" name="Oval 27"/>
          <p:cNvSpPr/>
          <p:nvPr/>
        </p:nvSpPr>
        <p:spPr>
          <a:xfrm>
            <a:off x="6934200" y="3733800"/>
            <a:ext cx="76200" cy="76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9" name="Oval 28"/>
          <p:cNvSpPr/>
          <p:nvPr/>
        </p:nvSpPr>
        <p:spPr>
          <a:xfrm>
            <a:off x="7162800" y="3733800"/>
            <a:ext cx="76200" cy="76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31" name="Straight Arrow Connector 30"/>
          <p:cNvCxnSpPr/>
          <p:nvPr/>
        </p:nvCxnSpPr>
        <p:spPr>
          <a:xfrm rot="10800000" flipV="1">
            <a:off x="1524000" y="4495800"/>
            <a:ext cx="990600" cy="38100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2514600" y="4495800"/>
            <a:ext cx="914400" cy="45720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12" name="TextBox 36"/>
          <p:cNvSpPr txBox="1">
            <a:spLocks noChangeArrowheads="1"/>
          </p:cNvSpPr>
          <p:nvPr/>
        </p:nvSpPr>
        <p:spPr bwMode="auto">
          <a:xfrm>
            <a:off x="914400" y="4953000"/>
            <a:ext cx="13636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latin typeface="Calibri" pitchFamily="34" charset="0"/>
              </a:rPr>
              <a:t>(1, 3, 0, 0, 3)</a:t>
            </a:r>
          </a:p>
        </p:txBody>
      </p:sp>
      <p:sp>
        <p:nvSpPr>
          <p:cNvPr id="12313" name="TextBox 37"/>
          <p:cNvSpPr txBox="1">
            <a:spLocks noChangeArrowheads="1"/>
          </p:cNvSpPr>
          <p:nvPr/>
        </p:nvSpPr>
        <p:spPr bwMode="auto">
          <a:xfrm>
            <a:off x="2743200" y="4953000"/>
            <a:ext cx="13636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latin typeface="Calibri" pitchFamily="34" charset="0"/>
              </a:rPr>
              <a:t>(1, 4, 0, 0, 3)</a:t>
            </a:r>
          </a:p>
        </p:txBody>
      </p:sp>
      <p:pic>
        <p:nvPicPr>
          <p:cNvPr id="1231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54864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Multiply 39"/>
          <p:cNvSpPr/>
          <p:nvPr/>
        </p:nvSpPr>
        <p:spPr>
          <a:xfrm>
            <a:off x="1143000" y="5562600"/>
            <a:ext cx="233363" cy="14605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1" name="Oval 40"/>
          <p:cNvSpPr/>
          <p:nvPr/>
        </p:nvSpPr>
        <p:spPr>
          <a:xfrm>
            <a:off x="1219200" y="5791200"/>
            <a:ext cx="76200" cy="76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2" name="Oval 41"/>
          <p:cNvSpPr/>
          <p:nvPr/>
        </p:nvSpPr>
        <p:spPr>
          <a:xfrm>
            <a:off x="1447800" y="5791200"/>
            <a:ext cx="76200" cy="76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231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54864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Multiply 43"/>
          <p:cNvSpPr/>
          <p:nvPr/>
        </p:nvSpPr>
        <p:spPr>
          <a:xfrm>
            <a:off x="2971800" y="5562600"/>
            <a:ext cx="233363" cy="14605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5" name="Oval 44"/>
          <p:cNvSpPr/>
          <p:nvPr/>
        </p:nvSpPr>
        <p:spPr>
          <a:xfrm>
            <a:off x="3048000" y="5791200"/>
            <a:ext cx="76200" cy="76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6" name="Oval 45"/>
          <p:cNvSpPr/>
          <p:nvPr/>
        </p:nvSpPr>
        <p:spPr>
          <a:xfrm>
            <a:off x="3276600" y="5791200"/>
            <a:ext cx="76200" cy="76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7" name="Multiply 46"/>
          <p:cNvSpPr/>
          <p:nvPr/>
        </p:nvSpPr>
        <p:spPr>
          <a:xfrm>
            <a:off x="1600200" y="5791200"/>
            <a:ext cx="233363" cy="14605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8" name="Multiply 47"/>
          <p:cNvSpPr/>
          <p:nvPr/>
        </p:nvSpPr>
        <p:spPr>
          <a:xfrm>
            <a:off x="3657600" y="5791200"/>
            <a:ext cx="233363" cy="14605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9" name="Oval 48"/>
          <p:cNvSpPr/>
          <p:nvPr/>
        </p:nvSpPr>
        <p:spPr>
          <a:xfrm>
            <a:off x="2209800" y="3962400"/>
            <a:ext cx="76200" cy="76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0" name="Oval 49"/>
          <p:cNvSpPr/>
          <p:nvPr/>
        </p:nvSpPr>
        <p:spPr>
          <a:xfrm>
            <a:off x="2209800" y="4191000"/>
            <a:ext cx="76200" cy="76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" name="Oval 50"/>
          <p:cNvSpPr/>
          <p:nvPr/>
        </p:nvSpPr>
        <p:spPr>
          <a:xfrm>
            <a:off x="2667000" y="3962400"/>
            <a:ext cx="76200" cy="76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2" name="Oval 51"/>
          <p:cNvSpPr/>
          <p:nvPr/>
        </p:nvSpPr>
        <p:spPr>
          <a:xfrm>
            <a:off x="2895600" y="4191000"/>
            <a:ext cx="76200" cy="76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3" name="Oval 52"/>
          <p:cNvSpPr/>
          <p:nvPr/>
        </p:nvSpPr>
        <p:spPr>
          <a:xfrm>
            <a:off x="3962400" y="3962400"/>
            <a:ext cx="76200" cy="76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4" name="Oval 53"/>
          <p:cNvSpPr/>
          <p:nvPr/>
        </p:nvSpPr>
        <p:spPr>
          <a:xfrm>
            <a:off x="3962400" y="4191000"/>
            <a:ext cx="76200" cy="76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5" name="Oval 54"/>
          <p:cNvSpPr/>
          <p:nvPr/>
        </p:nvSpPr>
        <p:spPr>
          <a:xfrm>
            <a:off x="4419600" y="3962400"/>
            <a:ext cx="76200" cy="76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6" name="Oval 55"/>
          <p:cNvSpPr/>
          <p:nvPr/>
        </p:nvSpPr>
        <p:spPr>
          <a:xfrm>
            <a:off x="4876800" y="3962400"/>
            <a:ext cx="76200" cy="76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7" name="Oval 56"/>
          <p:cNvSpPr/>
          <p:nvPr/>
        </p:nvSpPr>
        <p:spPr>
          <a:xfrm>
            <a:off x="5334000" y="3962400"/>
            <a:ext cx="76200" cy="76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8" name="Oval 57"/>
          <p:cNvSpPr/>
          <p:nvPr/>
        </p:nvSpPr>
        <p:spPr>
          <a:xfrm>
            <a:off x="5334000" y="4191000"/>
            <a:ext cx="76200" cy="76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9" name="Oval 58"/>
          <p:cNvSpPr/>
          <p:nvPr/>
        </p:nvSpPr>
        <p:spPr>
          <a:xfrm>
            <a:off x="7162800" y="3962400"/>
            <a:ext cx="76200" cy="76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0" name="Oval 59"/>
          <p:cNvSpPr/>
          <p:nvPr/>
        </p:nvSpPr>
        <p:spPr>
          <a:xfrm>
            <a:off x="7162800" y="4191000"/>
            <a:ext cx="76200" cy="76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1" name="Oval 60"/>
          <p:cNvSpPr/>
          <p:nvPr/>
        </p:nvSpPr>
        <p:spPr>
          <a:xfrm>
            <a:off x="6705600" y="3962400"/>
            <a:ext cx="76200" cy="76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2" name="Oval 61"/>
          <p:cNvSpPr/>
          <p:nvPr/>
        </p:nvSpPr>
        <p:spPr>
          <a:xfrm>
            <a:off x="6477000" y="4191000"/>
            <a:ext cx="76200" cy="76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3" name="Oval 62"/>
          <p:cNvSpPr/>
          <p:nvPr/>
        </p:nvSpPr>
        <p:spPr>
          <a:xfrm>
            <a:off x="1676400" y="6019800"/>
            <a:ext cx="76200" cy="76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4" name="Oval 63"/>
          <p:cNvSpPr/>
          <p:nvPr/>
        </p:nvSpPr>
        <p:spPr>
          <a:xfrm>
            <a:off x="1447800" y="6019800"/>
            <a:ext cx="76200" cy="76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5" name="Oval 64"/>
          <p:cNvSpPr/>
          <p:nvPr/>
        </p:nvSpPr>
        <p:spPr>
          <a:xfrm>
            <a:off x="1905000" y="6019800"/>
            <a:ext cx="76200" cy="76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6" name="Oval 65"/>
          <p:cNvSpPr/>
          <p:nvPr/>
        </p:nvSpPr>
        <p:spPr>
          <a:xfrm>
            <a:off x="1219200" y="6019800"/>
            <a:ext cx="76200" cy="76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7" name="Oval 66"/>
          <p:cNvSpPr/>
          <p:nvPr/>
        </p:nvSpPr>
        <p:spPr>
          <a:xfrm>
            <a:off x="1219200" y="6248400"/>
            <a:ext cx="76200" cy="76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8" name="Oval 67"/>
          <p:cNvSpPr/>
          <p:nvPr/>
        </p:nvSpPr>
        <p:spPr>
          <a:xfrm>
            <a:off x="1905000" y="6248400"/>
            <a:ext cx="76200" cy="76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9" name="Oval 68"/>
          <p:cNvSpPr/>
          <p:nvPr/>
        </p:nvSpPr>
        <p:spPr>
          <a:xfrm>
            <a:off x="3048000" y="6019800"/>
            <a:ext cx="76200" cy="76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1" name="Oval 70"/>
          <p:cNvSpPr/>
          <p:nvPr/>
        </p:nvSpPr>
        <p:spPr>
          <a:xfrm>
            <a:off x="3048000" y="6248400"/>
            <a:ext cx="76200" cy="76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2" name="Oval 71"/>
          <p:cNvSpPr/>
          <p:nvPr/>
        </p:nvSpPr>
        <p:spPr>
          <a:xfrm>
            <a:off x="3505200" y="6019800"/>
            <a:ext cx="76200" cy="76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3" name="Oval 72"/>
          <p:cNvSpPr/>
          <p:nvPr/>
        </p:nvSpPr>
        <p:spPr>
          <a:xfrm>
            <a:off x="3733800" y="6248400"/>
            <a:ext cx="76200" cy="76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4" name="Oval 73"/>
          <p:cNvSpPr/>
          <p:nvPr/>
        </p:nvSpPr>
        <p:spPr>
          <a:xfrm>
            <a:off x="3276600" y="6248400"/>
            <a:ext cx="76200" cy="76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5" name="Oval 74"/>
          <p:cNvSpPr/>
          <p:nvPr/>
        </p:nvSpPr>
        <p:spPr>
          <a:xfrm>
            <a:off x="3733800" y="6019800"/>
            <a:ext cx="76200" cy="76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0" name="TextBox 3"/>
          <p:cNvSpPr txBox="1">
            <a:spLocks noChangeArrowheads="1"/>
          </p:cNvSpPr>
          <p:nvPr/>
        </p:nvSpPr>
        <p:spPr bwMode="auto">
          <a:xfrm>
            <a:off x="2209800" y="6550223"/>
            <a:ext cx="46147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Informálatlan keresés 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7630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hu-HU" b="1" dirty="0" smtClean="0"/>
              <a:t>4-királynő feladat teljes keresőfája</a:t>
            </a:r>
            <a:endParaRPr lang="en-US" b="1" dirty="0" smtClean="0"/>
          </a:p>
        </p:txBody>
      </p:sp>
      <p:pic>
        <p:nvPicPr>
          <p:cNvPr id="1331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1143000"/>
            <a:ext cx="6934200" cy="525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3810000" y="1144587"/>
            <a:ext cx="1143000" cy="304800"/>
          </a:xfrm>
          <a:prstGeom prst="rect">
            <a:avLst/>
          </a:prstGeom>
          <a:solidFill>
            <a:schemeClr val="accent6">
              <a:lumMod val="75000"/>
              <a:alpha val="2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248400" y="2363787"/>
            <a:ext cx="1143000" cy="304800"/>
          </a:xfrm>
          <a:prstGeom prst="rect">
            <a:avLst/>
          </a:prstGeom>
          <a:solidFill>
            <a:schemeClr val="accent6">
              <a:lumMod val="75000"/>
              <a:alpha val="2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495800" y="2363787"/>
            <a:ext cx="1143000" cy="304800"/>
          </a:xfrm>
          <a:prstGeom prst="rect">
            <a:avLst/>
          </a:prstGeom>
          <a:solidFill>
            <a:schemeClr val="accent6">
              <a:lumMod val="75000"/>
              <a:alpha val="2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276600" y="2363787"/>
            <a:ext cx="1143000" cy="304800"/>
          </a:xfrm>
          <a:prstGeom prst="rect">
            <a:avLst/>
          </a:prstGeom>
          <a:solidFill>
            <a:schemeClr val="accent6">
              <a:lumMod val="75000"/>
              <a:alpha val="2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600200" y="2363787"/>
            <a:ext cx="1143000" cy="304800"/>
          </a:xfrm>
          <a:prstGeom prst="rect">
            <a:avLst/>
          </a:prstGeom>
          <a:solidFill>
            <a:schemeClr val="accent6">
              <a:lumMod val="75000"/>
              <a:alpha val="2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066800" y="3582987"/>
            <a:ext cx="1143000" cy="304800"/>
          </a:xfrm>
          <a:prstGeom prst="rect">
            <a:avLst/>
          </a:prstGeom>
          <a:solidFill>
            <a:schemeClr val="accent6">
              <a:lumMod val="75000"/>
              <a:alpha val="2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209800" y="3582987"/>
            <a:ext cx="1143000" cy="304800"/>
          </a:xfrm>
          <a:prstGeom prst="rect">
            <a:avLst/>
          </a:prstGeom>
          <a:solidFill>
            <a:schemeClr val="accent6">
              <a:lumMod val="75000"/>
              <a:alpha val="2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2133600" y="4802187"/>
            <a:ext cx="1143000" cy="304800"/>
          </a:xfrm>
          <a:prstGeom prst="rect">
            <a:avLst/>
          </a:prstGeom>
          <a:solidFill>
            <a:schemeClr val="accent6">
              <a:lumMod val="75000"/>
              <a:alpha val="2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3352800" y="3582987"/>
            <a:ext cx="1143000" cy="304800"/>
          </a:xfrm>
          <a:prstGeom prst="rect">
            <a:avLst/>
          </a:prstGeom>
          <a:solidFill>
            <a:schemeClr val="accent6">
              <a:lumMod val="75000"/>
              <a:alpha val="2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4495800" y="3582987"/>
            <a:ext cx="1143000" cy="304800"/>
          </a:xfrm>
          <a:prstGeom prst="rect">
            <a:avLst/>
          </a:prstGeom>
          <a:solidFill>
            <a:schemeClr val="accent6">
              <a:lumMod val="75000"/>
              <a:alpha val="2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5638800" y="3582987"/>
            <a:ext cx="1143000" cy="304800"/>
          </a:xfrm>
          <a:prstGeom prst="rect">
            <a:avLst/>
          </a:prstGeom>
          <a:solidFill>
            <a:schemeClr val="accent6">
              <a:lumMod val="75000"/>
              <a:alpha val="2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3582987"/>
            <a:ext cx="1143000" cy="304800"/>
          </a:xfrm>
          <a:prstGeom prst="rect">
            <a:avLst/>
          </a:prstGeom>
          <a:solidFill>
            <a:schemeClr val="accent6">
              <a:lumMod val="75000"/>
              <a:alpha val="2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3352800" y="4802187"/>
            <a:ext cx="1143000" cy="304800"/>
          </a:xfrm>
          <a:prstGeom prst="rect">
            <a:avLst/>
          </a:prstGeom>
          <a:solidFill>
            <a:schemeClr val="accent6">
              <a:lumMod val="75000"/>
              <a:alpha val="2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4572000" y="4802187"/>
            <a:ext cx="1066800" cy="304800"/>
          </a:xfrm>
          <a:prstGeom prst="rect">
            <a:avLst/>
          </a:prstGeom>
          <a:solidFill>
            <a:schemeClr val="accent6">
              <a:lumMod val="75000"/>
              <a:alpha val="2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5715000" y="4802187"/>
            <a:ext cx="1143000" cy="304800"/>
          </a:xfrm>
          <a:prstGeom prst="rect">
            <a:avLst/>
          </a:prstGeom>
          <a:solidFill>
            <a:schemeClr val="accent6">
              <a:lumMod val="75000"/>
              <a:alpha val="2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4495800" y="6021387"/>
            <a:ext cx="1143000" cy="381000"/>
          </a:xfrm>
          <a:prstGeom prst="rect">
            <a:avLst/>
          </a:prstGeom>
          <a:solidFill>
            <a:schemeClr val="accent6">
              <a:lumMod val="75000"/>
              <a:alpha val="2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3276600" y="6021387"/>
            <a:ext cx="1143000" cy="381000"/>
          </a:xfrm>
          <a:prstGeom prst="rect">
            <a:avLst/>
          </a:prstGeom>
          <a:solidFill>
            <a:schemeClr val="accent6">
              <a:lumMod val="75000"/>
              <a:alpha val="2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TextBox 3"/>
          <p:cNvSpPr txBox="1">
            <a:spLocks noChangeArrowheads="1"/>
          </p:cNvSpPr>
          <p:nvPr/>
        </p:nvSpPr>
        <p:spPr bwMode="auto">
          <a:xfrm>
            <a:off x="2286000" y="6550223"/>
            <a:ext cx="46147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Informálatlan keresés 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b="1" dirty="0" smtClean="0"/>
              <a:t>Kere</a:t>
            </a:r>
            <a:r>
              <a:rPr lang="hu-HU" b="1" dirty="0" smtClean="0"/>
              <a:t>sőtér mérete N=5,...,10</a:t>
            </a:r>
            <a:endParaRPr lang="en-US" b="1" dirty="0" smtClean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599" cy="2209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979714"/>
                <a:gridCol w="1175657"/>
                <a:gridCol w="1175657"/>
                <a:gridCol w="1175657"/>
                <a:gridCol w="1175657"/>
                <a:gridCol w="1175657"/>
              </a:tblGrid>
              <a:tr h="636198">
                <a:tc>
                  <a:txBody>
                    <a:bodyPr/>
                    <a:lstStyle/>
                    <a:p>
                      <a:pPr algn="ctr"/>
                      <a:r>
                        <a:rPr lang="hu-HU" sz="3200" b="1" dirty="0" smtClean="0"/>
                        <a:t>N</a:t>
                      </a:r>
                      <a:endParaRPr lang="en-US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b="0" dirty="0" smtClean="0"/>
                        <a:t>5</a:t>
                      </a:r>
                      <a:endParaRPr lang="en-US" sz="2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b="0" dirty="0" smtClean="0"/>
                        <a:t>6</a:t>
                      </a:r>
                      <a:endParaRPr lang="en-US" sz="2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b="0" dirty="0" smtClean="0"/>
                        <a:t>7</a:t>
                      </a:r>
                      <a:endParaRPr lang="en-US" sz="2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b="0" dirty="0" smtClean="0"/>
                        <a:t>8</a:t>
                      </a:r>
                      <a:endParaRPr lang="en-US" sz="2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b="0" dirty="0" smtClean="0"/>
                        <a:t>9</a:t>
                      </a:r>
                      <a:endParaRPr lang="en-US" sz="2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b="0" dirty="0" smtClean="0"/>
                        <a:t>10</a:t>
                      </a:r>
                      <a:endParaRPr lang="en-US" sz="2000" b="0" dirty="0"/>
                    </a:p>
                  </a:txBody>
                  <a:tcPr anchor="ctr"/>
                </a:tc>
              </a:tr>
              <a:tr h="689474">
                <a:tc>
                  <a:txBody>
                    <a:bodyPr/>
                    <a:lstStyle/>
                    <a:p>
                      <a:pPr algn="ctr"/>
                      <a:r>
                        <a:rPr lang="hu-HU" sz="2000" b="0" dirty="0" smtClean="0"/>
                        <a:t>Brute force</a:t>
                      </a:r>
                      <a:endParaRPr lang="en-US" sz="2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b="0" dirty="0" smtClean="0"/>
                        <a:t>5.3*10</a:t>
                      </a:r>
                      <a:r>
                        <a:rPr lang="hu-HU" sz="2000" b="0" baseline="30000" dirty="0" smtClean="0"/>
                        <a:t>4</a:t>
                      </a:r>
                      <a:endParaRPr lang="en-US" sz="2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000" b="0" dirty="0" smtClean="0"/>
                        <a:t>1.9*10</a:t>
                      </a:r>
                      <a:r>
                        <a:rPr lang="hu-HU" sz="2000" b="0" baseline="30000" dirty="0" smtClean="0"/>
                        <a:t>6</a:t>
                      </a:r>
                      <a:endParaRPr lang="en-US" sz="2000" b="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000" b="0" dirty="0" smtClean="0"/>
                        <a:t>8.5*10</a:t>
                      </a:r>
                      <a:r>
                        <a:rPr lang="hu-HU" sz="2000" b="0" baseline="30000" dirty="0" smtClean="0"/>
                        <a:t>7</a:t>
                      </a:r>
                      <a:endParaRPr lang="en-US" sz="2000" b="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000" b="0" dirty="0" smtClean="0"/>
                        <a:t>4.4*10</a:t>
                      </a:r>
                      <a:r>
                        <a:rPr lang="hu-HU" sz="2000" b="0" baseline="30000" dirty="0" smtClean="0"/>
                        <a:t>9</a:t>
                      </a:r>
                      <a:endParaRPr lang="en-US" sz="2000" b="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000" b="0" dirty="0" smtClean="0"/>
                        <a:t>2.6*10</a:t>
                      </a:r>
                      <a:r>
                        <a:rPr lang="hu-HU" sz="2000" b="0" baseline="30000" dirty="0" smtClean="0"/>
                        <a:t>11</a:t>
                      </a:r>
                      <a:endParaRPr lang="en-US" sz="2000" b="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000" b="0" dirty="0" smtClean="0"/>
                        <a:t>1.7*10</a:t>
                      </a:r>
                      <a:r>
                        <a:rPr lang="hu-HU" sz="2000" b="0" baseline="30000" dirty="0" smtClean="0"/>
                        <a:t>12</a:t>
                      </a:r>
                      <a:endParaRPr lang="en-US" sz="2000" b="0" dirty="0" smtClean="0"/>
                    </a:p>
                  </a:txBody>
                  <a:tcPr anchor="ctr"/>
                </a:tc>
              </a:tr>
              <a:tr h="884128">
                <a:tc>
                  <a:txBody>
                    <a:bodyPr/>
                    <a:lstStyle/>
                    <a:p>
                      <a:pPr algn="ctr"/>
                      <a:r>
                        <a:rPr lang="hu-HU" sz="2000" b="0" dirty="0" smtClean="0"/>
                        <a:t>1 oszlop,</a:t>
                      </a:r>
                      <a:r>
                        <a:rPr lang="hu-HU" sz="2000" b="0" baseline="0" dirty="0" smtClean="0"/>
                        <a:t> </a:t>
                      </a:r>
                    </a:p>
                    <a:p>
                      <a:pPr algn="ctr"/>
                      <a:r>
                        <a:rPr lang="hu-HU" sz="2000" b="0" baseline="0" dirty="0" smtClean="0"/>
                        <a:t>1 királynő</a:t>
                      </a:r>
                      <a:endParaRPr lang="en-US" sz="2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000" b="0" dirty="0" smtClean="0"/>
                        <a:t>3.1*10</a:t>
                      </a:r>
                      <a:r>
                        <a:rPr lang="hu-HU" sz="2000" b="0" baseline="30000" dirty="0" smtClean="0"/>
                        <a:t>3</a:t>
                      </a:r>
                      <a:endParaRPr lang="en-US" sz="2000" b="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000" b="0" dirty="0" smtClean="0"/>
                        <a:t>4.6*10</a:t>
                      </a:r>
                      <a:r>
                        <a:rPr lang="hu-HU" sz="2000" b="0" baseline="30000" dirty="0" smtClean="0"/>
                        <a:t>4</a:t>
                      </a:r>
                      <a:endParaRPr lang="en-US" sz="2000" b="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000" b="0" dirty="0" smtClean="0"/>
                        <a:t>8.2*10</a:t>
                      </a:r>
                      <a:r>
                        <a:rPr lang="hu-HU" sz="2000" b="0" baseline="30000" dirty="0" smtClean="0"/>
                        <a:t>5</a:t>
                      </a:r>
                      <a:endParaRPr lang="en-US" sz="2000" b="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000" b="0" dirty="0" smtClean="0"/>
                        <a:t>16.7*10</a:t>
                      </a:r>
                      <a:r>
                        <a:rPr lang="hu-HU" sz="2000" b="0" baseline="30000" dirty="0" smtClean="0"/>
                        <a:t>6</a:t>
                      </a:r>
                      <a:endParaRPr lang="en-US" sz="2000" b="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000" b="0" smtClean="0"/>
                        <a:t>3.8*10</a:t>
                      </a:r>
                      <a:r>
                        <a:rPr lang="hu-HU" sz="2000" b="0" baseline="30000" smtClean="0"/>
                        <a:t>8</a:t>
                      </a:r>
                      <a:endParaRPr lang="en-US" sz="2000" b="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000" b="0" dirty="0" smtClean="0"/>
                        <a:t>10</a:t>
                      </a:r>
                      <a:r>
                        <a:rPr lang="hu-HU" sz="2000" b="0" baseline="30000" dirty="0" smtClean="0"/>
                        <a:t>10</a:t>
                      </a:r>
                      <a:endParaRPr lang="en-US" sz="2000" b="0" dirty="0" smtClean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2209800" y="6550223"/>
            <a:ext cx="46147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Informálatlan keresés 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5256</TotalTime>
  <Words>212</Words>
  <Application>Microsoft Office PowerPoint</Application>
  <PresentationFormat>On-screen Show (4:3)</PresentationFormat>
  <Paragraphs>54</Paragraphs>
  <Slides>10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Office Theme</vt:lpstr>
      <vt:lpstr>Equation</vt:lpstr>
      <vt:lpstr>8 királynő probléma</vt:lpstr>
      <vt:lpstr>N-királynő probléma</vt:lpstr>
      <vt:lpstr>4-királynő probléma</vt:lpstr>
      <vt:lpstr>4-királynő probléma</vt:lpstr>
      <vt:lpstr>4-királynő probléma</vt:lpstr>
      <vt:lpstr>4-királynő probléma megoldása keresőfa segítségével</vt:lpstr>
      <vt:lpstr>4-királynő probléma megoldása keresőfa segítségével</vt:lpstr>
      <vt:lpstr>4-királynő probléma megoldása keresőfa segítségével</vt:lpstr>
      <vt:lpstr>4-királynő feladat teljes keresőfája</vt:lpstr>
      <vt:lpstr>Keresőtér mérete N=5,...,10</vt:lpstr>
    </vt:vector>
  </TitlesOfParts>
  <Company>VTS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Keresőalgoritmusok</dc:title>
  <dc:creator>MikiJob</dc:creator>
  <cp:lastModifiedBy>MikiJob</cp:lastModifiedBy>
  <cp:revision>82</cp:revision>
  <dcterms:created xsi:type="dcterms:W3CDTF">2017-09-18T19:29:15Z</dcterms:created>
  <dcterms:modified xsi:type="dcterms:W3CDTF">2015-11-23T18:42:16Z</dcterms:modified>
</cp:coreProperties>
</file>