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2" r:id="rId2"/>
    <p:sldId id="273" r:id="rId3"/>
    <p:sldId id="274" r:id="rId4"/>
    <p:sldId id="275" r:id="rId5"/>
    <p:sldId id="25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7D42D1-20D2-4530-B1B4-D2A69113A33A}" type="datetimeFigureOut">
              <a:rPr lang="en-US" smtClean="0"/>
              <a:pPr/>
              <a:t>11/23/2015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56C6DD-E62C-418A-9400-0E9A47F9E86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7D42D1-20D2-4530-B1B4-D2A69113A33A}" type="datetimeFigureOut">
              <a:rPr lang="en-US" smtClean="0"/>
              <a:pPr/>
              <a:t>11/23/2015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56C6DD-E62C-418A-9400-0E9A47F9E86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hu-HU" dirty="0" smtClean="0"/>
              <a:t>Intelligenciatesztek</a:t>
            </a:r>
            <a:endParaRPr lang="en-US" dirty="0"/>
          </a:p>
        </p:txBody>
      </p:sp>
      <p:sp>
        <p:nvSpPr>
          <p:cNvPr id="3" name="Content Placeholder 2"/>
          <p:cNvSpPr>
            <a:spLocks noGrp="1"/>
          </p:cNvSpPr>
          <p:nvPr>
            <p:ph idx="1"/>
          </p:nvPr>
        </p:nvSpPr>
        <p:spPr>
          <a:xfrm>
            <a:off x="457200" y="1295400"/>
            <a:ext cx="8229600" cy="685800"/>
          </a:xfrm>
        </p:spPr>
        <p:txBody>
          <a:bodyPr/>
          <a:lstStyle/>
          <a:p>
            <a:r>
              <a:rPr lang="hu-HU" dirty="0" smtClean="0"/>
              <a:t>Turing teszt</a:t>
            </a:r>
            <a:endParaRPr lang="en-US" dirty="0"/>
          </a:p>
        </p:txBody>
      </p:sp>
      <p:pic>
        <p:nvPicPr>
          <p:cNvPr id="5" name="Picture 4" descr="turing.gif"/>
          <p:cNvPicPr>
            <a:picLocks noChangeAspect="1"/>
          </p:cNvPicPr>
          <p:nvPr/>
        </p:nvPicPr>
        <p:blipFill>
          <a:blip r:embed="rId2"/>
          <a:stretch>
            <a:fillRect/>
          </a:stretch>
        </p:blipFill>
        <p:spPr>
          <a:xfrm>
            <a:off x="2438400" y="2057400"/>
            <a:ext cx="4381500" cy="4337685"/>
          </a:xfrm>
          <a:prstGeom prst="rect">
            <a:avLst/>
          </a:prstGeom>
        </p:spPr>
      </p:pic>
      <p:sp>
        <p:nvSpPr>
          <p:cNvPr id="6" name="TextBox 5"/>
          <p:cNvSpPr txBox="1">
            <a:spLocks noChangeArrowheads="1"/>
          </p:cNvSpPr>
          <p:nvPr/>
        </p:nvSpPr>
        <p:spPr bwMode="auto">
          <a:xfrm>
            <a:off x="2743200" y="6550223"/>
            <a:ext cx="3590470" cy="307777"/>
          </a:xfrm>
          <a:prstGeom prst="rect">
            <a:avLst/>
          </a:prstGeom>
          <a:noFill/>
          <a:ln w="9525">
            <a:noFill/>
            <a:miter lim="800000"/>
            <a:headEnd/>
            <a:tailEnd/>
          </a:ln>
        </p:spPr>
        <p:txBody>
          <a:bodyPr wrap="none">
            <a:spAutoFit/>
          </a:bodyPr>
          <a:lstStyle/>
          <a:p>
            <a:r>
              <a:rPr lang="hu-HU" sz="1400" b="1" dirty="0">
                <a:latin typeface="Calibri" pitchFamily="34" charset="0"/>
              </a:rPr>
              <a:t>KMOOC </a:t>
            </a:r>
            <a:r>
              <a:rPr lang="hu-HU" sz="1400" b="1" dirty="0" smtClean="0">
                <a:latin typeface="Calibri" pitchFamily="34" charset="0"/>
              </a:rPr>
              <a:t>– Mesterséges Intelligencia, </a:t>
            </a:r>
            <a:r>
              <a:rPr lang="en-US" sz="1400" b="1" dirty="0" smtClean="0">
                <a:latin typeface="Calibri" pitchFamily="34" charset="0"/>
              </a:rPr>
              <a:t>Bevezet</a:t>
            </a:r>
            <a:r>
              <a:rPr lang="hu-HU" sz="1400" b="1" dirty="0" smtClean="0">
                <a:latin typeface="Calibri" pitchFamily="34" charset="0"/>
              </a:rPr>
              <a:t>ő</a:t>
            </a:r>
            <a:endParaRPr lang="en-US" sz="1400" b="1"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Intelligenciatesztek</a:t>
            </a:r>
            <a:endParaRPr lang="en-US" dirty="0"/>
          </a:p>
        </p:txBody>
      </p:sp>
      <p:sp>
        <p:nvSpPr>
          <p:cNvPr id="3" name="Content Placeholder 2"/>
          <p:cNvSpPr>
            <a:spLocks noGrp="1"/>
          </p:cNvSpPr>
          <p:nvPr>
            <p:ph idx="1"/>
          </p:nvPr>
        </p:nvSpPr>
        <p:spPr>
          <a:xfrm>
            <a:off x="457200" y="1600201"/>
            <a:ext cx="8229600" cy="685800"/>
          </a:xfrm>
        </p:spPr>
        <p:txBody>
          <a:bodyPr/>
          <a:lstStyle/>
          <a:p>
            <a:r>
              <a:rPr lang="hu-HU" dirty="0" smtClean="0"/>
              <a:t>Kínai szoba</a:t>
            </a:r>
            <a:endParaRPr lang="en-US" dirty="0"/>
          </a:p>
        </p:txBody>
      </p:sp>
      <p:pic>
        <p:nvPicPr>
          <p:cNvPr id="5" name="Picture 4" descr="kinai2.jpeg"/>
          <p:cNvPicPr>
            <a:picLocks noChangeAspect="1"/>
          </p:cNvPicPr>
          <p:nvPr/>
        </p:nvPicPr>
        <p:blipFill>
          <a:blip r:embed="rId2"/>
          <a:stretch>
            <a:fillRect/>
          </a:stretch>
        </p:blipFill>
        <p:spPr>
          <a:xfrm>
            <a:off x="1295400" y="2438400"/>
            <a:ext cx="6772275" cy="3664049"/>
          </a:xfrm>
          <a:prstGeom prst="rect">
            <a:avLst/>
          </a:prstGeom>
        </p:spPr>
      </p:pic>
      <p:sp>
        <p:nvSpPr>
          <p:cNvPr id="6" name="TextBox 5"/>
          <p:cNvSpPr txBox="1">
            <a:spLocks noChangeArrowheads="1"/>
          </p:cNvSpPr>
          <p:nvPr/>
        </p:nvSpPr>
        <p:spPr bwMode="auto">
          <a:xfrm>
            <a:off x="2743200" y="6550223"/>
            <a:ext cx="3590470" cy="307777"/>
          </a:xfrm>
          <a:prstGeom prst="rect">
            <a:avLst/>
          </a:prstGeom>
          <a:noFill/>
          <a:ln w="9525">
            <a:noFill/>
            <a:miter lim="800000"/>
            <a:headEnd/>
            <a:tailEnd/>
          </a:ln>
        </p:spPr>
        <p:txBody>
          <a:bodyPr wrap="none">
            <a:spAutoFit/>
          </a:bodyPr>
          <a:lstStyle/>
          <a:p>
            <a:r>
              <a:rPr lang="hu-HU" sz="1400" b="1" dirty="0">
                <a:latin typeface="Calibri" pitchFamily="34" charset="0"/>
              </a:rPr>
              <a:t>KMOOC </a:t>
            </a:r>
            <a:r>
              <a:rPr lang="hu-HU" sz="1400" b="1" dirty="0" smtClean="0">
                <a:latin typeface="Calibri" pitchFamily="34" charset="0"/>
              </a:rPr>
              <a:t>– Mesterséges Intelligencia, </a:t>
            </a:r>
            <a:r>
              <a:rPr lang="en-US" sz="1400" b="1" dirty="0" smtClean="0">
                <a:latin typeface="Calibri" pitchFamily="34" charset="0"/>
              </a:rPr>
              <a:t>Bevezet</a:t>
            </a:r>
            <a:r>
              <a:rPr lang="hu-HU" sz="1400" b="1" dirty="0" smtClean="0">
                <a:latin typeface="Calibri" pitchFamily="34" charset="0"/>
              </a:rPr>
              <a:t>ő</a:t>
            </a:r>
            <a:endParaRPr lang="en-US" sz="1400" b="1"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1143000"/>
          </a:xfrm>
        </p:spPr>
        <p:txBody>
          <a:bodyPr>
            <a:normAutofit/>
          </a:bodyPr>
          <a:lstStyle/>
          <a:p>
            <a:r>
              <a:rPr lang="hu-HU" dirty="0" smtClean="0"/>
              <a:t>Gyenge és erős MI (John Searle, 1980)</a:t>
            </a:r>
            <a:endParaRPr lang="en-US" dirty="0"/>
          </a:p>
        </p:txBody>
      </p:sp>
      <p:sp>
        <p:nvSpPr>
          <p:cNvPr id="3" name="Content Placeholder 2"/>
          <p:cNvSpPr>
            <a:spLocks noGrp="1"/>
          </p:cNvSpPr>
          <p:nvPr>
            <p:ph idx="1"/>
          </p:nvPr>
        </p:nvSpPr>
        <p:spPr/>
        <p:txBody>
          <a:bodyPr>
            <a:normAutofit/>
          </a:bodyPr>
          <a:lstStyle/>
          <a:p>
            <a:r>
              <a:rPr lang="hu-HU" b="1" u="sng" dirty="0" smtClean="0"/>
              <a:t>Gyenge MI:</a:t>
            </a:r>
          </a:p>
          <a:p>
            <a:pPr>
              <a:buNone/>
            </a:pPr>
            <a:r>
              <a:rPr lang="hu-HU" dirty="0" smtClean="0"/>
              <a:t>	 A gyenge mesterséges intelligencia szerint az intelligenciánál az algoritmus nem választható szét az agytól. Ki lehet alakítani olyan rendszereket amelyek úgy cselekszenek mintha intelligensek lennének. Ez az elmélet szerint a gép nem intelligens.</a:t>
            </a:r>
            <a:endParaRPr lang="en-US" dirty="0"/>
          </a:p>
        </p:txBody>
      </p:sp>
      <p:sp>
        <p:nvSpPr>
          <p:cNvPr id="4" name="TextBox 3"/>
          <p:cNvSpPr txBox="1">
            <a:spLocks noChangeArrowheads="1"/>
          </p:cNvSpPr>
          <p:nvPr/>
        </p:nvSpPr>
        <p:spPr bwMode="auto">
          <a:xfrm>
            <a:off x="2743200" y="6550223"/>
            <a:ext cx="3590470" cy="307777"/>
          </a:xfrm>
          <a:prstGeom prst="rect">
            <a:avLst/>
          </a:prstGeom>
          <a:noFill/>
          <a:ln w="9525">
            <a:noFill/>
            <a:miter lim="800000"/>
            <a:headEnd/>
            <a:tailEnd/>
          </a:ln>
        </p:spPr>
        <p:txBody>
          <a:bodyPr wrap="none">
            <a:spAutoFit/>
          </a:bodyPr>
          <a:lstStyle/>
          <a:p>
            <a:r>
              <a:rPr lang="hu-HU" sz="1400" b="1" dirty="0">
                <a:latin typeface="Calibri" pitchFamily="34" charset="0"/>
              </a:rPr>
              <a:t>KMOOC </a:t>
            </a:r>
            <a:r>
              <a:rPr lang="hu-HU" sz="1400" b="1" dirty="0" smtClean="0">
                <a:latin typeface="Calibri" pitchFamily="34" charset="0"/>
              </a:rPr>
              <a:t>– Mesterséges Intelligencia, </a:t>
            </a:r>
            <a:r>
              <a:rPr lang="en-US" sz="1400" b="1" dirty="0" smtClean="0">
                <a:latin typeface="Calibri" pitchFamily="34" charset="0"/>
              </a:rPr>
              <a:t>Bevezet</a:t>
            </a:r>
            <a:r>
              <a:rPr lang="hu-HU" sz="1400" b="1" dirty="0" smtClean="0">
                <a:latin typeface="Calibri" pitchFamily="34" charset="0"/>
              </a:rPr>
              <a:t>ő</a:t>
            </a:r>
            <a:endParaRPr lang="en-US" sz="1400" b="1" dirty="0">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hu-HU" dirty="0" smtClean="0"/>
              <a:t>Gyenge és erős MI (John Searle, 1980)</a:t>
            </a:r>
            <a:endParaRPr lang="en-US" dirty="0"/>
          </a:p>
        </p:txBody>
      </p:sp>
      <p:sp>
        <p:nvSpPr>
          <p:cNvPr id="3" name="Content Placeholder 2"/>
          <p:cNvSpPr>
            <a:spLocks noGrp="1"/>
          </p:cNvSpPr>
          <p:nvPr>
            <p:ph idx="1"/>
          </p:nvPr>
        </p:nvSpPr>
        <p:spPr>
          <a:xfrm>
            <a:off x="0" y="1600200"/>
            <a:ext cx="9144000" cy="4800600"/>
          </a:xfrm>
        </p:spPr>
        <p:txBody>
          <a:bodyPr>
            <a:normAutofit fontScale="92500"/>
          </a:bodyPr>
          <a:lstStyle/>
          <a:p>
            <a:r>
              <a:rPr lang="hu-HU" b="1" u="sng" dirty="0" smtClean="0"/>
              <a:t>Erős MI:</a:t>
            </a:r>
          </a:p>
          <a:p>
            <a:pPr>
              <a:buNone/>
            </a:pPr>
            <a:r>
              <a:rPr lang="hu-HU" dirty="0" smtClean="0"/>
              <a:t>	Az erős mesterséges intelligencia szerint az intelligencia megvalósítható algoritusokkal. Kialakíthatok olyan rendszerek  amelyek valóban gondolkodnak, tehát pontosan úgy viselkednek mint az emberi elme. Az intelligencia mértéke az algoritmus bonyolultságától függ. Az olyan tulajdonságok mint az értelem, érzelem és gondolkozás az algoritmus tulajdonságai. Ezek szerint egy algoritmus önmagaban is intelligens lehet.</a:t>
            </a:r>
            <a:endParaRPr lang="en-US" dirty="0"/>
          </a:p>
        </p:txBody>
      </p:sp>
      <p:sp>
        <p:nvSpPr>
          <p:cNvPr id="4" name="TextBox 3"/>
          <p:cNvSpPr txBox="1">
            <a:spLocks noChangeArrowheads="1"/>
          </p:cNvSpPr>
          <p:nvPr/>
        </p:nvSpPr>
        <p:spPr bwMode="auto">
          <a:xfrm>
            <a:off x="2743200" y="6550223"/>
            <a:ext cx="3590470" cy="307777"/>
          </a:xfrm>
          <a:prstGeom prst="rect">
            <a:avLst/>
          </a:prstGeom>
          <a:noFill/>
          <a:ln w="9525">
            <a:noFill/>
            <a:miter lim="800000"/>
            <a:headEnd/>
            <a:tailEnd/>
          </a:ln>
        </p:spPr>
        <p:txBody>
          <a:bodyPr wrap="none">
            <a:spAutoFit/>
          </a:bodyPr>
          <a:lstStyle/>
          <a:p>
            <a:r>
              <a:rPr lang="hu-HU" sz="1400" b="1" dirty="0">
                <a:latin typeface="Calibri" pitchFamily="34" charset="0"/>
              </a:rPr>
              <a:t>KMOOC </a:t>
            </a:r>
            <a:r>
              <a:rPr lang="hu-HU" sz="1400" b="1" dirty="0" smtClean="0">
                <a:latin typeface="Calibri" pitchFamily="34" charset="0"/>
              </a:rPr>
              <a:t>– Mesterséges Intelligencia, </a:t>
            </a:r>
            <a:r>
              <a:rPr lang="en-US" sz="1400" b="1" dirty="0" smtClean="0">
                <a:latin typeface="Calibri" pitchFamily="34" charset="0"/>
              </a:rPr>
              <a:t>Bevezet</a:t>
            </a:r>
            <a:r>
              <a:rPr lang="hu-HU" sz="1400" b="1" dirty="0" smtClean="0">
                <a:latin typeface="Calibri" pitchFamily="34" charset="0"/>
              </a:rPr>
              <a:t>ő</a:t>
            </a:r>
            <a:endParaRPr lang="en-US" sz="1400" b="1" dirty="0">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Racionális ágens</a:t>
            </a:r>
            <a:endParaRPr lang="en-US" dirty="0"/>
          </a:p>
        </p:txBody>
      </p:sp>
      <p:pic>
        <p:nvPicPr>
          <p:cNvPr id="4" name="Picture 3" descr="i1.bmp"/>
          <p:cNvPicPr>
            <a:picLocks noChangeAspect="1"/>
          </p:cNvPicPr>
          <p:nvPr/>
        </p:nvPicPr>
        <p:blipFill>
          <a:blip r:embed="rId2"/>
          <a:stretch>
            <a:fillRect/>
          </a:stretch>
        </p:blipFill>
        <p:spPr>
          <a:xfrm>
            <a:off x="1981200" y="2362200"/>
            <a:ext cx="5498757" cy="3429000"/>
          </a:xfrm>
          <a:prstGeom prst="rect">
            <a:avLst/>
          </a:prstGeom>
        </p:spPr>
      </p:pic>
      <p:sp>
        <p:nvSpPr>
          <p:cNvPr id="5" name="TextBox 4"/>
          <p:cNvSpPr txBox="1">
            <a:spLocks noChangeArrowheads="1"/>
          </p:cNvSpPr>
          <p:nvPr/>
        </p:nvSpPr>
        <p:spPr bwMode="auto">
          <a:xfrm>
            <a:off x="2743200" y="6550223"/>
            <a:ext cx="3590470" cy="307777"/>
          </a:xfrm>
          <a:prstGeom prst="rect">
            <a:avLst/>
          </a:prstGeom>
          <a:noFill/>
          <a:ln w="9525">
            <a:noFill/>
            <a:miter lim="800000"/>
            <a:headEnd/>
            <a:tailEnd/>
          </a:ln>
        </p:spPr>
        <p:txBody>
          <a:bodyPr wrap="none">
            <a:spAutoFit/>
          </a:bodyPr>
          <a:lstStyle/>
          <a:p>
            <a:r>
              <a:rPr lang="hu-HU" sz="1400" b="1" dirty="0">
                <a:latin typeface="Calibri" pitchFamily="34" charset="0"/>
              </a:rPr>
              <a:t>KMOOC </a:t>
            </a:r>
            <a:r>
              <a:rPr lang="hu-HU" sz="1400" b="1" dirty="0" smtClean="0">
                <a:latin typeface="Calibri" pitchFamily="34" charset="0"/>
              </a:rPr>
              <a:t>– Mesterséges Intelligencia, </a:t>
            </a:r>
            <a:r>
              <a:rPr lang="en-US" sz="1400" b="1" dirty="0" smtClean="0">
                <a:latin typeface="Calibri" pitchFamily="34" charset="0"/>
              </a:rPr>
              <a:t>Bevezet</a:t>
            </a:r>
            <a:r>
              <a:rPr lang="hu-HU" sz="1400" b="1" dirty="0" smtClean="0">
                <a:latin typeface="Calibri" pitchFamily="34" charset="0"/>
              </a:rPr>
              <a:t>ő</a:t>
            </a:r>
            <a:endParaRPr lang="en-US" sz="1400" b="1" dirty="0">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TotalTime>
  <Words>69</Words>
  <Application>Microsoft Office PowerPoint</Application>
  <PresentationFormat>On-screen Show (4:3)</PresentationFormat>
  <Paragraphs>16</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Intelligenciatesztek</vt:lpstr>
      <vt:lpstr>Intelligenciatesztek</vt:lpstr>
      <vt:lpstr>Gyenge és erős MI (John Searle, 1980)</vt:lpstr>
      <vt:lpstr>Gyenge és erős MI (John Searle, 1980)</vt:lpstr>
      <vt:lpstr>Racionális ágens</vt:lpstr>
    </vt:vector>
  </TitlesOfParts>
  <Company>VTS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MESTERSÉGES INTELLIGENCIA</dc:title>
  <dc:creator>MikiJob</dc:creator>
  <cp:lastModifiedBy>MikiJob</cp:lastModifiedBy>
  <cp:revision>84</cp:revision>
  <dcterms:created xsi:type="dcterms:W3CDTF">2017-10-31T19:17:56Z</dcterms:created>
  <dcterms:modified xsi:type="dcterms:W3CDTF">2015-11-23T18:41:11Z</dcterms:modified>
</cp:coreProperties>
</file>