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lIns="50800" tIns="50800" rIns="50800" bIns="50800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3584476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  <a:lvl2pPr marL="1432277" indent="-987777">
              <a:defRPr sz="8000"/>
            </a:lvl2pPr>
            <a:lvl3pPr marL="1876777" indent="-987777">
              <a:defRPr sz="8000"/>
            </a:lvl3pPr>
            <a:lvl4pPr marL="2321277" indent="-987777">
              <a:defRPr sz="8000"/>
            </a:lvl4pPr>
            <a:lvl5pPr marL="2765777" indent="-987777">
              <a:defRPr sz="8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One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Two</a:t>
            </a:r>
            <a:endParaRPr sz="8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Three</a:t>
            </a:r>
            <a:endParaRPr sz="8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Four</a:t>
            </a:r>
            <a:endParaRPr sz="8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lIns="50800" tIns="50800" rIns="50800" bIns="50800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041332"/>
            <a:ext cx="10464800" cy="1280468"/>
          </a:xfrm>
          <a:prstGeom prst="rect">
            <a:avLst/>
          </a:prstGeom>
        </p:spPr>
        <p:txBody>
          <a:bodyPr/>
          <a:lstStyle>
            <a:lvl1pPr marL="1975555" indent="-1975555">
              <a:defRPr sz="8000"/>
            </a:lvl1pPr>
            <a:lvl2pPr marL="1432277" indent="-987777">
              <a:defRPr sz="8000"/>
            </a:lvl2pPr>
            <a:lvl3pPr marL="1876777" indent="-987777">
              <a:defRPr sz="8000"/>
            </a:lvl3pPr>
            <a:lvl4pPr marL="2321277" indent="-987777">
              <a:defRPr sz="8000"/>
            </a:lvl4pPr>
            <a:lvl5pPr marL="2765777" indent="-987777">
              <a:defRPr sz="8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One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Two</a:t>
            </a:r>
            <a:endParaRPr sz="8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Three</a:t>
            </a:r>
            <a:endParaRPr sz="8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Four</a:t>
            </a:r>
            <a:endParaRPr sz="8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50800" tIns="50800" rIns="50800" bIns="50800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/>
          <a:lstStyle>
            <a:lvl1pPr marL="1975555" indent="-1975555">
              <a:defRPr sz="8000"/>
            </a:lvl1pPr>
            <a:lvl2pPr marL="1432277" indent="-987777">
              <a:defRPr sz="8000"/>
            </a:lvl2pPr>
            <a:lvl3pPr marL="1876777" indent="-987777">
              <a:defRPr sz="8000"/>
            </a:lvl3pPr>
            <a:lvl4pPr marL="2321277" indent="-987777">
              <a:defRPr sz="8000"/>
            </a:lvl4pPr>
            <a:lvl5pPr marL="2765777" indent="-987777">
              <a:defRPr sz="8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One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Two</a:t>
            </a:r>
            <a:endParaRPr sz="8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Three</a:t>
            </a:r>
            <a:endParaRPr sz="8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Four</a:t>
            </a:r>
            <a:endParaRPr sz="8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One</a:t>
            </a:r>
            <a:endParaRPr sz="4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Two</a:t>
            </a:r>
            <a:endParaRPr sz="4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Three</a:t>
            </a:r>
            <a:endParaRPr sz="4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Four</a:t>
            </a:r>
            <a:endParaRPr sz="4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  <a:lvl2pPr marL="1432277" indent="-987777">
              <a:defRPr sz="8000"/>
            </a:lvl2pPr>
            <a:lvl3pPr marL="1876777" indent="-987777">
              <a:defRPr sz="8000"/>
            </a:lvl3pPr>
            <a:lvl4pPr marL="2321277" indent="-987777">
              <a:defRPr sz="8000"/>
            </a:lvl4pPr>
            <a:lvl5pPr marL="2765777" indent="-987777">
              <a:defRPr sz="8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One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Two</a:t>
            </a:r>
            <a:endParaRPr sz="8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Three</a:t>
            </a:r>
            <a:endParaRPr sz="8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Four</a:t>
            </a:r>
            <a:endParaRPr sz="8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  <a:defRPr sz="3600"/>
            </a:lvl1pPr>
            <a:lvl2pPr marL="889000" indent="-444500">
              <a:spcBef>
                <a:spcPts val="4200"/>
              </a:spcBef>
              <a:defRPr sz="3600"/>
            </a:lvl2pPr>
            <a:lvl3pPr marL="1333500" indent="-444500">
              <a:spcBef>
                <a:spcPts val="4200"/>
              </a:spcBef>
              <a:defRPr sz="3600"/>
            </a:lvl3pPr>
            <a:lvl4pPr marL="1778000" indent="-444500">
              <a:spcBef>
                <a:spcPts val="4200"/>
              </a:spcBef>
              <a:defRPr sz="3600"/>
            </a:lvl4pPr>
            <a:lvl5pPr marL="2222500" indent="-444500">
              <a:spcBef>
                <a:spcPts val="4200"/>
              </a:spcBef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One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Two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Three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Four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99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38100" dir="2400000">
              <a:srgbClr val="185477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38100" dir="2400000">
              <a:srgbClr val="185477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One</a:t>
            </a:r>
            <a:endParaRPr sz="4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Two</a:t>
            </a:r>
            <a:endParaRPr sz="4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Three</a:t>
            </a:r>
            <a:endParaRPr sz="4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Four</a:t>
            </a:r>
            <a:endParaRPr sz="4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1pPr>
      <a:lvl2pPr indent="2286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2pPr>
      <a:lvl3pPr indent="4572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3pPr>
      <a:lvl4pPr indent="6858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4pPr>
      <a:lvl5pPr indent="9144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5pPr>
      <a:lvl6pPr indent="11430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6pPr>
      <a:lvl7pPr indent="13716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7pPr>
      <a:lvl8pPr indent="16002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8pPr>
      <a:lvl9pPr indent="1828800" algn="ctr" defTabSz="584200">
        <a:defRPr sz="8000">
          <a:solidFill>
            <a:srgbClr val="FFFFFF"/>
          </a:solidFill>
          <a:latin typeface="Oswald Bold"/>
          <a:ea typeface="Oswald Bold"/>
          <a:cs typeface="Oswald Bold"/>
          <a:sym typeface="Oswald Bold"/>
        </a:defRPr>
      </a:lvl9pPr>
    </p:titleStyle>
    <p:bodyStyle>
      <a:lvl1pPr marL="381000" indent="-381000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1pPr>
      <a:lvl2pPr marL="9383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2pPr>
      <a:lvl3pPr marL="13828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3pPr>
      <a:lvl4pPr marL="18273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4pPr>
      <a:lvl5pPr marL="22718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5pPr>
      <a:lvl6pPr marL="27163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6pPr>
      <a:lvl7pPr marL="31608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7pPr>
      <a:lvl8pPr marL="36053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8pPr>
      <a:lvl9pPr marL="4049888" indent="-493888" defTabSz="584200">
        <a:buSzPct val="75000"/>
        <a:buChar char="•"/>
        <a:defRPr sz="4000">
          <a:solidFill>
            <a:srgbClr val="FFFFFF"/>
          </a:solidFill>
          <a:latin typeface="Oswald Regular"/>
          <a:ea typeface="Oswald Regular"/>
          <a:cs typeface="Oswald Regular"/>
          <a:sym typeface="Oswald Regular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LeanStream.ca" TargetMode="Externa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elitesecurity.org" TargetMode="External"/><Relationship Id="rId3" Type="http://schemas.openxmlformats.org/officeDocument/2006/relationships/hyperlink" Target="http://ftw.rs" TargetMode="External"/><Relationship Id="rId4" Type="http://schemas.openxmlformats.org/officeDocument/2006/relationships/hyperlink" Target="http://pticek.com" TargetMode="External"/><Relationship Id="rId5" Type="http://schemas.openxmlformats.org/officeDocument/2006/relationships/hyperlink" Target="http://webinarium.rs" TargetMode="External"/><Relationship Id="rId6" Type="http://schemas.openxmlformats.org/officeDocument/2006/relationships/hyperlink" Target="http://startit.rs" TargetMode="External"/><Relationship Id="rId7" Type="http://schemas.openxmlformats.org/officeDocument/2006/relationships/hyperlink" Target="http://mozeiovako.com" TargetMode="Externa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://www.csernikmarton.com" TargetMode="Externa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615999" y="2426592"/>
            <a:ext cx="11772802" cy="4900416"/>
          </a:xfrm>
          <a:prstGeom prst="rect">
            <a:avLst/>
          </a:prstGeom>
        </p:spPr>
        <p:txBody>
          <a:bodyPr/>
          <a:lstStyle/>
          <a:p>
            <a:pPr lvl="0" defTabSz="461518">
              <a:defRPr sz="1800">
                <a:solidFill>
                  <a:srgbClr val="000000"/>
                </a:solidFill>
              </a:defRPr>
            </a:pPr>
            <a:r>
              <a:rPr sz="9480">
                <a:solidFill>
                  <a:srgbClr val="FFFFFF"/>
                </a:solidFill>
              </a:rPr>
              <a:t>HOW TO START </a:t>
            </a:r>
            <a:r>
              <a:rPr sz="15800">
                <a:solidFill>
                  <a:srgbClr val="FFFFFF"/>
                </a:solidFill>
              </a:rPr>
              <a:t>FREELANCING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ABOUT ME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54329" indent="-354329" defTabSz="543305">
              <a:defRPr sz="1800">
                <a:solidFill>
                  <a:srgbClr val="000000"/>
                </a:solidFill>
              </a:defRPr>
            </a:pPr>
            <a:r>
              <a:rPr sz="3720">
                <a:solidFill>
                  <a:srgbClr val="FFFFFF"/>
                </a:solidFill>
              </a:rPr>
              <a:t>Márton Csernik</a:t>
            </a:r>
            <a:endParaRPr sz="3720">
              <a:solidFill>
                <a:srgbClr val="FFFFFF"/>
              </a:solidFill>
            </a:endParaRPr>
          </a:p>
          <a:p>
            <a:pPr lvl="0" marL="354329" indent="-354329" defTabSz="543305">
              <a:defRPr sz="1800">
                <a:solidFill>
                  <a:srgbClr val="000000"/>
                </a:solidFill>
              </a:defRPr>
            </a:pPr>
            <a:r>
              <a:rPr sz="3720">
                <a:solidFill>
                  <a:srgbClr val="FFFFFF"/>
                </a:solidFill>
              </a:rPr>
              <a:t>Born in 1986</a:t>
            </a:r>
            <a:endParaRPr sz="3720">
              <a:solidFill>
                <a:srgbClr val="FFFFFF"/>
              </a:solidFill>
            </a:endParaRPr>
          </a:p>
          <a:p>
            <a:pPr lvl="0" marL="354329" indent="-354329" defTabSz="543305">
              <a:defRPr sz="1800">
                <a:solidFill>
                  <a:srgbClr val="000000"/>
                </a:solidFill>
              </a:defRPr>
            </a:pPr>
            <a:r>
              <a:rPr sz="3720">
                <a:solidFill>
                  <a:srgbClr val="FFFFFF"/>
                </a:solidFill>
              </a:rPr>
              <a:t>Svetozar Marković High School, SU (2001-2005)</a:t>
            </a:r>
            <a:endParaRPr sz="3720">
              <a:solidFill>
                <a:srgbClr val="FFFFFF"/>
              </a:solidFill>
            </a:endParaRPr>
          </a:p>
          <a:p>
            <a:pPr lvl="0" marL="354329" indent="-354329" defTabSz="543305">
              <a:defRPr sz="1800">
                <a:solidFill>
                  <a:srgbClr val="000000"/>
                </a:solidFill>
              </a:defRPr>
            </a:pPr>
            <a:r>
              <a:rPr sz="3720">
                <a:solidFill>
                  <a:srgbClr val="FFFFFF"/>
                </a:solidFill>
              </a:rPr>
              <a:t>Subotica Tech </a:t>
            </a:r>
            <a:r>
              <a:rPr sz="2790">
                <a:solidFill>
                  <a:srgbClr val="FFFFFF"/>
                </a:solidFill>
              </a:rPr>
              <a:t>(Visoka Tehnička Škola Strukovnih Studija)</a:t>
            </a:r>
            <a:r>
              <a:rPr sz="3720">
                <a:solidFill>
                  <a:srgbClr val="FFFFFF"/>
                </a:solidFill>
              </a:rPr>
              <a:t>, SU (2005-2008)</a:t>
            </a:r>
            <a:endParaRPr sz="3720">
              <a:solidFill>
                <a:srgbClr val="FFFFFF"/>
              </a:solidFill>
            </a:endParaRPr>
          </a:p>
          <a:p>
            <a:pPr lvl="0" marL="354329" indent="-354329" defTabSz="543305">
              <a:defRPr sz="1800">
                <a:solidFill>
                  <a:srgbClr val="000000"/>
                </a:solidFill>
              </a:defRPr>
            </a:pPr>
            <a:r>
              <a:rPr sz="3720">
                <a:solidFill>
                  <a:srgbClr val="FFFFFF"/>
                </a:solidFill>
              </a:rPr>
              <a:t>Worked in a local company for almost 5 years</a:t>
            </a:r>
            <a:endParaRPr sz="3720">
              <a:solidFill>
                <a:srgbClr val="FFFFFF"/>
              </a:solidFill>
            </a:endParaRPr>
          </a:p>
          <a:p>
            <a:pPr lvl="0" marL="354329" indent="-354329" defTabSz="543305">
              <a:defRPr sz="1800">
                <a:solidFill>
                  <a:srgbClr val="000000"/>
                </a:solidFill>
              </a:defRPr>
            </a:pPr>
            <a:r>
              <a:rPr sz="3720">
                <a:solidFill>
                  <a:srgbClr val="FFFFFF"/>
                </a:solidFill>
              </a:rPr>
              <a:t>Full-time freelancer on Elance since 03/2013</a:t>
            </a:r>
            <a:endParaRPr sz="3720">
              <a:solidFill>
                <a:srgbClr val="FFFFFF"/>
              </a:solidFill>
            </a:endParaRPr>
          </a:p>
          <a:p>
            <a:pPr lvl="1" marL="767715" indent="-354329" defTabSz="543305">
              <a:defRPr sz="1800">
                <a:solidFill>
                  <a:srgbClr val="000000"/>
                </a:solidFill>
              </a:defRPr>
            </a:pPr>
            <a:r>
              <a:rPr sz="2790">
                <a:solidFill>
                  <a:srgbClr val="FFFFFF"/>
                </a:solidFill>
              </a:rPr>
              <a:t>Clients from Canada, the US, the UK, Italy, Sweden</a:t>
            </a:r>
            <a:endParaRPr sz="2790">
              <a:solidFill>
                <a:srgbClr val="FFFFFF"/>
              </a:solidFill>
            </a:endParaRPr>
          </a:p>
          <a:p>
            <a:pPr lvl="0" marL="354329" indent="-354329" defTabSz="543305">
              <a:defRPr sz="1800">
                <a:solidFill>
                  <a:srgbClr val="000000"/>
                </a:solidFill>
              </a:defRPr>
            </a:pPr>
            <a:r>
              <a:rPr sz="3720">
                <a:solidFill>
                  <a:srgbClr val="FFFFFF"/>
                </a:solidFill>
              </a:rPr>
              <a:t>Current employer: </a:t>
            </a:r>
            <a:r>
              <a:rPr sz="3720"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LeanStream.ca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85572">
              <a:defRPr sz="924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240">
                <a:solidFill>
                  <a:srgbClr val="FFFFFF"/>
                </a:solidFill>
              </a:rPr>
              <a:t>WHO IS A FREELANCER</a:t>
            </a:r>
          </a:p>
        </p:txBody>
      </p:sp>
    </p:spTree>
  </p:cSld>
  <p:clrMapOvr>
    <a:masterClrMapping/>
  </p:clrMapOvr>
  <p:transition spd="fast" advClick="1">
    <p:push dir="l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xfrm>
            <a:off x="1270000" y="2289398"/>
            <a:ext cx="10464800" cy="51748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DIFFERENCES BETWEEN</a:t>
            </a:r>
            <a:endParaRPr sz="8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WORKING IN A COMPANY</a:t>
            </a:r>
            <a:endParaRPr sz="8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AND BEING A FREELANCER</a:t>
            </a:r>
          </a:p>
        </p:txBody>
      </p:sp>
    </p:spTree>
  </p:cSld>
  <p:clrMapOvr>
    <a:masterClrMapping/>
  </p:clrMapOvr>
  <p:transition spd="fast" advClick="1">
    <p:push dir="l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WORKING IN A COMPANY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You are a programmer/designer/etc.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You have fixed work hours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You have a steady salary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You have at least one boss, but maybe more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BEING A FREELANCER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are a programmer/designer/etc.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are an accountant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are the sales guy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are the server guy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are the support guy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are the manager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work when you want OR when you have to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have a variable (but probably higher!) salary</a:t>
            </a:r>
            <a:endParaRPr sz="3640">
              <a:solidFill>
                <a:srgbClr val="FFFFFF"/>
              </a:solidFill>
            </a:endParaRPr>
          </a:p>
          <a:p>
            <a:pPr lvl="0" marL="346710" indent="-346710" defTabSz="531622">
              <a:defRPr sz="1800">
                <a:solidFill>
                  <a:srgbClr val="000000"/>
                </a:solidFill>
              </a:defRPr>
            </a:pPr>
            <a:r>
              <a:rPr sz="3640">
                <a:solidFill>
                  <a:srgbClr val="FFFFFF"/>
                </a:solidFill>
              </a:rPr>
              <a:t>You have no bosses, only a client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7256">
              <a:defRPr sz="544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40">
                <a:solidFill>
                  <a:srgbClr val="FFFFFF"/>
                </a:solidFill>
              </a:rPr>
              <a:t>SIMILARITIES BETWEEN WORKING IN A COMPANY AND BEING A FREELANCER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You have to work hard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You have to be good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Know multiple programming languages 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BEFORE YOU START…</a:t>
            </a:r>
          </a:p>
        </p:txBody>
      </p:sp>
    </p:spTree>
  </p:cSld>
  <p:clrMapOvr>
    <a:masterClrMapping/>
  </p:clrMapOvr>
  <p:transition spd="fast" advClick="1">
    <p:push dir="l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resized_y-u-no-meme-generator-u-dont-speak-english-y-u-no-learn-it-c7f4e2.jpg"/>
          <p:cNvPicPr/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3536950" y="635000"/>
            <a:ext cx="5918200" cy="59182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38100" dir="2400000">
              <a:srgbClr val="185477"/>
            </a:outerShdw>
          </a:effectLst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1270000" y="7518400"/>
            <a:ext cx="10464800" cy="1422400"/>
          </a:xfrm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40">
                <a:solidFill>
                  <a:srgbClr val="FFFFFF"/>
                </a:solidFill>
              </a:rPr>
              <a:t>LEARN THAT ENGLISH</a:t>
            </a:r>
          </a:p>
        </p:txBody>
      </p:sp>
    </p:spTree>
  </p:cSld>
  <p:clrMapOvr>
    <a:masterClrMapping/>
  </p:clrMapOvr>
  <p:transition spd="fast" advClick="1">
    <p:push dir="l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BEGIN WITH</a:t>
            </a:r>
          </a:p>
        </p:txBody>
      </p:sp>
      <p:sp>
        <p:nvSpPr>
          <p:cNvPr id="56" name="Shape 56"/>
          <p:cNvSpPr/>
          <p:nvPr>
            <p:ph type="body" idx="1"/>
          </p:nvPr>
        </p:nvSpPr>
        <p:spPr>
          <a:xfrm>
            <a:off x="952500" y="2603500"/>
            <a:ext cx="11099800" cy="677956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Online portfolios: Website &amp; LinkedIn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Clean up other social networks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Read, investigate, learn, ask, follow</a:t>
            </a:r>
            <a:endParaRPr sz="4000">
              <a:solidFill>
                <a:srgbClr val="FFFFFF"/>
              </a:solidFill>
            </a:endParaRPr>
          </a:p>
          <a:p>
            <a:pPr lvl="1" marL="825500" indent="-381000">
              <a:defRPr sz="1800">
                <a:solidFill>
                  <a:srgbClr val="000000"/>
                </a:solidFill>
              </a:defRPr>
            </a:pPr>
            <a:r>
              <a:rPr sz="3000"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elitesecurity.org</a:t>
            </a:r>
            <a:r>
              <a:rPr sz="3000">
                <a:solidFill>
                  <a:srgbClr val="FFFFFF"/>
                </a:solidFill>
              </a:rPr>
              <a:t> (Freelance Tutorial), </a:t>
            </a:r>
            <a:r>
              <a:rPr sz="3000" u="sng">
                <a:solidFill>
                  <a:srgbClr val="FFFFFF"/>
                </a:solidFill>
                <a:hlinkClick r:id="rId3" invalidUrl="" action="" tgtFrame="" tooltip="" history="1" highlightClick="0" endSnd="0"/>
              </a:rPr>
              <a:t>ftw.rs</a:t>
            </a:r>
            <a:r>
              <a:rPr sz="3000">
                <a:solidFill>
                  <a:srgbClr val="FFFFFF"/>
                </a:solidFill>
              </a:rPr>
              <a:t>, </a:t>
            </a:r>
            <a:r>
              <a:rPr sz="3000" u="sng">
                <a:solidFill>
                  <a:srgbClr val="FFFFFF"/>
                </a:solidFill>
                <a:hlinkClick r:id="rId4" invalidUrl="" action="" tgtFrame="" tooltip="" history="1" highlightClick="0" endSnd="0"/>
              </a:rPr>
              <a:t>pticek.com</a:t>
            </a:r>
            <a:r>
              <a:rPr sz="3000">
                <a:solidFill>
                  <a:srgbClr val="FFFFFF"/>
                </a:solidFill>
              </a:rPr>
              <a:t>, </a:t>
            </a:r>
            <a:r>
              <a:rPr sz="3000" u="sng">
                <a:solidFill>
                  <a:srgbClr val="FFFFFF"/>
                </a:solidFill>
                <a:hlinkClick r:id="rId5" invalidUrl="" action="" tgtFrame="" tooltip="" history="1" highlightClick="0" endSnd="0"/>
              </a:rPr>
              <a:t>webinarium.rs</a:t>
            </a:r>
            <a:r>
              <a:rPr sz="3000">
                <a:solidFill>
                  <a:srgbClr val="FFFFFF"/>
                </a:solidFill>
              </a:rPr>
              <a:t>, </a:t>
            </a:r>
            <a:r>
              <a:rPr sz="3000" u="sng">
                <a:solidFill>
                  <a:srgbClr val="FFFFFF"/>
                </a:solidFill>
                <a:hlinkClick r:id="rId6" invalidUrl="" action="" tgtFrame="" tooltip="" history="1" highlightClick="0" endSnd="0"/>
              </a:rPr>
              <a:t>startit.rs</a:t>
            </a:r>
            <a:r>
              <a:rPr sz="3000">
                <a:solidFill>
                  <a:srgbClr val="FFFFFF"/>
                </a:solidFill>
              </a:rPr>
              <a:t>, </a:t>
            </a:r>
            <a:r>
              <a:rPr sz="3000" u="sng">
                <a:solidFill>
                  <a:srgbClr val="FFFFFF"/>
                </a:solidFill>
                <a:hlinkClick r:id="rId7" invalidUrl="" action="" tgtFrame="" tooltip="" history="1" highlightClick="0" endSnd="0"/>
              </a:rPr>
              <a:t>mozeiovako.com</a:t>
            </a:r>
            <a:r>
              <a:rPr sz="3000">
                <a:solidFill>
                  <a:srgbClr val="FFFFFF"/>
                </a:solidFill>
              </a:rPr>
              <a:t> …</a:t>
            </a:r>
            <a:endParaRPr sz="3000">
              <a:solidFill>
                <a:srgbClr val="FFFFFF"/>
              </a:solidFill>
            </a:endParaRPr>
          </a:p>
          <a:p>
            <a:pPr lvl="1" marL="825500" indent="-38100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Darko Vidić, Željko Ptiček, Ivan Minić, Slobodan Marković, Igor Tomić, Zoran Torbica, Istok Pavlović, Dragan Varagić…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Set up a bank account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CHOOSE A PLATFORM</a:t>
            </a:r>
          </a:p>
        </p:txBody>
      </p:sp>
      <p:sp>
        <p:nvSpPr>
          <p:cNvPr id="59" name="Shape 59"/>
          <p:cNvSpPr/>
          <p:nvPr>
            <p:ph type="body" idx="1"/>
          </p:nvPr>
        </p:nvSpPr>
        <p:spPr>
          <a:xfrm>
            <a:off x="952500" y="2603500"/>
            <a:ext cx="5519986" cy="6286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Elance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Odesk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Freelancer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Guru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Hired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gun.io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TopTal</a:t>
            </a:r>
          </a:p>
        </p:txBody>
      </p:sp>
      <p:sp>
        <p:nvSpPr>
          <p:cNvPr id="60" name="Shape 60"/>
          <p:cNvSpPr/>
          <p:nvPr/>
        </p:nvSpPr>
        <p:spPr>
          <a:xfrm>
            <a:off x="6578600" y="2603500"/>
            <a:ext cx="5519986" cy="62865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38100" dir="2400000">
              <a:srgbClr val="185477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lvl="0" marL="381000" indent="-381000" algn="l" defTabSz="457200">
              <a:buSzPct val="75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4000">
                <a:solidFill>
                  <a:srgbClr val="FFFFFF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GreenDesign</a:t>
            </a:r>
            <a:endParaRPr sz="4000">
              <a:solidFill>
                <a:srgbClr val="FFFFFF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  <a:p>
            <a:pPr lvl="0" marL="381000" indent="-381000" algn="l" defTabSz="457200">
              <a:buSzPct val="75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4000">
                <a:solidFill>
                  <a:srgbClr val="FFFFFF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99designs</a:t>
            </a:r>
            <a:endParaRPr sz="4000">
              <a:solidFill>
                <a:srgbClr val="FFFFFF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  <a:p>
            <a:pPr lvl="0" marL="381000" indent="-381000" algn="l" defTabSz="457200">
              <a:buSzPct val="75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4000">
                <a:solidFill>
                  <a:srgbClr val="FFFFFF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RemoteOK</a:t>
            </a:r>
            <a:endParaRPr sz="4000">
              <a:solidFill>
                <a:srgbClr val="FFFFFF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  <a:p>
            <a:pPr lvl="0" marL="381000" indent="-381000" algn="l" defTabSz="457200">
              <a:buSzPct val="75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4000">
                <a:solidFill>
                  <a:srgbClr val="FFFFFF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AngelList</a:t>
            </a:r>
            <a:endParaRPr sz="4000">
              <a:solidFill>
                <a:srgbClr val="FFFFFF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  <a:p>
            <a:pPr lvl="0" marL="381000" indent="-381000" algn="l" defTabSz="457200">
              <a:buSzPct val="75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4000">
                <a:solidFill>
                  <a:srgbClr val="FFFFFF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Hacker News</a:t>
            </a:r>
            <a:endParaRPr sz="4000">
              <a:solidFill>
                <a:srgbClr val="FFFFFF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  <a:p>
            <a:pPr lvl="0" marL="381000" indent="-381000" algn="l" defTabSz="457200">
              <a:buSzPct val="75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/>
            </a:pPr>
            <a:r>
              <a:rPr sz="4000">
                <a:solidFill>
                  <a:srgbClr val="FFFFFF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…</a:t>
            </a:r>
          </a:p>
        </p:txBody>
      </p:sp>
    </p:spTree>
  </p:cSld>
  <p:clrMapOvr>
    <a:masterClrMapping/>
  </p:clrMapOvr>
  <p:transition spd="fast" advClick="1">
    <p:push dir="l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z="7679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679">
                <a:solidFill>
                  <a:srgbClr val="FFFFFF"/>
                </a:solidFill>
              </a:rPr>
              <a:t>POPULAR SKILLS IN DEMAND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PHP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JavaScript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Node.js / io.js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HTML, CSS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Java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C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C++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C#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Android, iOS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Ruby</a:t>
            </a:r>
            <a:endParaRPr sz="2960">
              <a:solidFill>
                <a:srgbClr val="FFFFFF"/>
              </a:solidFill>
            </a:endParaRPr>
          </a:p>
          <a:p>
            <a:pPr lvl="0" marL="281940" indent="-281940" defTabSz="432308">
              <a:defRPr sz="1800">
                <a:solidFill>
                  <a:srgbClr val="000000"/>
                </a:solidFill>
              </a:defRPr>
            </a:pPr>
            <a:r>
              <a:rPr sz="2960">
                <a:solidFill>
                  <a:srgbClr val="FFFFFF"/>
                </a:solidFill>
              </a:rPr>
              <a:t>Python</a:t>
            </a:r>
          </a:p>
        </p:txBody>
      </p:sp>
    </p:spTree>
  </p:cSld>
  <p:clrMapOvr>
    <a:masterClrMapping/>
  </p:clrMapOvr>
  <p:transition spd="fast" advClick="1">
    <p:push dir="l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lets-get-it-done.jpg"/>
          <p:cNvPicPr/>
          <p:nvPr/>
        </p:nvPicPr>
        <p:blipFill>
          <a:blip r:embed="rId2">
            <a:extLst/>
          </a:blip>
          <a:srcRect l="0" t="608" r="0" b="0"/>
          <a:stretch>
            <a:fillRect/>
          </a:stretch>
        </p:blipFill>
        <p:spPr>
          <a:xfrm>
            <a:off x="6718300" y="1618902"/>
            <a:ext cx="5334001" cy="630037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38100" dir="2400000">
              <a:srgbClr val="185477"/>
            </a:outerShdw>
          </a:effectLst>
        </p:spPr>
      </p:pic>
      <p:sp>
        <p:nvSpPr>
          <p:cNvPr id="66" name="Shape 66"/>
          <p:cNvSpPr/>
          <p:nvPr>
            <p:ph type="title"/>
          </p:nvPr>
        </p:nvSpPr>
        <p:spPr>
          <a:xfrm>
            <a:off x="952500" y="533400"/>
            <a:ext cx="53340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BUILD YOUR PROFILE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xfrm>
            <a:off x="952500" y="4241800"/>
            <a:ext cx="5334000" cy="4914900"/>
          </a:xfrm>
          <a:prstGeom prst="rect">
            <a:avLst/>
          </a:prstGeom>
        </p:spPr>
        <p:txBody>
          <a:bodyPr/>
          <a:lstStyle/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A nice photo</a:t>
            </a:r>
            <a:endParaRPr sz="3200">
              <a:solidFill>
                <a:srgbClr val="FFFFFF"/>
              </a:solidFill>
            </a:endParaRPr>
          </a:p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Overview, resumé/CV, portfolio</a:t>
            </a:r>
            <a:endParaRPr sz="3200">
              <a:solidFill>
                <a:srgbClr val="FFFFFF"/>
              </a:solidFill>
            </a:endParaRPr>
          </a:p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Education</a:t>
            </a:r>
            <a:endParaRPr sz="3200">
              <a:solidFill>
                <a:srgbClr val="FFFFFF"/>
              </a:solidFill>
            </a:endParaRPr>
          </a:p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Skill tests</a:t>
            </a:r>
            <a:endParaRPr sz="3200">
              <a:solidFill>
                <a:srgbClr val="FFFFFF"/>
              </a:solidFill>
            </a:endParaRPr>
          </a:p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Earlier projects</a:t>
            </a:r>
            <a:endParaRPr sz="3200">
              <a:solidFill>
                <a:srgbClr val="FFFFFF"/>
              </a:solidFill>
            </a:endParaRPr>
          </a:p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Job history</a:t>
            </a:r>
            <a:endParaRPr sz="3200">
              <a:solidFill>
                <a:srgbClr val="FFFFFF"/>
              </a:solidFill>
            </a:endParaRPr>
          </a:p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Rating, recommendations</a:t>
            </a:r>
            <a:endParaRPr sz="3200">
              <a:solidFill>
                <a:srgbClr val="FFFFFF"/>
              </a:solidFill>
            </a:endParaRPr>
          </a:p>
          <a:p>
            <a:pPr lvl="0" marL="304800" indent="-304800" defTabSz="233679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Verify credentials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START LOOKING</a:t>
            </a:r>
          </a:p>
        </p:txBody>
      </p:sp>
      <p:sp>
        <p:nvSpPr>
          <p:cNvPr id="70" name="Shape 7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Pick a category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Look for small, quick tasks in the beginning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Be cheap in the beginning, then raise your rates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Always trust your instincts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Bid on more tasks in the same time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Jobs can be flat rate or hourly rate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JOBS TO AVOID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Payment is not verified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The description is one sentence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Horrible English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When a particular contractor is targeted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More than 10-15 bidders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When the client has no history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When the client gives bad rating and reviews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WordPress plugin updates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AN EFFECTIVE PROPOSAL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A few words about yourself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Describe your idea for solving the problem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Show previous similar jobs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Create and present something quickly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Ask questions to start a conversation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No “Dear Sir”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No $19.72 -&gt; make that $20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No copy-paste proposals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WHEN YOU GET A JOB</a:t>
            </a:r>
          </a:p>
        </p:txBody>
      </p:sp>
      <p:sp>
        <p:nvSpPr>
          <p:cNvPr id="79" name="Shape 7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Don’t panic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Give your best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If something’s unclear, just ask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Finish in time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Upload to your server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Send the full code when the task is paid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Ask for rating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REMEMBER</a:t>
            </a:r>
          </a:p>
        </p:txBody>
      </p:sp>
      <p:sp>
        <p:nvSpPr>
          <p:cNvPr id="82" name="Shape 8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Be kind and communicative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Invest in yourself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Have everything written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Have a contract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DON’T GIVE UP, KEEP TRYING</a:t>
            </a:r>
            <a:endParaRPr sz="4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Enjoy</a:t>
            </a:r>
          </a:p>
        </p:txBody>
      </p:sp>
    </p:spTree>
  </p:cSld>
  <p:clrMapOvr>
    <a:masterClrMapping/>
  </p:clrMapOvr>
  <p:transition spd="fast" advClick="1">
    <p:push dir="l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creen-shot-2013-07-17-at-11.13.20-am.png"/>
          <p:cNvPicPr/>
          <p:nvPr/>
        </p:nvPicPr>
        <p:blipFill>
          <a:blip r:embed="rId2">
            <a:extLst/>
          </a:blip>
          <a:srcRect l="0" t="0" r="0" b="2679"/>
          <a:stretch>
            <a:fillRect/>
          </a:stretch>
        </p:blipFill>
        <p:spPr>
          <a:xfrm>
            <a:off x="2799705" y="635000"/>
            <a:ext cx="7552350" cy="550062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38100" dir="2400000">
              <a:srgbClr val="185477"/>
            </a:outerShdw>
          </a:effectLst>
        </p:spPr>
      </p:pic>
      <p:sp>
        <p:nvSpPr>
          <p:cNvPr id="85" name="Shape 85"/>
          <p:cNvSpPr/>
          <p:nvPr>
            <p:ph type="body" idx="1"/>
          </p:nvPr>
        </p:nvSpPr>
        <p:spPr>
          <a:xfrm>
            <a:off x="1270000" y="6325344"/>
            <a:ext cx="10464800" cy="2996456"/>
          </a:xfrm>
          <a:prstGeom prst="rect">
            <a:avLst/>
          </a:prstGeom>
        </p:spPr>
        <p:txBody>
          <a:bodyPr/>
          <a:lstStyle/>
          <a:p>
            <a:pPr lvl="0" marL="0" indent="0" algn="ctr" defTabSz="560831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7679">
                <a:solidFill>
                  <a:srgbClr val="FFFFFF"/>
                </a:solidFill>
              </a:rPr>
              <a:t>csm@csm.rs</a:t>
            </a:r>
            <a:endParaRPr sz="7679">
              <a:solidFill>
                <a:srgbClr val="FFFFFF"/>
              </a:solidFill>
            </a:endParaRPr>
          </a:p>
          <a:p>
            <a:pPr lvl="0" marL="0" indent="0" algn="ctr" defTabSz="560831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7679" u="sng">
                <a:solidFill>
                  <a:srgbClr val="FFFFFF"/>
                </a:solidFill>
                <a:hlinkClick r:id="rId3" invalidUrl="" action="" tgtFrame="" tooltip="" history="1" highlightClick="0" endSnd="0"/>
              </a:rPr>
              <a:t>www.csernikmarton.com</a:t>
            </a:r>
          </a:p>
        </p:txBody>
      </p:sp>
    </p:spTree>
  </p:cSld>
  <p:clrMapOvr>
    <a:masterClrMapping/>
  </p:clrMapOvr>
  <p:transition spd="fast" advClick="1">
    <p:push dir="l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title"/>
          </p:nvPr>
        </p:nvSpPr>
        <p:spPr>
          <a:xfrm>
            <a:off x="1206500" y="3225800"/>
            <a:ext cx="10464800" cy="3302000"/>
          </a:xfrm>
          <a:prstGeom prst="rect">
            <a:avLst/>
          </a:prstGeom>
        </p:spPr>
        <p:txBody>
          <a:bodyPr/>
          <a:lstStyle>
            <a:lvl1pPr>
              <a:defRPr sz="13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0">
                <a:solidFill>
                  <a:srgbClr val="FFFFFF"/>
                </a:solidFill>
              </a:rPr>
              <a:t>QUESTION TIME</a:t>
            </a:r>
          </a:p>
        </p:txBody>
      </p:sp>
    </p:spTree>
  </p:cSld>
  <p:clrMapOvr>
    <a:masterClrMapping/>
  </p:clrMapOvr>
  <p:transition spd="fast" advClick="1">
    <p:push dir="l"/>
  </p:transition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