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45BBA4E9-EBCE-4D17-AEB2-0208DA528551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6BC200-AB4A-47B4-AF27-6F3F135BBB5C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60442E-2517-46EB-989D-49CC84B1ECE0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57A452-9886-4A98-BFC4-8E92FA2AE2F8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D81F22-7032-4CD7-87FA-B6ABE8186502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BFE743-AE89-4E1B-9AA7-00587A095BF1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715F80-E0A9-4178-A1D3-BA59B307DA23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D535BD-FF1B-4A9D-9E6B-428C0FF63AD8}" type="slidenum">
              <a:rPr lang="en-GB"/>
              <a:pPr/>
              <a:t>6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9EDE05-F46D-4306-84AA-DD854850D29B}" type="slidenum">
              <a:rPr lang="en-GB"/>
              <a:pPr/>
              <a:t>7</a:t>
            </a:fld>
            <a:endParaRPr lang="en-GB"/>
          </a:p>
        </p:txBody>
      </p:sp>
      <p:sp>
        <p:nvSpPr>
          <p:cNvPr id="88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F85363-CD35-4502-9006-42E09A9F355B}" type="slidenum">
              <a:rPr lang="en-GB"/>
              <a:pPr/>
              <a:t>8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6AF903-711B-46E0-9259-B7DE3880BB2F}" type="slidenum">
              <a:rPr lang="en-GB"/>
              <a:pPr/>
              <a:t>9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00463C-EC5B-46DE-816D-A6AAC1432E56}" type="slidenum">
              <a:rPr lang="en-GB"/>
              <a:pPr/>
              <a:t>10</a:t>
            </a:fld>
            <a:endParaRPr lang="en-GB"/>
          </a:p>
        </p:txBody>
      </p:sp>
      <p:sp>
        <p:nvSpPr>
          <p:cNvPr id="88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C83644-AA1C-45FF-86CD-40F1F93B2671}" type="slidenum">
              <a:rPr lang="en-GB"/>
              <a:pPr/>
              <a:t>11</a:t>
            </a:fld>
            <a:endParaRPr lang="en-GB"/>
          </a:p>
        </p:txBody>
      </p:sp>
      <p:sp>
        <p:nvSpPr>
          <p:cNvPr id="89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D3E532-F477-4E9E-83D0-E7E89BAEBCB8}" type="slidenum">
              <a:rPr lang="en-GB"/>
              <a:pPr/>
              <a:t>12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F30FC-2A40-44D1-B6D4-C70000B69BE9}" type="slidenum">
              <a:rPr lang="en-GB"/>
              <a:pPr/>
              <a:t>13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A35A4B-90B0-4D3C-9F08-B581A03DEF7E}" type="slidenum">
              <a:rPr lang="en-GB"/>
              <a:pPr/>
              <a:t>14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C6AB6D-77A8-4011-9E15-7ED1ADE34803}" type="slidenum">
              <a:rPr lang="en-GB"/>
              <a:pPr/>
              <a:t>15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F97822-7AEF-4982-A659-8B532A874C34}" type="slidenum">
              <a:rPr lang="en-GB"/>
              <a:pPr/>
              <a:t>16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1CC979-4040-47C5-944D-7D417F346AB7}" type="slidenum">
              <a:rPr lang="en-GB"/>
              <a:pPr/>
              <a:t>17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B3EE79-210F-4FE0-8C7A-16FDB715114B}" type="slidenum">
              <a:rPr lang="en-GB"/>
              <a:pPr/>
              <a:t>18</a:t>
            </a:fld>
            <a:endParaRPr lang="en-GB"/>
          </a:p>
        </p:txBody>
      </p:sp>
      <p:sp>
        <p:nvSpPr>
          <p:cNvPr id="90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2A7B06-7A7D-485F-8A4E-7A82D75BDDBA}" type="slidenum">
              <a:rPr lang="en-GB"/>
              <a:pPr/>
              <a:t>19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C53205-7EC6-4BB6-821C-708F951D15AA}" type="slidenum">
              <a:rPr lang="en-GB"/>
              <a:pPr/>
              <a:t>20</a:t>
            </a:fld>
            <a:endParaRPr lang="en-GB"/>
          </a:p>
        </p:txBody>
      </p:sp>
      <p:sp>
        <p:nvSpPr>
          <p:cNvPr id="91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Ne</a:t>
            </a:r>
            <a:r>
              <a:rPr lang="hu-HU" baseline="0" smtClean="0"/>
              <a:t> znam odakle se otvara.</a:t>
            </a:r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A9439E-CA95-42F9-AAA6-3B1AB0ED0542}" type="slidenum">
              <a:rPr lang="en-GB"/>
              <a:pPr/>
              <a:t>21</a:t>
            </a:fld>
            <a:endParaRPr lang="en-GB"/>
          </a:p>
        </p:txBody>
      </p:sp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8A3201-D954-4BD9-A70D-450CD91ACDBD}" type="slidenum">
              <a:rPr lang="en-GB"/>
              <a:pPr/>
              <a:t>22</a:t>
            </a:fld>
            <a:endParaRPr lang="en-GB"/>
          </a:p>
        </p:txBody>
      </p:sp>
      <p:sp>
        <p:nvSpPr>
          <p:cNvPr id="92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4F5FB7-03A7-498B-8D81-07BFD2DA8ACB}" type="slidenum">
              <a:rPr lang="en-GB"/>
              <a:pPr/>
              <a:t>23</a:t>
            </a:fld>
            <a:endParaRPr lang="en-GB"/>
          </a:p>
        </p:txBody>
      </p:sp>
      <p:sp>
        <p:nvSpPr>
          <p:cNvPr id="92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BCEAB6A-716E-4EA6-9902-12D11BF7CD30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mtClean="0"/>
              <a:t>Pripremanje anali</a:t>
            </a:r>
            <a:r>
              <a:rPr lang="sr-Latn-CS" smtClean="0"/>
              <a:t>za i izveštaja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Mogućnosti analize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b="1" smtClean="0"/>
              <a:t>Filtracija:</a:t>
            </a:r>
            <a:r>
              <a:rPr lang="hu-HU" sz="2400" smtClean="0"/>
              <a:t> </a:t>
            </a:r>
            <a:endParaRPr lang="hu-HU" sz="2400"/>
          </a:p>
          <a:p>
            <a:pPr lvl="1"/>
            <a:r>
              <a:rPr lang="hu-HU" sz="2000" b="1" smtClean="0"/>
              <a:t>AutoFilter</a:t>
            </a:r>
            <a:r>
              <a:rPr lang="hu-HU" sz="2000" smtClean="0"/>
              <a:t>. </a:t>
            </a:r>
            <a:endParaRPr lang="hu-HU" sz="2000"/>
          </a:p>
          <a:p>
            <a:pPr lvl="1"/>
            <a:r>
              <a:rPr lang="hu-HU" sz="2000" smtClean="0"/>
              <a:t>Sopstveno podešavanje filtra.</a:t>
            </a:r>
            <a:endParaRPr lang="hu-HU" sz="2000" b="1"/>
          </a:p>
          <a:p>
            <a:r>
              <a:rPr lang="hu-HU" sz="2400" b="1" smtClean="0"/>
              <a:t>Grupisanje</a:t>
            </a:r>
            <a:endParaRPr lang="hu-HU" sz="2400"/>
          </a:p>
          <a:p>
            <a:r>
              <a:rPr lang="hu-HU" sz="2400" b="1" smtClean="0"/>
              <a:t>Formatiranje</a:t>
            </a:r>
            <a:endParaRPr lang="hu-HU" sz="2400"/>
          </a:p>
          <a:p>
            <a:r>
              <a:rPr lang="hu-HU" sz="2400" b="1" smtClean="0"/>
              <a:t>Pojedinačna i brojana polja</a:t>
            </a:r>
            <a:endParaRPr lang="hu-HU" sz="2400" b="1"/>
          </a:p>
          <a:p>
            <a:r>
              <a:rPr lang="hu-HU" sz="2400" b="1" smtClean="0"/>
              <a:t>Trostruka procena vremena</a:t>
            </a:r>
            <a:endParaRPr lang="hu-HU" sz="2400" b="1"/>
          </a:p>
          <a:p>
            <a:r>
              <a:rPr lang="hu-HU" sz="2400" b="1" smtClean="0"/>
              <a:t>Report</a:t>
            </a:r>
            <a:r>
              <a:rPr lang="hu-HU" sz="2400" smtClean="0"/>
              <a:t>: </a:t>
            </a:r>
            <a:endParaRPr lang="hu-HU" sz="2400"/>
          </a:p>
          <a:p>
            <a:pPr lvl="1"/>
            <a:r>
              <a:rPr lang="hu-HU" sz="2000" b="1" smtClean="0"/>
              <a:t>Visual Reports</a:t>
            </a:r>
            <a:r>
              <a:rPr lang="hu-HU" sz="2000" smtClean="0"/>
              <a:t> </a:t>
            </a:r>
            <a:endParaRPr lang="hu-HU" sz="2000"/>
          </a:p>
          <a:p>
            <a:pPr lvl="1"/>
            <a:r>
              <a:rPr lang="hu-HU" sz="2000" b="1" smtClean="0"/>
              <a:t>Reports</a:t>
            </a:r>
            <a:endParaRPr lang="hu-HU" sz="2000" b="1"/>
          </a:p>
          <a:p>
            <a:r>
              <a:rPr lang="hu-HU" sz="2400" b="1" smtClean="0"/>
              <a:t>Analiza tabele podataka u Excel-u</a:t>
            </a:r>
            <a:endParaRPr lang="hu-HU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Filtracija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Paleta alata </a:t>
            </a:r>
            <a:r>
              <a:rPr lang="hu-HU" b="1" smtClean="0"/>
              <a:t>Formatting</a:t>
            </a:r>
            <a:r>
              <a:rPr lang="hu-HU" smtClean="0"/>
              <a:t>  </a:t>
            </a:r>
            <a:endParaRPr lang="hu-HU"/>
          </a:p>
          <a:p>
            <a:pPr lvl="1"/>
            <a:r>
              <a:rPr lang="hu-HU" smtClean="0"/>
              <a:t>funkcija</a:t>
            </a:r>
            <a:r>
              <a:rPr lang="hu-HU" b="1" smtClean="0"/>
              <a:t> AutoFilter</a:t>
            </a:r>
            <a:endParaRPr lang="hu-HU"/>
          </a:p>
          <a:p>
            <a:pPr lvl="1"/>
            <a:r>
              <a:rPr lang="hu-HU" b="1" smtClean="0"/>
              <a:t>Filter</a:t>
            </a:r>
            <a:endParaRPr lang="hu-HU"/>
          </a:p>
          <a:p>
            <a:r>
              <a:rPr lang="hu-HU" smtClean="0"/>
              <a:t>Meni </a:t>
            </a:r>
            <a:r>
              <a:rPr lang="hu-HU" b="1" smtClean="0"/>
              <a:t>Project, </a:t>
            </a:r>
            <a:r>
              <a:rPr lang="hu-HU" smtClean="0"/>
              <a:t>podmeni</a:t>
            </a:r>
            <a:r>
              <a:rPr lang="hu-HU" b="1" smtClean="0"/>
              <a:t> Filtered For: All Tasks, </a:t>
            </a:r>
            <a:r>
              <a:rPr lang="hu-HU" smtClean="0"/>
              <a:t>prozor </a:t>
            </a:r>
            <a:r>
              <a:rPr lang="sr-Latn-CS" smtClean="0"/>
              <a:t> </a:t>
            </a:r>
            <a:r>
              <a:rPr lang="sr-Latn-CS" b="1" smtClean="0"/>
              <a:t>More Filters</a:t>
            </a:r>
            <a:r>
              <a:rPr lang="sr-Latn-CS" smtClean="0"/>
              <a:t>, opcija </a:t>
            </a:r>
            <a:r>
              <a:rPr lang="sr-Latn-CS" b="1" smtClean="0"/>
              <a:t>New</a:t>
            </a:r>
            <a:endParaRPr lang="hu-HU" b="1"/>
          </a:p>
        </p:txBody>
      </p:sp>
      <p:pic>
        <p:nvPicPr>
          <p:cNvPr id="5" name="Picture 4" descr="Filter Definition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591" y="4071942"/>
            <a:ext cx="4919008" cy="24479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Grupisanje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Paleta alata </a:t>
            </a:r>
            <a:r>
              <a:rPr lang="hu-HU" b="1" smtClean="0"/>
              <a:t>Standard, </a:t>
            </a:r>
            <a:r>
              <a:rPr lang="hu-HU" smtClean="0"/>
              <a:t>alat</a:t>
            </a:r>
            <a:r>
              <a:rPr lang="hu-HU" b="1" smtClean="0"/>
              <a:t> Group By</a:t>
            </a:r>
            <a:endParaRPr lang="hu-HU"/>
          </a:p>
          <a:p>
            <a:r>
              <a:rPr lang="hu-HU" smtClean="0"/>
              <a:t>Meni </a:t>
            </a:r>
            <a:r>
              <a:rPr lang="hu-HU" b="1" smtClean="0"/>
              <a:t>Project, </a:t>
            </a:r>
            <a:r>
              <a:rPr lang="hu-HU" smtClean="0"/>
              <a:t>podmeni </a:t>
            </a:r>
            <a:r>
              <a:rPr lang="hu-HU" b="1" smtClean="0"/>
              <a:t>Group By, </a:t>
            </a:r>
            <a:r>
              <a:rPr lang="hu-HU" smtClean="0"/>
              <a:t>pr</a:t>
            </a:r>
            <a:r>
              <a:rPr lang="sr-Latn-CS" smtClean="0"/>
              <a:t>ozor </a:t>
            </a:r>
            <a:r>
              <a:rPr lang="hu-HU" b="1" smtClean="0"/>
              <a:t>More Groups, </a:t>
            </a:r>
            <a:r>
              <a:rPr lang="hu-HU" smtClean="0"/>
              <a:t>opcija</a:t>
            </a:r>
            <a:r>
              <a:rPr lang="hu-HU" b="1" smtClean="0"/>
              <a:t> New</a:t>
            </a:r>
            <a:r>
              <a:rPr lang="hu-HU" smtClean="0"/>
              <a:t> </a:t>
            </a:r>
            <a:r>
              <a:rPr lang="hu-HU"/>
              <a:t/>
            </a:r>
            <a:br>
              <a:rPr lang="hu-HU"/>
            </a:br>
            <a:endParaRPr lang="hu-HU"/>
          </a:p>
        </p:txBody>
      </p:sp>
      <p:pic>
        <p:nvPicPr>
          <p:cNvPr id="5" name="Picture 4" descr="Group Definition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3186890"/>
            <a:ext cx="5081584" cy="33472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Definisanje intervala za grupe</a:t>
            </a:r>
            <a:endParaRPr lang="hu-HU"/>
          </a:p>
        </p:txBody>
      </p:sp>
      <p:pic>
        <p:nvPicPr>
          <p:cNvPr id="5" name="Picture 4" descr="Define Group Interval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4" y="3000372"/>
            <a:ext cx="5662354" cy="33430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58" y="1643050"/>
            <a:ext cx="8358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>
              <a:buFont typeface="Arial" pitchFamily="34" charset="0"/>
              <a:buChar char="•"/>
            </a:pPr>
            <a:r>
              <a:rPr lang="hu-HU" sz="2800" smtClean="0">
                <a:latin typeface="+mn-lt"/>
              </a:rPr>
              <a:t>Pro</a:t>
            </a:r>
            <a:r>
              <a:rPr lang="sr-Latn-CS" sz="2800" smtClean="0">
                <a:latin typeface="+mn-lt"/>
              </a:rPr>
              <a:t>zor </a:t>
            </a:r>
            <a:r>
              <a:rPr lang="sr-Latn-CS" sz="2800" b="1" smtClean="0">
                <a:latin typeface="+mn-lt"/>
              </a:rPr>
              <a:t>Group Definition, </a:t>
            </a:r>
            <a:r>
              <a:rPr lang="sr-Latn-CS" sz="2800" smtClean="0">
                <a:latin typeface="+mn-lt"/>
              </a:rPr>
              <a:t>opcija</a:t>
            </a:r>
            <a:r>
              <a:rPr lang="sr-Latn-CS" sz="2800" b="1" smtClean="0">
                <a:latin typeface="+mn-lt"/>
              </a:rPr>
              <a:t> Group Definition Interval</a:t>
            </a:r>
            <a:r>
              <a:rPr lang="sr-Latn-CS" sz="2800" smtClean="0">
                <a:latin typeface="+mn-lt"/>
              </a:rPr>
              <a:t> </a:t>
            </a:r>
            <a:endParaRPr lang="en-US" sz="280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Formatiranja 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 </a:t>
            </a:r>
            <a:r>
              <a:rPr lang="hu-HU" b="1" smtClean="0"/>
              <a:t>Format, </a:t>
            </a:r>
            <a:r>
              <a:rPr lang="hu-HU" smtClean="0"/>
              <a:t>podmeni</a:t>
            </a:r>
            <a:r>
              <a:rPr lang="hu-HU" b="1" smtClean="0"/>
              <a:t> </a:t>
            </a:r>
            <a:r>
              <a:rPr lang="hu-HU" b="1"/>
              <a:t>(Bar Styles)</a:t>
            </a:r>
            <a:r>
              <a:rPr lang="hu-HU"/>
              <a:t> </a:t>
            </a:r>
          </a:p>
        </p:txBody>
      </p:sp>
      <p:pic>
        <p:nvPicPr>
          <p:cNvPr id="5" name="Picture 4" descr="Bar Style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2303910"/>
            <a:ext cx="6134102" cy="42159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Tekst na trakama </a:t>
            </a:r>
            <a:endParaRPr lang="hu-HU"/>
          </a:p>
        </p:txBody>
      </p:sp>
      <p:pic>
        <p:nvPicPr>
          <p:cNvPr id="4" name="Picture 3" descr="Bar Styles kartica Text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1617601"/>
            <a:ext cx="7143800" cy="49403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Pojedinačna i brojana polja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 </a:t>
            </a:r>
            <a:r>
              <a:rPr lang="hu-HU" b="1" smtClean="0"/>
              <a:t>Tools</a:t>
            </a:r>
            <a:r>
              <a:rPr lang="hu-HU" smtClean="0"/>
              <a:t>, podmeni</a:t>
            </a:r>
            <a:r>
              <a:rPr lang="hu-HU" b="1" smtClean="0"/>
              <a:t> </a:t>
            </a:r>
            <a:r>
              <a:rPr lang="hu-HU" b="1"/>
              <a:t/>
            </a:r>
            <a:br>
              <a:rPr lang="hu-HU" b="1"/>
            </a:br>
            <a:r>
              <a:rPr lang="hu-HU" b="1" smtClean="0"/>
              <a:t>Customize</a:t>
            </a:r>
            <a:r>
              <a:rPr lang="hu-HU" smtClean="0"/>
              <a:t>, opcija</a:t>
            </a:r>
            <a:r>
              <a:rPr lang="hu-HU"/>
              <a:t/>
            </a:r>
            <a:br>
              <a:rPr lang="hu-HU"/>
            </a:br>
            <a:r>
              <a:rPr lang="hu-HU" b="1" smtClean="0"/>
              <a:t>Fields</a:t>
            </a:r>
            <a:r>
              <a:rPr lang="hu-HU" smtClean="0"/>
              <a:t>.</a:t>
            </a:r>
            <a:endParaRPr lang="hu-HU"/>
          </a:p>
        </p:txBody>
      </p:sp>
      <p:pic>
        <p:nvPicPr>
          <p:cNvPr id="5" name="Picture 4" descr="Custom Field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1571612"/>
            <a:ext cx="4305300" cy="50101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Importovanje polja</a:t>
            </a:r>
            <a:endParaRPr lang="hu-HU"/>
          </a:p>
        </p:txBody>
      </p:sp>
      <p:pic>
        <p:nvPicPr>
          <p:cNvPr id="8847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003425"/>
            <a:ext cx="792480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Ilustrovani izveštaji</a:t>
            </a:r>
            <a:endParaRPr lang="hu-HU"/>
          </a:p>
        </p:txBody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 </a:t>
            </a:r>
            <a:r>
              <a:rPr lang="hu-HU" b="1" smtClean="0"/>
              <a:t>Report</a:t>
            </a:r>
            <a:r>
              <a:rPr lang="hu-HU" smtClean="0"/>
              <a:t>, komanda </a:t>
            </a:r>
            <a:r>
              <a:rPr lang="hu-HU" b="1" smtClean="0"/>
              <a:t>Visual Reports</a:t>
            </a:r>
            <a:r>
              <a:rPr lang="hu-HU" smtClean="0"/>
              <a:t> </a:t>
            </a:r>
            <a:endParaRPr lang="hu-HU"/>
          </a:p>
        </p:txBody>
      </p:sp>
      <p:pic>
        <p:nvPicPr>
          <p:cNvPr id="8878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47925" y="2420938"/>
            <a:ext cx="424815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Formiranje mustre</a:t>
            </a:r>
            <a:endParaRPr lang="hu-HU"/>
          </a:p>
        </p:txBody>
      </p:sp>
      <p:pic>
        <p:nvPicPr>
          <p:cNvPr id="88986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6488" y="1776413"/>
            <a:ext cx="4391025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Tradicionalni izveštaji</a:t>
            </a:r>
            <a:endParaRPr lang="hu-HU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 </a:t>
            </a:r>
            <a:r>
              <a:rPr lang="hu-HU" b="1" smtClean="0"/>
              <a:t>Report,</a:t>
            </a:r>
            <a:r>
              <a:rPr lang="hu-HU" smtClean="0"/>
              <a:t> komanda </a:t>
            </a:r>
            <a:r>
              <a:rPr lang="hu-HU" b="1" smtClean="0"/>
              <a:t>Reports</a:t>
            </a:r>
            <a:endParaRPr lang="hu-HU"/>
          </a:p>
        </p:txBody>
      </p:sp>
      <p:pic>
        <p:nvPicPr>
          <p:cNvPr id="8929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5913" y="2874963"/>
            <a:ext cx="597217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Analiza tabela u Excel-u</a:t>
            </a:r>
            <a:endParaRPr lang="hu-HU"/>
          </a:p>
        </p:txBody>
      </p:sp>
      <p:sp>
        <p:nvSpPr>
          <p:cNvPr id="8949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 </a:t>
            </a:r>
            <a:r>
              <a:rPr lang="hu-HU" b="1" smtClean="0"/>
              <a:t>File</a:t>
            </a:r>
            <a:r>
              <a:rPr lang="hu-HU" smtClean="0"/>
              <a:t>, komanda </a:t>
            </a:r>
            <a:r>
              <a:rPr lang="hu-HU" b="1" smtClean="0"/>
              <a:t>Save As, opcija Save </a:t>
            </a:r>
            <a:r>
              <a:rPr lang="hu-HU" b="1"/>
              <a:t>as </a:t>
            </a:r>
            <a:r>
              <a:rPr lang="hu-HU" b="1" smtClean="0"/>
              <a:t>type</a:t>
            </a:r>
            <a:r>
              <a:rPr lang="hu-HU" smtClean="0"/>
              <a:t> </a:t>
            </a:r>
            <a:endParaRPr lang="hu-HU"/>
          </a:p>
        </p:txBody>
      </p:sp>
      <p:pic>
        <p:nvPicPr>
          <p:cNvPr id="89498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163" y="3932238"/>
            <a:ext cx="806767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Štampanje </a:t>
            </a:r>
            <a:endParaRPr lang="hu-HU"/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Većina izveštaja se može odštampati</a:t>
            </a:r>
            <a:r>
              <a:rPr lang="hu-HU" smtClean="0"/>
              <a:t>. Izuzetci su: </a:t>
            </a:r>
            <a:r>
              <a:rPr lang="hu-HU" b="1" smtClean="0"/>
              <a:t>Task Form, Task </a:t>
            </a:r>
            <a:r>
              <a:rPr lang="hu-HU" b="1"/>
              <a:t>Name </a:t>
            </a:r>
            <a:r>
              <a:rPr lang="hu-HU" b="1" smtClean="0"/>
              <a:t>Form, Task </a:t>
            </a:r>
            <a:r>
              <a:rPr lang="hu-HU" b="1"/>
              <a:t>Details </a:t>
            </a:r>
            <a:r>
              <a:rPr lang="hu-HU" b="1" smtClean="0"/>
              <a:t>Form</a:t>
            </a:r>
            <a:r>
              <a:rPr lang="hu-HU" smtClean="0"/>
              <a:t>, </a:t>
            </a:r>
            <a:r>
              <a:rPr lang="hu-HU" b="1" smtClean="0"/>
              <a:t>Resource Form, Task </a:t>
            </a:r>
            <a:r>
              <a:rPr lang="hu-HU" b="1"/>
              <a:t>Relationship </a:t>
            </a:r>
            <a:r>
              <a:rPr lang="hu-HU" b="1" smtClean="0"/>
              <a:t>Diagram</a:t>
            </a:r>
            <a:r>
              <a:rPr lang="hu-HU" smtClean="0"/>
              <a:t>. </a:t>
            </a:r>
            <a:endParaRPr lang="hu-H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Zadaci pre štampanja</a:t>
            </a:r>
            <a:endParaRPr lang="hu-HU"/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Prikažimo željene informacije i sakrijmo neželjene, kolone, vrste pomoću filtarskih funkcija.</a:t>
            </a:r>
            <a:endParaRPr lang="hu-HU"/>
          </a:p>
          <a:p>
            <a:r>
              <a:rPr lang="hu-HU" smtClean="0"/>
              <a:t>Podesimo oblik paragrafa, fontove slova, načine prikazivanja grafičkih elemenata.</a:t>
            </a:r>
            <a:endParaRPr lang="hu-HU"/>
          </a:p>
          <a:p>
            <a:r>
              <a:rPr lang="hu-HU" smtClean="0"/>
              <a:t>Po potrebi prepodesimo vremensku skalu.</a:t>
            </a:r>
            <a:endParaRPr lang="hu-HU"/>
          </a:p>
          <a:p>
            <a:r>
              <a:rPr lang="hu-HU" smtClean="0"/>
              <a:t>Pomoću menija </a:t>
            </a:r>
            <a:r>
              <a:rPr lang="hu-HU" b="1" smtClean="0"/>
              <a:t>Format, </a:t>
            </a:r>
            <a:r>
              <a:rPr lang="hu-HU" smtClean="0"/>
              <a:t>tačka</a:t>
            </a:r>
            <a:r>
              <a:rPr lang="hu-HU" b="1" smtClean="0"/>
              <a:t> Grid lines </a:t>
            </a:r>
            <a:r>
              <a:rPr lang="hu-HU" smtClean="0"/>
              <a:t>postavimo ili skinemo linije ravnanja (mreža).</a:t>
            </a:r>
            <a:endParaRPr lang="hu-H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Podešavanje strana</a:t>
            </a:r>
            <a:endParaRPr lang="hu-HU"/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Iz menija </a:t>
            </a:r>
            <a:r>
              <a:rPr lang="hu-HU" b="1" smtClean="0"/>
              <a:t>File,</a:t>
            </a:r>
            <a:r>
              <a:rPr lang="hu-HU" smtClean="0"/>
              <a:t> komanda </a:t>
            </a:r>
            <a:r>
              <a:rPr lang="hu-HU" b="1" smtClean="0"/>
              <a:t>Page Setup </a:t>
            </a:r>
            <a:r>
              <a:rPr lang="hu-HU" smtClean="0"/>
              <a:t>oblikujemo stranu pre nego što štamapamo delove plana.</a:t>
            </a:r>
            <a:endParaRPr lang="hu-HU" b="1"/>
          </a:p>
          <a:p>
            <a:r>
              <a:rPr lang="hu-HU" b="1" smtClean="0"/>
              <a:t>Pažnja!</a:t>
            </a:r>
            <a:r>
              <a:rPr lang="hu-HU" smtClean="0"/>
              <a:t> Detalji podešavanja strana zavise od konkretnog prikaza!</a:t>
            </a:r>
            <a:endParaRPr lang="hu-H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Strana</a:t>
            </a:r>
            <a:endParaRPr lang="hu-HU"/>
          </a:p>
        </p:txBody>
      </p:sp>
      <p:pic>
        <p:nvPicPr>
          <p:cNvPr id="4" name="Picture 3" descr="Page Setup - Page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1571612"/>
            <a:ext cx="5973777" cy="500539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Margine</a:t>
            </a:r>
            <a:endParaRPr lang="hu-HU"/>
          </a:p>
        </p:txBody>
      </p:sp>
      <p:pic>
        <p:nvPicPr>
          <p:cNvPr id="4" name="Picture 3" descr="Page Setup - Margin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1571612"/>
            <a:ext cx="5955913" cy="498634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Zaglavlje</a:t>
            </a:r>
            <a:endParaRPr lang="hu-HU"/>
          </a:p>
        </p:txBody>
      </p:sp>
      <p:pic>
        <p:nvPicPr>
          <p:cNvPr id="4" name="Picture 3" descr="Page Setup - Header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1643050"/>
            <a:ext cx="5895407" cy="491490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Polja</a:t>
            </a:r>
            <a:endParaRPr lang="hu-HU"/>
          </a:p>
        </p:txBody>
      </p:sp>
      <p:pic>
        <p:nvPicPr>
          <p:cNvPr id="914627" name="Picture 1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362200"/>
            <a:ext cx="734377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Fus-nota</a:t>
            </a:r>
            <a:endParaRPr lang="hu-HU"/>
          </a:p>
        </p:txBody>
      </p:sp>
      <p:pic>
        <p:nvPicPr>
          <p:cNvPr id="4" name="Picture 3" descr="Page Setuo - Footer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1607306"/>
            <a:ext cx="5929354" cy="494112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Legenda</a:t>
            </a:r>
            <a:endParaRPr lang="hu-HU"/>
          </a:p>
        </p:txBody>
      </p:sp>
      <p:pic>
        <p:nvPicPr>
          <p:cNvPr id="4" name="Picture 3" descr="Page Setup-Legend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1643050"/>
            <a:ext cx="5787843" cy="487204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304800"/>
            <a:ext cx="7162800" cy="1143000"/>
          </a:xfrm>
        </p:spPr>
        <p:txBody>
          <a:bodyPr/>
          <a:lstStyle/>
          <a:p>
            <a:r>
              <a:rPr lang="hu-HU" smtClean="0"/>
              <a:t>Prikaz</a:t>
            </a:r>
            <a:endParaRPr lang="hu-HU"/>
          </a:p>
        </p:txBody>
      </p:sp>
      <p:pic>
        <p:nvPicPr>
          <p:cNvPr id="4" name="Picture 3" descr="Page Setup - View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794" y="1643050"/>
            <a:ext cx="5870585" cy="49149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4851</TotalTime>
  <Words>297</Words>
  <Application>Microsoft Office PowerPoint</Application>
  <PresentationFormat>On-screen Show (4:3)</PresentationFormat>
  <Paragraphs>79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Notesz</vt:lpstr>
      <vt:lpstr>Pripremanje analiza i izveštaja</vt:lpstr>
      <vt:lpstr>Mogućnosti analize</vt:lpstr>
      <vt:lpstr>Filtracija</vt:lpstr>
      <vt:lpstr>Grupisanje</vt:lpstr>
      <vt:lpstr>Definisanje intervala za grupe</vt:lpstr>
      <vt:lpstr>Formatiranja </vt:lpstr>
      <vt:lpstr>Tekst na trakama </vt:lpstr>
      <vt:lpstr>Pojedinačna i brojana polja</vt:lpstr>
      <vt:lpstr>Importovanje polja</vt:lpstr>
      <vt:lpstr>Ilustrovani izveštaji</vt:lpstr>
      <vt:lpstr>Formiranje mustre</vt:lpstr>
      <vt:lpstr>Tradicionalni izveštaji</vt:lpstr>
      <vt:lpstr>Analiza tabela u Excel-u</vt:lpstr>
      <vt:lpstr>Štampanje </vt:lpstr>
      <vt:lpstr>Zadaci pre štampanja</vt:lpstr>
      <vt:lpstr>Podešavanje strana</vt:lpstr>
      <vt:lpstr>Strana</vt:lpstr>
      <vt:lpstr>Margine</vt:lpstr>
      <vt:lpstr>Zaglavlje</vt:lpstr>
      <vt:lpstr>Polja</vt:lpstr>
      <vt:lpstr>Fus-nota</vt:lpstr>
      <vt:lpstr>Legenda</vt:lpstr>
      <vt:lpstr>Prikaz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188</cp:revision>
  <cp:lastPrinted>1601-01-01T00:00:00Z</cp:lastPrinted>
  <dcterms:created xsi:type="dcterms:W3CDTF">2001-10-04T13:18:56Z</dcterms:created>
  <dcterms:modified xsi:type="dcterms:W3CDTF">2009-05-14T18:01:46Z</dcterms:modified>
</cp:coreProperties>
</file>