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8" r:id="rId3"/>
    <p:sldId id="259" r:id="rId4"/>
    <p:sldId id="260" r:id="rId5"/>
    <p:sldId id="261" r:id="rId6"/>
    <p:sldId id="264" r:id="rId7"/>
    <p:sldId id="265" r:id="rId8"/>
    <p:sldId id="263" r:id="rId9"/>
    <p:sldId id="266" r:id="rId10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2E4704BB-8D94-4819-9A5F-7CB3C8B45AD2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5353F04-2D6F-40E5-A5B3-E01F8FDC97FB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531883-6276-4065-BA88-DFEEF3F3484C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8C8E7C-BEA1-48F3-A01D-7CE4696B6D61}" type="slidenum">
              <a:rPr lang="en-GB"/>
              <a:pPr/>
              <a:t>2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EF4800-D3C6-460A-8DA0-6989BD400351}" type="slidenum">
              <a:rPr lang="en-GB"/>
              <a:pPr/>
              <a:t>3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1A58FE-5226-4731-9031-941C0408714D}" type="slidenum">
              <a:rPr lang="en-GB"/>
              <a:pPr/>
              <a:t>4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5A16E9-75FB-4699-B295-80459D9B03CB}" type="slidenum">
              <a:rPr lang="en-GB"/>
              <a:pPr/>
              <a:t>5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E38764-3D08-4717-8962-EC8DA086E5F4}" type="slidenum">
              <a:rPr lang="en-GB"/>
              <a:pPr/>
              <a:t>6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C51E67-8800-4E8F-A861-BA4E62FAE82D}" type="slidenum">
              <a:rPr lang="en-GB"/>
              <a:pPr/>
              <a:t>7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B20574-A0D0-424C-924C-FF98039C113B}" type="slidenum">
              <a:rPr lang="en-GB"/>
              <a:pPr/>
              <a:t>8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0BF788-714F-4AD5-8712-D1A23C5CA858}" type="slidenum">
              <a:rPr lang="en-GB"/>
              <a:pPr/>
              <a:t>9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1B82DC8-003D-490A-9596-4DDE3CDBC760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smtClean="0"/>
              <a:t>Ispitivanje </a:t>
            </a:r>
            <a:r>
              <a:rPr lang="sr-Latn-CS" sz="3200" smtClean="0"/>
              <a:t>napredovanja projekta</a:t>
            </a:r>
            <a:endParaRPr lang="hu-HU" sz="3200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6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Primena podataka tipa troškovi za ocenu (merenje) napredovanja</a:t>
            </a:r>
            <a:endParaRPr lang="hu-HU"/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>
              <a:buNone/>
            </a:pPr>
            <a:r>
              <a:rPr lang="hu-HU" smtClean="0"/>
              <a:t>Analiza donjih podataka u vremenu primenom  MS Excel-a:</a:t>
            </a:r>
            <a:endParaRPr lang="hu-HU"/>
          </a:p>
          <a:p>
            <a:r>
              <a:rPr lang="hu-HU" b="1" smtClean="0"/>
              <a:t>BCWS</a:t>
            </a:r>
            <a:r>
              <a:rPr lang="hu-HU" smtClean="0"/>
              <a:t> </a:t>
            </a:r>
            <a:r>
              <a:rPr lang="hu-HU"/>
              <a:t>– </a:t>
            </a:r>
            <a:r>
              <a:rPr lang="hu-HU" smtClean="0"/>
              <a:t>planirani </a:t>
            </a:r>
            <a:r>
              <a:rPr lang="sr-Latn-CS" smtClean="0"/>
              <a:t> troškovi planiranih aktivnosti </a:t>
            </a:r>
            <a:endParaRPr lang="hu-HU"/>
          </a:p>
          <a:p>
            <a:r>
              <a:rPr lang="hu-HU" b="1" smtClean="0"/>
              <a:t>BCWP</a:t>
            </a:r>
            <a:r>
              <a:rPr lang="hu-HU" smtClean="0"/>
              <a:t> </a:t>
            </a:r>
            <a:r>
              <a:rPr lang="hu-HU"/>
              <a:t>– </a:t>
            </a:r>
            <a:r>
              <a:rPr lang="hu-HU" smtClean="0"/>
              <a:t>planiranin troškovi realizovanih aktivnosti</a:t>
            </a:r>
            <a:endParaRPr lang="hu-HU"/>
          </a:p>
          <a:p>
            <a:r>
              <a:rPr lang="hu-HU" b="1" smtClean="0"/>
              <a:t>ACWP</a:t>
            </a:r>
            <a:r>
              <a:rPr lang="hu-HU" smtClean="0"/>
              <a:t> </a:t>
            </a:r>
            <a:r>
              <a:rPr lang="hu-HU"/>
              <a:t>– </a:t>
            </a:r>
            <a:r>
              <a:rPr lang="hu-HU" smtClean="0"/>
              <a:t>stvarni troškovi realizovanih aktivnosti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Tumačenje podataka za merenje napredovanja</a:t>
            </a: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Ako je:</a:t>
            </a:r>
            <a:endParaRPr lang="hu-HU"/>
          </a:p>
          <a:p>
            <a:pPr lvl="1"/>
            <a:r>
              <a:rPr lang="hu-HU"/>
              <a:t>BCWS &gt; BCWP -&gt; </a:t>
            </a:r>
            <a:r>
              <a:rPr lang="hu-HU" smtClean="0"/>
              <a:t>zaostajemo u odnosu na terminski plan</a:t>
            </a:r>
            <a:endParaRPr lang="hu-HU"/>
          </a:p>
          <a:p>
            <a:pPr lvl="1"/>
            <a:r>
              <a:rPr lang="hu-HU"/>
              <a:t>BCWS = BCWP -&gt; </a:t>
            </a:r>
            <a:r>
              <a:rPr lang="hu-HU" smtClean="0"/>
              <a:t>napredujemo u skladu sa terminskim planom</a:t>
            </a:r>
            <a:endParaRPr lang="hu-HU"/>
          </a:p>
          <a:p>
            <a:pPr lvl="1"/>
            <a:r>
              <a:rPr lang="hu-HU"/>
              <a:t>BCWS &lt; BCWP -&gt; </a:t>
            </a:r>
            <a:r>
              <a:rPr lang="hu-HU" smtClean="0"/>
              <a:t>prebrzo napredujemo</a:t>
            </a:r>
            <a:endParaRPr lang="hu-HU"/>
          </a:p>
          <a:p>
            <a:r>
              <a:rPr lang="hu-HU" smtClean="0"/>
              <a:t>Ako je:</a:t>
            </a:r>
            <a:endParaRPr lang="hu-HU"/>
          </a:p>
          <a:p>
            <a:pPr lvl="1"/>
            <a:r>
              <a:rPr lang="hu-HU"/>
              <a:t>BCWP &gt; ACWP -&gt; </a:t>
            </a:r>
            <a:r>
              <a:rPr lang="hu-HU" smtClean="0"/>
              <a:t>uštedeli smo na troškovima</a:t>
            </a:r>
            <a:endParaRPr lang="hu-HU"/>
          </a:p>
          <a:p>
            <a:pPr lvl="1"/>
            <a:r>
              <a:rPr lang="hu-HU"/>
              <a:t>BCWP = ACWP -&gt; </a:t>
            </a:r>
            <a:r>
              <a:rPr lang="hu-HU" smtClean="0"/>
              <a:t>troškovi u skladu sa planom</a:t>
            </a:r>
            <a:endParaRPr lang="hu-HU"/>
          </a:p>
          <a:p>
            <a:pPr lvl="1"/>
            <a:r>
              <a:rPr lang="hu-HU"/>
              <a:t>BCWP &lt; ACWP -&gt; </a:t>
            </a:r>
            <a:r>
              <a:rPr lang="hu-HU" smtClean="0"/>
              <a:t>prebačaj troškova</a:t>
            </a:r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Prostiji pokazatelji</a:t>
            </a:r>
            <a:endParaRPr lang="hu-HU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smtClean="0"/>
              <a:t>SV i CV</a:t>
            </a:r>
            <a:endParaRPr lang="hu-HU" b="1"/>
          </a:p>
          <a:p>
            <a:r>
              <a:rPr lang="hu-HU" smtClean="0"/>
              <a:t>Ako je:</a:t>
            </a:r>
            <a:endParaRPr lang="hu-HU"/>
          </a:p>
          <a:p>
            <a:pPr lvl="1"/>
            <a:r>
              <a:rPr lang="hu-HU"/>
              <a:t>SV &gt; 0 -&gt; </a:t>
            </a:r>
            <a:r>
              <a:rPr lang="hu-HU" smtClean="0"/>
              <a:t>napredovanje preko plana</a:t>
            </a:r>
            <a:endParaRPr lang="hu-HU"/>
          </a:p>
          <a:p>
            <a:pPr lvl="1"/>
            <a:r>
              <a:rPr lang="hu-HU"/>
              <a:t>SV = 0 -&gt; </a:t>
            </a:r>
            <a:r>
              <a:rPr lang="hu-HU" smtClean="0"/>
              <a:t>napredovanje prema planu</a:t>
            </a:r>
            <a:endParaRPr lang="hu-HU"/>
          </a:p>
          <a:p>
            <a:pPr lvl="1"/>
            <a:r>
              <a:rPr lang="hu-HU"/>
              <a:t>SV &lt; 0 -&gt; </a:t>
            </a:r>
            <a:r>
              <a:rPr lang="hu-HU" smtClean="0"/>
              <a:t>zaostajanje od plana</a:t>
            </a:r>
            <a:endParaRPr lang="hu-HU"/>
          </a:p>
          <a:p>
            <a:r>
              <a:rPr lang="hu-HU" smtClean="0"/>
              <a:t>Ako je:</a:t>
            </a:r>
            <a:endParaRPr lang="hu-HU"/>
          </a:p>
          <a:p>
            <a:pPr lvl="1"/>
            <a:r>
              <a:rPr lang="hu-HU"/>
              <a:t>CV &gt; 0 -&gt; </a:t>
            </a:r>
            <a:r>
              <a:rPr lang="hu-HU" smtClean="0"/>
              <a:t>ušteda na troškovima</a:t>
            </a:r>
            <a:endParaRPr lang="hu-HU"/>
          </a:p>
          <a:p>
            <a:pPr lvl="1"/>
            <a:r>
              <a:rPr lang="hu-HU"/>
              <a:t>CV = 0 -&gt; </a:t>
            </a:r>
            <a:r>
              <a:rPr lang="hu-HU" smtClean="0"/>
              <a:t>troškovi u skladu sa planom</a:t>
            </a:r>
            <a:endParaRPr lang="hu-HU"/>
          </a:p>
          <a:p>
            <a:pPr lvl="1"/>
            <a:r>
              <a:rPr lang="hu-HU"/>
              <a:t>CV &lt; 0 -&gt; </a:t>
            </a:r>
            <a:r>
              <a:rPr lang="hu-HU" smtClean="0"/>
              <a:t>prekomerni troškovi</a:t>
            </a:r>
            <a:endParaRPr lang="hu-H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Dalji pokazatelji</a:t>
            </a:r>
            <a:endParaRPr lang="hu-HU"/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b="1" smtClean="0"/>
              <a:t>SV</a:t>
            </a:r>
            <a:r>
              <a:rPr lang="hu-HU" sz="2400" b="1"/>
              <a:t>%</a:t>
            </a:r>
            <a:r>
              <a:rPr lang="hu-HU" sz="2400"/>
              <a:t> </a:t>
            </a:r>
          </a:p>
          <a:p>
            <a:r>
              <a:rPr lang="hu-HU" sz="2400" b="1" smtClean="0"/>
              <a:t>SPI</a:t>
            </a:r>
            <a:r>
              <a:rPr lang="hu-HU" sz="2400" smtClean="0"/>
              <a:t> </a:t>
            </a:r>
            <a:r>
              <a:rPr lang="hu-HU" sz="2400"/>
              <a:t>(Schedule Performance Index)</a:t>
            </a:r>
          </a:p>
          <a:p>
            <a:r>
              <a:rPr lang="hu-HU" sz="2400" b="1" smtClean="0"/>
              <a:t>CV</a:t>
            </a:r>
            <a:r>
              <a:rPr lang="hu-HU" sz="2400" b="1"/>
              <a:t>%</a:t>
            </a:r>
            <a:endParaRPr lang="hu-HU" sz="2400"/>
          </a:p>
          <a:p>
            <a:r>
              <a:rPr lang="hu-HU" sz="2400" b="1" smtClean="0"/>
              <a:t>CPI</a:t>
            </a:r>
            <a:r>
              <a:rPr lang="hu-HU" sz="2400" smtClean="0"/>
              <a:t> </a:t>
            </a:r>
            <a:r>
              <a:rPr lang="hu-HU" sz="2400"/>
              <a:t>(Cost Performance Index)</a:t>
            </a:r>
          </a:p>
          <a:p>
            <a:r>
              <a:rPr lang="hu-HU" sz="2400" b="1" smtClean="0"/>
              <a:t>BAC</a:t>
            </a:r>
            <a:r>
              <a:rPr lang="hu-HU" sz="2400" smtClean="0"/>
              <a:t> </a:t>
            </a:r>
            <a:r>
              <a:rPr lang="hu-HU" sz="2400"/>
              <a:t>(budget at completion)</a:t>
            </a:r>
          </a:p>
          <a:p>
            <a:r>
              <a:rPr lang="hu-HU" sz="2400" b="1" smtClean="0"/>
              <a:t>EAC</a:t>
            </a:r>
            <a:r>
              <a:rPr lang="hu-HU" sz="2400" smtClean="0"/>
              <a:t> </a:t>
            </a:r>
            <a:r>
              <a:rPr lang="hu-HU" sz="2400"/>
              <a:t>(estimate at completion)</a:t>
            </a:r>
          </a:p>
          <a:p>
            <a:r>
              <a:rPr lang="hu-HU" sz="2400" b="1" smtClean="0"/>
              <a:t>VAC</a:t>
            </a:r>
            <a:r>
              <a:rPr lang="hu-HU" sz="2400" smtClean="0"/>
              <a:t> </a:t>
            </a:r>
            <a:r>
              <a:rPr lang="hu-HU" sz="2400"/>
              <a:t>(variance at completion)</a:t>
            </a:r>
          </a:p>
          <a:p>
            <a:r>
              <a:rPr lang="hu-HU" sz="2400" b="1" smtClean="0"/>
              <a:t>TCPI</a:t>
            </a:r>
            <a:r>
              <a:rPr lang="hu-HU" sz="2400" smtClean="0"/>
              <a:t> </a:t>
            </a:r>
            <a:r>
              <a:rPr lang="hu-HU" sz="2400"/>
              <a:t>(to complete performance index)</a:t>
            </a:r>
          </a:p>
          <a:p>
            <a:endParaRPr lang="hu-HU"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Način računanja ostvarene vrednosti</a:t>
            </a:r>
            <a:endParaRPr lang="hu-HU"/>
          </a:p>
        </p:txBody>
      </p:sp>
      <p:sp>
        <p:nvSpPr>
          <p:cNvPr id="8826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Meni </a:t>
            </a:r>
            <a:r>
              <a:rPr lang="hu-HU" b="1" smtClean="0"/>
              <a:t>Tools</a:t>
            </a:r>
            <a:r>
              <a:rPr lang="hu-HU" smtClean="0"/>
              <a:t>, </a:t>
            </a:r>
            <a:r>
              <a:rPr lang="hu-HU" b="1" smtClean="0"/>
              <a:t>prozor Options</a:t>
            </a:r>
            <a:r>
              <a:rPr lang="hu-HU" smtClean="0"/>
              <a:t>, kartica </a:t>
            </a:r>
            <a:r>
              <a:rPr lang="hu-HU" b="1" smtClean="0"/>
              <a:t>Calculation</a:t>
            </a:r>
            <a:r>
              <a:rPr lang="hu-HU" smtClean="0"/>
              <a:t>.</a:t>
            </a:r>
            <a:endParaRPr lang="hu-HU"/>
          </a:p>
        </p:txBody>
      </p:sp>
      <p:pic>
        <p:nvPicPr>
          <p:cNvPr id="6" name="Picture 5" descr="Earned Value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2571744"/>
            <a:ext cx="6986576" cy="397139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Podešavanja kod pojedinih zadataka </a:t>
            </a:r>
            <a:endParaRPr lang="hu-HU"/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Prozor </a:t>
            </a:r>
            <a:r>
              <a:rPr lang="hu-HU" b="1" smtClean="0"/>
              <a:t>Task Information</a:t>
            </a:r>
            <a:endParaRPr lang="hu-HU"/>
          </a:p>
        </p:txBody>
      </p:sp>
      <p:pic>
        <p:nvPicPr>
          <p:cNvPr id="6" name="Picture 5" descr="Task Information ablak Earned value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0" y="2143116"/>
            <a:ext cx="7126598" cy="44100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Statistike u vezi napredovanja</a:t>
            </a:r>
            <a:endParaRPr lang="hu-HU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Paleta alata </a:t>
            </a:r>
            <a:r>
              <a:rPr lang="hu-HU" b="1" smtClean="0"/>
              <a:t>Tracking</a:t>
            </a:r>
            <a:r>
              <a:rPr lang="hu-HU" smtClean="0"/>
              <a:t>, komanda </a:t>
            </a:r>
            <a:r>
              <a:rPr lang="hu-HU" b="1" smtClean="0"/>
              <a:t>Project Statistics</a:t>
            </a:r>
            <a:endParaRPr lang="hu-HU" b="1"/>
          </a:p>
          <a:p>
            <a:endParaRPr lang="hu-HU" b="1"/>
          </a:p>
          <a:p>
            <a:endParaRPr lang="hu-HU" b="1"/>
          </a:p>
          <a:p>
            <a:endParaRPr lang="hu-HU" b="1"/>
          </a:p>
          <a:p>
            <a:endParaRPr lang="hu-HU" b="1"/>
          </a:p>
          <a:p>
            <a:endParaRPr lang="hu-HU" b="1"/>
          </a:p>
          <a:p>
            <a:endParaRPr lang="hu-HU" b="1"/>
          </a:p>
          <a:p>
            <a:r>
              <a:rPr lang="hu-HU" b="1" smtClean="0"/>
              <a:t>Report </a:t>
            </a:r>
            <a:r>
              <a:rPr lang="hu-HU"/>
              <a:t>-&gt; </a:t>
            </a:r>
            <a:r>
              <a:rPr lang="hu-HU" b="1" smtClean="0"/>
              <a:t>Reports</a:t>
            </a:r>
            <a:endParaRPr lang="hu-HU" b="1"/>
          </a:p>
        </p:txBody>
      </p:sp>
      <p:pic>
        <p:nvPicPr>
          <p:cNvPr id="5" name="Picture 4" descr="Project Statistics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2643182"/>
            <a:ext cx="6533667" cy="312896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Prikazivanje tempiranja aktivnosti</a:t>
            </a:r>
            <a:endParaRPr lang="hu-HU"/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Paleta alata </a:t>
            </a:r>
            <a:r>
              <a:rPr lang="hu-HU" b="1" smtClean="0"/>
              <a:t>Custom Forms</a:t>
            </a:r>
            <a:r>
              <a:rPr lang="hu-HU" smtClean="0"/>
              <a:t>, funkcija </a:t>
            </a:r>
            <a:r>
              <a:rPr lang="hu-HU" b="1" smtClean="0"/>
              <a:t>Schedule Tracking</a:t>
            </a:r>
            <a:r>
              <a:rPr lang="hu-HU" smtClean="0"/>
              <a:t>. </a:t>
            </a:r>
            <a:endParaRPr lang="hu-HU"/>
          </a:p>
        </p:txBody>
      </p:sp>
      <p:pic>
        <p:nvPicPr>
          <p:cNvPr id="5" name="Picture 4" descr="Schedule Tracking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00" y="2928935"/>
            <a:ext cx="8547712" cy="34290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4712</TotalTime>
  <Words>261</Words>
  <Application>Microsoft Office PowerPoint</Application>
  <PresentationFormat>On-screen Show (4:3)</PresentationFormat>
  <Paragraphs>60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Notesz</vt:lpstr>
      <vt:lpstr>Ispitivanje napredovanja projekta</vt:lpstr>
      <vt:lpstr>Primena podataka tipa troškovi za ocenu (merenje) napredovanja</vt:lpstr>
      <vt:lpstr>Tumačenje podataka za merenje napredovanja</vt:lpstr>
      <vt:lpstr>Prostiji pokazatelji</vt:lpstr>
      <vt:lpstr>Dalji pokazatelji</vt:lpstr>
      <vt:lpstr>Način računanja ostvarene vrednosti</vt:lpstr>
      <vt:lpstr>Podešavanja kod pojedinih zadataka </vt:lpstr>
      <vt:lpstr>Statistike u vezi napredovanja</vt:lpstr>
      <vt:lpstr>Prikazivanje tempiranja aktivnosti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167</cp:revision>
  <cp:lastPrinted>1601-01-01T00:00:00Z</cp:lastPrinted>
  <dcterms:created xsi:type="dcterms:W3CDTF">2001-10-04T13:18:56Z</dcterms:created>
  <dcterms:modified xsi:type="dcterms:W3CDTF">2009-05-14T05:18:24Z</dcterms:modified>
</cp:coreProperties>
</file>