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62" r:id="rId12"/>
    <p:sldId id="264" r:id="rId13"/>
    <p:sldId id="265" r:id="rId14"/>
    <p:sldId id="266" r:id="rId15"/>
    <p:sldId id="267" r:id="rId16"/>
    <p:sldId id="278" r:id="rId17"/>
    <p:sldId id="263" r:id="rId18"/>
    <p:sldId id="269" r:id="rId19"/>
    <p:sldId id="270" r:id="rId20"/>
    <p:sldId id="271" r:id="rId21"/>
    <p:sldId id="272" r:id="rId22"/>
    <p:sldId id="287" r:id="rId23"/>
    <p:sldId id="274" r:id="rId24"/>
    <p:sldId id="275" r:id="rId25"/>
    <p:sldId id="288" r:id="rId26"/>
    <p:sldId id="289" r:id="rId27"/>
    <p:sldId id="290" r:id="rId28"/>
    <p:sldId id="291" r:id="rId29"/>
    <p:sldId id="273" r:id="rId30"/>
    <p:sldId id="292" r:id="rId31"/>
    <p:sldId id="293" r:id="rId32"/>
    <p:sldId id="294" r:id="rId33"/>
    <p:sldId id="295" r:id="rId34"/>
    <p:sldId id="276" r:id="rId3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07961E3C-899B-4C5E-B61F-0DBFA2D1A173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E1A2B1-A30B-41E9-BFC0-2F4325C5869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1A88A-CDDF-45FC-A2ED-DCCB2026C83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CA7350-796A-49FE-8696-8D8E6DC77291}" type="slidenum">
              <a:rPr lang="en-GB"/>
              <a:pPr/>
              <a:t>2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537FA7-B594-4A59-AEBF-9DEC06F6C270}" type="slidenum">
              <a:rPr lang="en-GB"/>
              <a:pPr/>
              <a:t>3</a:t>
            </a:fld>
            <a:endParaRPr lang="en-GB"/>
          </a:p>
        </p:txBody>
      </p:sp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8EA929-9C54-46EC-82B2-A59FD64409B8}" type="slidenum">
              <a:rPr lang="en-GB"/>
              <a:pPr/>
              <a:t>4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86128-828A-4694-A495-84394E43D0C4}" type="slidenum">
              <a:rPr lang="en-GB"/>
              <a:pPr/>
              <a:t>5</a:t>
            </a:fld>
            <a:endParaRPr lang="en-GB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2BAB19-A257-4765-81F0-6764CF3F874F}" type="slidenum">
              <a:rPr lang="en-GB"/>
              <a:pPr/>
              <a:t>6</a:t>
            </a:fld>
            <a:endParaRPr lang="en-GB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622BF-0257-4FD7-8578-4391F2049112}" type="slidenum">
              <a:rPr lang="en-GB"/>
              <a:pPr/>
              <a:t>7</a:t>
            </a:fld>
            <a:endParaRPr lang="en-GB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4A2D24-DD7B-4011-96D1-16C3140DEB24}" type="slidenum">
              <a:rPr lang="en-GB"/>
              <a:pPr/>
              <a:t>8</a:t>
            </a:fld>
            <a:endParaRPr lang="en-GB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3CAF6-2575-4D98-83CB-EC696597288F}" type="slidenum">
              <a:rPr lang="en-GB"/>
              <a:pPr/>
              <a:t>9</a:t>
            </a:fld>
            <a:endParaRPr lang="en-GB"/>
          </a:p>
        </p:txBody>
      </p:sp>
      <p:sp>
        <p:nvSpPr>
          <p:cNvPr id="92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A3EC4E-42AB-4E6B-AEBE-757BE09B050C}" type="slidenum">
              <a:rPr lang="en-GB"/>
              <a:pPr/>
              <a:t>10</a:t>
            </a:fld>
            <a:endParaRPr lang="en-GB"/>
          </a:p>
        </p:txBody>
      </p:sp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B6BFEE-A8C3-4C46-99A0-C24C8B416A36}" type="slidenum">
              <a:rPr lang="en-GB"/>
              <a:pPr/>
              <a:t>11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F7F326-CD43-46D4-92E0-998FB1AECA08}" type="slidenum">
              <a:rPr lang="en-GB"/>
              <a:pPr/>
              <a:t>12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D4036-BFDF-4682-BC39-2F51ED6CF5C0}" type="slidenum">
              <a:rPr lang="en-GB"/>
              <a:pPr/>
              <a:t>13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C4261-D72C-4A45-990B-41DD98D5E99C}" type="slidenum">
              <a:rPr lang="en-GB"/>
              <a:pPr/>
              <a:t>14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61811-9EAE-4AF5-A56B-827556334A8E}" type="slidenum">
              <a:rPr lang="en-GB"/>
              <a:pPr/>
              <a:t>15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72B969-B527-472A-88C7-13F31C79FF94}" type="slidenum">
              <a:rPr lang="en-GB"/>
              <a:pPr/>
              <a:t>16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78F5BA-57EB-48A3-AA48-E5D9F60A6DC1}" type="slidenum">
              <a:rPr lang="en-GB"/>
              <a:pPr/>
              <a:t>17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131332-9C79-492A-9E39-5C32BE9E9E04}" type="slidenum">
              <a:rPr lang="en-GB"/>
              <a:pPr/>
              <a:t>18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E5170-0120-4456-95B2-A7FEFFA68DC9}" type="slidenum">
              <a:rPr lang="en-GB"/>
              <a:pPr/>
              <a:t>19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FAB2A-5EAC-43A7-9A0B-74724C0F54BA}" type="slidenum">
              <a:rPr lang="en-GB"/>
              <a:pPr/>
              <a:t>20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E1CB2-F58B-4E68-A735-00B3C54A6AAD}" type="slidenum">
              <a:rPr lang="en-GB"/>
              <a:pPr/>
              <a:t>21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A44390-C9D7-4FDA-A59D-F13C57E59D5D}" type="slidenum">
              <a:rPr lang="en-GB"/>
              <a:pPr/>
              <a:t>22</a:t>
            </a:fld>
            <a:endParaRPr lang="en-GB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DDCE9-DF6F-4E15-A828-ED9FF41CE50D}" type="slidenum">
              <a:rPr lang="en-GB"/>
              <a:pPr/>
              <a:t>23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C6CFA7-E04C-447F-90F7-4E2D53AD9270}" type="slidenum">
              <a:rPr lang="en-GB"/>
              <a:pPr/>
              <a:t>24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30D99F-8961-4DB8-B671-122DE3CB054A}" type="slidenum">
              <a:rPr lang="en-GB"/>
              <a:pPr/>
              <a:t>25</a:t>
            </a:fld>
            <a:endParaRPr lang="en-GB"/>
          </a:p>
        </p:txBody>
      </p:sp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9E02DE-E3C8-4E5D-A71B-BD440A219C78}" type="slidenum">
              <a:rPr lang="en-GB"/>
              <a:pPr/>
              <a:t>26</a:t>
            </a:fld>
            <a:endParaRPr lang="en-GB"/>
          </a:p>
        </p:txBody>
      </p:sp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60D7F-E6A3-4BAE-9A69-ABB062F14575}" type="slidenum">
              <a:rPr lang="en-GB"/>
              <a:pPr/>
              <a:t>27</a:t>
            </a:fld>
            <a:endParaRPr lang="en-GB"/>
          </a:p>
        </p:txBody>
      </p:sp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FF963-1F3E-49C3-BC52-9D486CF7E62D}" type="slidenum">
              <a:rPr lang="en-GB"/>
              <a:pPr/>
              <a:t>28</a:t>
            </a:fld>
            <a:endParaRPr lang="en-GB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62528-E6CB-46A1-80E8-36710DBF67E0}" type="slidenum">
              <a:rPr lang="en-GB"/>
              <a:pPr/>
              <a:t>29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C63EDC-381B-4E80-9757-A340DBA7777E}" type="slidenum">
              <a:rPr lang="en-GB"/>
              <a:pPr/>
              <a:t>30</a:t>
            </a:fld>
            <a:endParaRPr lang="en-GB"/>
          </a:p>
        </p:txBody>
      </p:sp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8541B-32F5-43AE-BAD2-B96FFD8B8883}" type="slidenum">
              <a:rPr lang="en-GB"/>
              <a:pPr/>
              <a:t>31</a:t>
            </a:fld>
            <a:endParaRPr lang="en-GB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27BA6-BB0C-4E80-933A-81D64A6AE529}" type="slidenum">
              <a:rPr lang="en-GB"/>
              <a:pPr/>
              <a:t>32</a:t>
            </a:fld>
            <a:endParaRPr lang="en-GB"/>
          </a:p>
        </p:txBody>
      </p:sp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134E-7322-4195-9F02-D16B9F73E3C6}" type="slidenum">
              <a:rPr lang="en-GB"/>
              <a:pPr/>
              <a:t>33</a:t>
            </a:fld>
            <a:endParaRPr lang="en-GB"/>
          </a:p>
        </p:txBody>
      </p:sp>
      <p:sp>
        <p:nvSpPr>
          <p:cNvPr id="95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102D2F-9002-4B35-B3DF-F576546C7B9B}" type="slidenum">
              <a:rPr lang="en-GB"/>
              <a:pPr/>
              <a:t>34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2DA05A-A698-44B4-956F-5E339671284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zikai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Ido.mpp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unka.mpp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Pra</a:t>
            </a:r>
            <a:r>
              <a:rPr lang="sr-Latn-CS" smtClean="0"/>
              <a:t>ć</a:t>
            </a:r>
            <a:r>
              <a:rPr lang="en-US" smtClean="0"/>
              <a:t>enje</a:t>
            </a:r>
            <a:r>
              <a:rPr lang="sr-Latn-CS" smtClean="0"/>
              <a:t> napredovanja pomoću alata za planiranje</a:t>
            </a:r>
            <a:r>
              <a:rPr lang="en-US" smtClean="0"/>
              <a:t> 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489787" y="5572140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</a:t>
            </a:r>
            <a:r>
              <a:rPr lang="sr-Latn-CS" smtClean="0"/>
              <a:t>žne napomene</a:t>
            </a:r>
            <a:r>
              <a:rPr lang="hu-HU" smtClean="0"/>
              <a:t>!</a:t>
            </a:r>
            <a:endParaRPr lang="hu-HU"/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Praćenje napredovanja je uvek vezano za kalendar, ne možemo raditi (unositi podatke) niti unapred niti unazad!</a:t>
            </a:r>
            <a:endParaRPr lang="hu-HU"/>
          </a:p>
          <a:p>
            <a:r>
              <a:rPr lang="hu-HU" smtClean="0"/>
              <a:t>Neizvršene aktivnost treba tempirati na kasniji datum!</a:t>
            </a:r>
            <a:endParaRPr lang="hu-HU"/>
          </a:p>
          <a:p>
            <a:r>
              <a:rPr lang="hu-HU" smtClean="0"/>
              <a:t>Pri praćenju napredovanja poželjno je multiplicirati aktivnosti sa brojem resursa!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podataka u vezi praćenja napredovanja</a:t>
            </a:r>
            <a:endParaRPr lang="hu-HU"/>
          </a:p>
        </p:txBody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Da li je dovoljno zadati da je jedna aktivnost izvršena do 30%?</a:t>
            </a:r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Šta vidimo na slici?</a:t>
            </a:r>
            <a:endParaRPr lang="hu-HU"/>
          </a:p>
        </p:txBody>
      </p:sp>
      <p:pic>
        <p:nvPicPr>
          <p:cNvPr id="914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852738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Zaostala aktivnost</a:t>
            </a:r>
            <a:endParaRPr lang="hu-HU"/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30% znači da smo radili svega tri dana na zadatku trajanja deset dana, zatim uledila pauza do danas, onda preostalih 70% treba prebaciti od današnjeg dana nadalje.</a:t>
            </a:r>
            <a:endParaRPr lang="hu-HU"/>
          </a:p>
        </p:txBody>
      </p:sp>
      <p:pic>
        <p:nvPicPr>
          <p:cNvPr id="916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14818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Produžavanje aktivnosti</a:t>
            </a:r>
            <a:endParaRPr lang="hu-HU"/>
          </a:p>
        </p:txBody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urađeno </a:t>
            </a:r>
            <a:r>
              <a:rPr lang="hu-HU"/>
              <a:t>30%, </a:t>
            </a:r>
            <a:r>
              <a:rPr lang="hu-HU" smtClean="0"/>
              <a:t>ali sve vreme je rađeno na zadatku, treba srazmerno produžiti aktivnost (bila je loša procena trajanja pri formiranju plana).</a:t>
            </a:r>
            <a:endParaRPr lang="hu-HU"/>
          </a:p>
        </p:txBody>
      </p:sp>
      <p:pic>
        <p:nvPicPr>
          <p:cNvPr id="918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000504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Fizi</a:t>
            </a:r>
            <a:r>
              <a:rPr lang="sr-Latn-CS" smtClean="0"/>
              <a:t>čka spremnost</a:t>
            </a:r>
            <a:endParaRPr lang="hu-HU"/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stepen fizičke spremnosti zadatka manje (na dijagramu svega 30% posle šet dana rada) ali ipak se može očekivati da će zadatak biti završen na vreme, ne treba korigovati plan.</a:t>
            </a:r>
            <a:endParaRPr lang="hu-HU"/>
          </a:p>
        </p:txBody>
      </p:sp>
      <p:pic>
        <p:nvPicPr>
          <p:cNvPr id="920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14818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Spremnost aktivnosti je veća nego što je planirano za današnji dan</a:t>
            </a:r>
            <a:endParaRPr lang="hu-HU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 može se evidentirati da je zadatka ispred današnjeg dana.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Pravilna evidencija (skraćivanje trajanja):</a:t>
            </a:r>
            <a:endParaRPr lang="hu-HU"/>
          </a:p>
        </p:txBody>
      </p:sp>
      <p:pic>
        <p:nvPicPr>
          <p:cNvPr id="9226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046413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6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962525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Ostvarivanje aktivnosti iz budućnosti pre vremena</a:t>
            </a:r>
            <a:endParaRPr lang="hu-HU"/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 stvarno došlo do prerane realizacije, napredovanje treba knjižiti tamio gde se desilo (a ne u budućnost).</a:t>
            </a:r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Pravilno:</a:t>
            </a:r>
            <a:endParaRPr lang="hu-HU"/>
          </a:p>
        </p:txBody>
      </p:sp>
      <p:pic>
        <p:nvPicPr>
          <p:cNvPr id="9246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357562"/>
            <a:ext cx="82772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46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8" y="5259388"/>
            <a:ext cx="82772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Ostvarivanje aktivnosti iz budućnosti pre vremena (nastavak)</a:t>
            </a:r>
            <a:endParaRPr lang="hu-HU"/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Da li uopšte može doći do realizacije pre vremena koje je diktirano vezama:</a:t>
            </a:r>
            <a:endParaRPr lang="hu-HU"/>
          </a:p>
          <a:p>
            <a:pPr lvl="1"/>
            <a:r>
              <a:rPr lang="hu-HU" b="1" smtClean="0"/>
              <a:t>Da:</a:t>
            </a:r>
            <a:r>
              <a:rPr lang="hu-HU" smtClean="0"/>
              <a:t> Ako nije dobro procenjeno vreme izvršavanja pri planitranju, pa se na kraju ispostavilo da se zadaci mogu obaviti u kraćem roku.</a:t>
            </a:r>
            <a:endParaRPr lang="hu-HU" b="1"/>
          </a:p>
          <a:p>
            <a:pPr lvl="1"/>
            <a:r>
              <a:rPr lang="hu-HU" b="1" smtClean="0"/>
              <a:t>Ne:</a:t>
            </a:r>
            <a:r>
              <a:rPr lang="hu-HU" smtClean="0"/>
              <a:t> Ako zbog nepa</a:t>
            </a:r>
            <a:r>
              <a:rPr lang="sr-Latn-CS" smtClean="0"/>
              <a:t>ž</a:t>
            </a:r>
            <a:r>
              <a:rPr lang="hu-HU" smtClean="0"/>
              <a:t>nje nisu se pridržavali tehnološkog redosleda. </a:t>
            </a:r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Postupci pri pogrešnoj realizaciji</a:t>
            </a:r>
            <a:endParaRPr lang="hu-HU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I u ovakvim situacijama treba evidentirati aktivnost na onaj datum kada se desio. </a:t>
            </a:r>
            <a:endParaRPr lang="hu-HU" sz="2400"/>
          </a:p>
          <a:p>
            <a:r>
              <a:rPr lang="hu-HU" sz="2400" smtClean="0"/>
              <a:t>Preostali deo posla treba skinuti sa te aktivnosti i treba dopuniti plan projekta sa takvom aktivnošću sa kojom se vraćamo u prvobitno stanje.</a:t>
            </a:r>
            <a:endParaRPr lang="hu-HU" sz="2400"/>
          </a:p>
          <a:p>
            <a:r>
              <a:rPr lang="hu-HU" sz="2400" smtClean="0"/>
              <a:t>Jedino na taj način se  kože obezbediti da podaci o troškovima i o primenjenim resursima budu tačni.</a:t>
            </a:r>
            <a:endParaRPr lang="hu-HU" sz="2400"/>
          </a:p>
        </p:txBody>
      </p:sp>
      <p:pic>
        <p:nvPicPr>
          <p:cNvPr id="9287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929198"/>
            <a:ext cx="70580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8596" name="Object 4"/>
          <p:cNvGraphicFramePr>
            <a:graphicFrameLocks noChangeAspect="1"/>
          </p:cNvGraphicFramePr>
          <p:nvPr/>
        </p:nvGraphicFramePr>
        <p:xfrm>
          <a:off x="4819260" y="3500438"/>
          <a:ext cx="3762765" cy="2833687"/>
        </p:xfrm>
        <a:graphic>
          <a:graphicData uri="http://schemas.openxmlformats.org/presentationml/2006/ole">
            <p:oleObj spid="_x0000_s878596" name="Bitkép" r:id="rId4" imgW="3858164" imgH="2905531" progId="PBrush">
              <p:embed/>
            </p:oleObj>
          </a:graphicData>
        </a:graphic>
      </p:graphicFrame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Metode praćenja napredovanja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Procentualna metoda</a:t>
            </a:r>
            <a:endParaRPr lang="hu-HU"/>
          </a:p>
          <a:p>
            <a:r>
              <a:rPr lang="hu-HU" smtClean="0"/>
              <a:t>Metoda bazirana na vremenu (</a:t>
            </a:r>
            <a:r>
              <a:rPr lang="hu-HU" b="1" smtClean="0"/>
              <a:t>Duration</a:t>
            </a:r>
            <a:r>
              <a:rPr lang="hu-HU"/>
              <a:t>=&gt;</a:t>
            </a:r>
            <a:r>
              <a:rPr lang="hu-HU" b="1"/>
              <a:t>Day</a:t>
            </a:r>
            <a:r>
              <a:rPr lang="hu-HU"/>
              <a:t>)</a:t>
            </a:r>
          </a:p>
          <a:p>
            <a:r>
              <a:rPr lang="hu-HU" smtClean="0"/>
              <a:t>Metoda bazirana na količini rada (</a:t>
            </a:r>
            <a:r>
              <a:rPr lang="hu-HU" b="1" smtClean="0"/>
              <a:t>Work</a:t>
            </a:r>
            <a:r>
              <a:rPr lang="hu-HU"/>
              <a:t>=&gt;</a:t>
            </a:r>
            <a:r>
              <a:rPr lang="hu-HU" b="1"/>
              <a:t>Hour</a:t>
            </a:r>
            <a:r>
              <a:rPr lang="hu-HU"/>
              <a:t>)</a:t>
            </a:r>
          </a:p>
          <a:p>
            <a:r>
              <a:rPr lang="hu-HU" smtClean="0"/>
              <a:t>Troškovna metoda </a:t>
            </a:r>
            <a:r>
              <a:rPr lang="hu-HU"/>
              <a:t>(</a:t>
            </a:r>
            <a:r>
              <a:rPr lang="hu-HU" b="1"/>
              <a:t>Cost</a:t>
            </a:r>
            <a:r>
              <a:rPr lang="hu-HU"/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 praćenja napredovanja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Prikaz prateći Gantt </a:t>
            </a:r>
            <a:r>
              <a:rPr lang="hu-HU" b="1"/>
              <a:t>(Tracking </a:t>
            </a:r>
            <a:r>
              <a:rPr lang="hu-HU" b="1" smtClean="0"/>
              <a:t>Gantt)</a:t>
            </a:r>
            <a:endParaRPr lang="hu-HU"/>
          </a:p>
          <a:p>
            <a:r>
              <a:rPr lang="hu-HU" smtClean="0"/>
              <a:t>Vide se podaci iz baznog plana</a:t>
            </a:r>
            <a:endParaRPr lang="hu-HU"/>
          </a:p>
          <a:p>
            <a:r>
              <a:rPr lang="hu-HU" smtClean="0"/>
              <a:t>Mogu se očitati očekivane vrednosti</a:t>
            </a:r>
            <a:endParaRPr lang="hu-HU"/>
          </a:p>
          <a:p>
            <a:r>
              <a:rPr lang="hu-HU" smtClean="0"/>
              <a:t>Razlikuju se aktuelni podaci</a:t>
            </a:r>
            <a:endParaRPr lang="hu-HU"/>
          </a:p>
          <a:p>
            <a:r>
              <a:rPr lang="hu-HU" smtClean="0"/>
              <a:t>Dobro se vide kritični putevi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Statusni datum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Datum na koji se odnose podaci iz izveštaja o napredovanju (neki raniji datum)</a:t>
            </a:r>
            <a:endParaRPr lang="hu-HU" b="1"/>
          </a:p>
          <a:p>
            <a:r>
              <a:rPr lang="hu-HU" b="1" smtClean="0"/>
              <a:t>Datum na koji se može prebaciti preostali deo aktivnosti (redovno u budućnosti)</a:t>
            </a:r>
            <a:endParaRPr lang="hu-HU" b="1"/>
          </a:p>
          <a:p>
            <a:r>
              <a:rPr lang="hu-HU" b="1" smtClean="0"/>
              <a:t>Datum na koji se odnosi neko predviđanje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statusnog datuma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Project</a:t>
            </a:r>
            <a:r>
              <a:rPr lang="hu-HU" smtClean="0"/>
              <a:t>, funkcija </a:t>
            </a:r>
            <a:r>
              <a:rPr lang="hu-HU" b="1" smtClean="0"/>
              <a:t>Project Information,</a:t>
            </a:r>
            <a:r>
              <a:rPr lang="hu-HU" smtClean="0"/>
              <a:t> polje</a:t>
            </a:r>
            <a:r>
              <a:rPr lang="hu-HU" b="1" smtClean="0"/>
              <a:t> Status Date</a:t>
            </a:r>
            <a:r>
              <a:rPr lang="hu-HU" smtClean="0"/>
              <a:t>.</a:t>
            </a:r>
            <a:endParaRPr lang="hu-HU"/>
          </a:p>
        </p:txBody>
      </p:sp>
      <p:pic>
        <p:nvPicPr>
          <p:cNvPr id="5" name="Picture 4" descr="Project Information ablak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2786058"/>
            <a:ext cx="5334000" cy="3629025"/>
          </a:xfrm>
          <a:prstGeom prst="rect">
            <a:avLst/>
          </a:prstGeom>
        </p:spPr>
      </p:pic>
      <p:graphicFrame>
        <p:nvGraphicFramePr>
          <p:cNvPr id="913410" name="Object 2"/>
          <p:cNvGraphicFramePr>
            <a:graphicFrameLocks noChangeAspect="1"/>
          </p:cNvGraphicFramePr>
          <p:nvPr/>
        </p:nvGraphicFramePr>
        <p:xfrm>
          <a:off x="7072330" y="3500438"/>
          <a:ext cx="819150" cy="809625"/>
        </p:xfrm>
        <a:graphic>
          <a:graphicData uri="http://schemas.openxmlformats.org/presentationml/2006/ole">
            <p:oleObj spid="_x0000_s913410" name="Bitmap Image" r:id="rId5" imgW="819048" imgH="809738" progId="PBrush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Navođenje statusnog datuma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Način navođenja statusnog datuma je sledeći: iz menija </a:t>
            </a:r>
            <a:r>
              <a:rPr lang="hu-HU" b="1" smtClean="0"/>
              <a:t>Tools, </a:t>
            </a:r>
            <a:r>
              <a:rPr lang="hu-HU" smtClean="0"/>
              <a:t>podmeni</a:t>
            </a:r>
            <a:r>
              <a:rPr lang="hu-HU" b="1" smtClean="0"/>
              <a:t> Tracking </a:t>
            </a:r>
            <a:r>
              <a:rPr lang="hu-HU" smtClean="0"/>
              <a:t>odabere se funkcija </a:t>
            </a:r>
            <a:r>
              <a:rPr lang="hu-HU" b="1" smtClean="0"/>
              <a:t>Progress Lines. </a:t>
            </a:r>
            <a:r>
              <a:rPr lang="hu-HU" smtClean="0"/>
              <a:t>U prozoru koji se otvara treba  uključiti opciju </a:t>
            </a:r>
            <a:r>
              <a:rPr lang="hu-HU" b="1" smtClean="0"/>
              <a:t>Always </a:t>
            </a:r>
            <a:r>
              <a:rPr lang="hu-HU" b="1"/>
              <a:t>display current progress </a:t>
            </a:r>
            <a:r>
              <a:rPr lang="hu-HU" b="1" smtClean="0"/>
              <a:t>line</a:t>
            </a:r>
            <a:r>
              <a:rPr lang="hu-HU" smtClean="0"/>
              <a:t> i izabrati </a:t>
            </a:r>
            <a:r>
              <a:rPr lang="hu-HU" b="1" smtClean="0"/>
              <a:t>At </a:t>
            </a:r>
            <a:r>
              <a:rPr lang="hu-HU" b="1"/>
              <a:t>project status </a:t>
            </a:r>
            <a:r>
              <a:rPr lang="hu-HU" b="1" smtClean="0"/>
              <a:t>date.</a:t>
            </a: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Navođenje </a:t>
            </a:r>
            <a:r>
              <a:rPr lang="hu-HU" smtClean="0"/>
              <a:t>statusnog </a:t>
            </a:r>
            <a:r>
              <a:rPr lang="hu-HU" smtClean="0"/>
              <a:t>datuma</a:t>
            </a:r>
            <a:br>
              <a:rPr lang="hu-HU" smtClean="0"/>
            </a:br>
            <a:r>
              <a:rPr lang="hu-HU" smtClean="0"/>
              <a:t>(nastavak)</a:t>
            </a:r>
            <a:endParaRPr lang="hu-HU"/>
          </a:p>
        </p:txBody>
      </p:sp>
      <p:pic>
        <p:nvPicPr>
          <p:cNvPr id="4" name="Picture 3" descr="Progress line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71612"/>
            <a:ext cx="8208324" cy="49577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Procentualno zadavanje napredovanja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Stepen izvršenosti - % Complete </a:t>
            </a:r>
            <a:r>
              <a:rPr lang="hu-HU" smtClean="0"/>
              <a:t>daje koliki procenat je prošao od raspoloživog vremena - prema tome to je samo indirektni pokazatelj stepena spremnosti!</a:t>
            </a:r>
            <a:endParaRPr lang="hu-HU"/>
          </a:p>
          <a:p>
            <a:r>
              <a:rPr lang="hu-HU" b="1" smtClean="0"/>
              <a:t>Stepen izvršenosti rada - % </a:t>
            </a:r>
            <a:r>
              <a:rPr lang="hu-HU" b="1"/>
              <a:t>Work </a:t>
            </a:r>
            <a:r>
              <a:rPr lang="hu-HU" b="1" smtClean="0"/>
              <a:t>complete:</a:t>
            </a:r>
            <a:r>
              <a:rPr lang="hu-HU" smtClean="0"/>
              <a:t> To je procenat od planiranog rada.</a:t>
            </a:r>
            <a:endParaRPr lang="hu-HU"/>
          </a:p>
          <a:p>
            <a:r>
              <a:rPr lang="hu-HU" b="1" smtClean="0"/>
              <a:t>Fizički nivo spremnosti - Physical </a:t>
            </a:r>
            <a:r>
              <a:rPr lang="hu-HU" b="1"/>
              <a:t>% </a:t>
            </a:r>
            <a:r>
              <a:rPr lang="hu-HU" b="1" smtClean="0"/>
              <a:t>Complete:</a:t>
            </a:r>
            <a:r>
              <a:rPr lang="hu-HU" smtClean="0"/>
              <a:t> Stepen izvršenosti nezavisan od vremena.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u procentima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Otvara se prozor </a:t>
            </a:r>
            <a:r>
              <a:rPr lang="hu-HU" b="1" smtClean="0"/>
              <a:t>Task Information,</a:t>
            </a:r>
            <a:r>
              <a:rPr lang="hu-HU" smtClean="0"/>
              <a:t> pređe se na karticu </a:t>
            </a:r>
            <a:r>
              <a:rPr lang="hu-HU" b="1" smtClean="0"/>
              <a:t>General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i popunimo polje </a:t>
            </a:r>
            <a:r>
              <a:rPr lang="hu-HU" b="1" smtClean="0"/>
              <a:t>Percent Complete.</a:t>
            </a:r>
            <a:endParaRPr lang="hu-HU"/>
          </a:p>
          <a:p>
            <a:r>
              <a:rPr lang="hu-HU" smtClean="0"/>
              <a:t>Pomoću odgovarajućih ikona sa palete alata </a:t>
            </a:r>
            <a:r>
              <a:rPr lang="hu-HU" b="1" smtClean="0"/>
              <a:t>Tracking, </a:t>
            </a:r>
            <a:r>
              <a:rPr lang="hu-HU" smtClean="0"/>
              <a:t>što možem otvarati iz menija </a:t>
            </a:r>
            <a:r>
              <a:rPr lang="hu-HU" b="1" smtClean="0"/>
              <a:t>Tools</a:t>
            </a:r>
            <a:r>
              <a:rPr lang="hu-HU" smtClean="0"/>
              <a:t>, podmeni </a:t>
            </a:r>
            <a:r>
              <a:rPr lang="hu-HU" b="1" smtClean="0"/>
              <a:t>Toolbars</a:t>
            </a:r>
            <a:r>
              <a:rPr lang="hu-HU" smtClean="0"/>
              <a:t>.</a:t>
            </a:r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</a:t>
            </a:r>
            <a:r>
              <a:rPr lang="hu-HU" smtClean="0"/>
              <a:t>u </a:t>
            </a:r>
            <a:r>
              <a:rPr lang="hu-HU" smtClean="0"/>
              <a:t>procentima (nastavak)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Dalja mogućnost za zadavanje stepena izvršenosti je da od početka trake aktivnosti povlačimo miš udesno pri čemu kurzor dobije oblik %.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Za zadavanje </a:t>
            </a:r>
            <a:r>
              <a:rPr lang="hu-HU" b="1" smtClean="0"/>
              <a:t>Phisical </a:t>
            </a:r>
            <a:r>
              <a:rPr lang="hu-HU" b="1"/>
              <a:t>% </a:t>
            </a:r>
            <a:r>
              <a:rPr lang="hu-HU" b="1" smtClean="0"/>
              <a:t>Complete </a:t>
            </a:r>
            <a:r>
              <a:rPr lang="hu-HU" smtClean="0"/>
              <a:t>potrebno je prvo prikazati odgovarajuće polje. Fizičku spremnost često primenjujemo u raznim formulama: treba znati da se upisane vrednosti pamte kao celi brojevi! Na pr. 50% se zapisuje kao 50. </a:t>
            </a:r>
            <a:endParaRPr 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Fizikai.mpp!</a:t>
            </a:r>
            <a:endParaRPr lang="hu-HU"/>
          </a:p>
          <a:p>
            <a:r>
              <a:rPr lang="hu-HU" smtClean="0"/>
              <a:t>Navedimo preko jedne trake za prikazivanje spremnosti fiziču spremnost nedelju dana pre započinjanja projakta!</a:t>
            </a:r>
            <a:endParaRPr lang="hu-HU"/>
          </a:p>
        </p:txBody>
      </p:sp>
      <p:pic>
        <p:nvPicPr>
          <p:cNvPr id="89702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652963"/>
            <a:ext cx="1808162" cy="1846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u vremenskim jedinicama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</a:t>
            </a:r>
            <a:r>
              <a:rPr lang="hu-HU" smtClean="0"/>
              <a:t>a palete alata </a:t>
            </a:r>
            <a:r>
              <a:rPr lang="hu-HU" b="1" smtClean="0"/>
              <a:t>Tracking </a:t>
            </a:r>
            <a:r>
              <a:rPr lang="hu-HU" smtClean="0"/>
              <a:t>ili iz menija</a:t>
            </a:r>
            <a:r>
              <a:rPr lang="hu-HU" b="1" smtClean="0"/>
              <a:t> </a:t>
            </a:r>
            <a:r>
              <a:rPr lang="hu-HU" b="1"/>
              <a:t>(Tools</a:t>
            </a:r>
            <a:r>
              <a:rPr lang="hu-HU" b="1" smtClean="0"/>
              <a:t>),</a:t>
            </a:r>
            <a:r>
              <a:rPr lang="hu-HU" smtClean="0"/>
              <a:t> podmeni </a:t>
            </a:r>
            <a:r>
              <a:rPr lang="hu-HU" b="1" smtClean="0"/>
              <a:t>Tracking, </a:t>
            </a:r>
            <a:r>
              <a:rPr lang="hu-HU" smtClean="0"/>
              <a:t>bira se funkcija </a:t>
            </a:r>
            <a:r>
              <a:rPr lang="hu-HU" b="1" smtClean="0"/>
              <a:t>Update Tasks.</a:t>
            </a:r>
            <a:endParaRPr lang="hu-HU" b="1"/>
          </a:p>
        </p:txBody>
      </p:sp>
      <p:pic>
        <p:nvPicPr>
          <p:cNvPr id="5" name="Picture 4" descr="Update Task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3" y="3071810"/>
            <a:ext cx="7341170" cy="34337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Osvežavanje prema termniskom planu</a:t>
            </a:r>
            <a:endParaRPr lang="hu-HU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sve ide po terminskom planu, ne treba unositi podatke, dovoljno je koristiti funkciju </a:t>
            </a:r>
            <a:r>
              <a:rPr lang="hu-HU" b="1" smtClean="0"/>
              <a:t>Update as Scheduled</a:t>
            </a:r>
            <a:r>
              <a:rPr lang="hu-HU" smtClean="0"/>
              <a:t>!</a:t>
            </a:r>
            <a:endParaRPr lang="hu-HU"/>
          </a:p>
        </p:txBody>
      </p:sp>
      <p:pic>
        <p:nvPicPr>
          <p:cNvPr id="932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524250"/>
            <a:ext cx="609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Neizvršeni poslovi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Neizvršene zadatke treba naknadno pretempirati, pošto se u prošlosti ne mogu izvršiti .</a:t>
            </a:r>
            <a:endParaRPr lang="hu-HU"/>
          </a:p>
          <a:p>
            <a:r>
              <a:rPr lang="hu-HU" smtClean="0"/>
              <a:t>Za promenu tempiranja zadajemo statusni datum, odaberemo zadatak, zatim sa palete alata </a:t>
            </a:r>
            <a:r>
              <a:rPr lang="hu-HU" b="1" smtClean="0"/>
              <a:t>Tracking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izborom ikone </a:t>
            </a:r>
            <a:r>
              <a:rPr lang="hu-HU" b="1" smtClean="0"/>
              <a:t>Reschedule Work </a:t>
            </a:r>
            <a:r>
              <a:rPr lang="hu-HU" smtClean="0"/>
              <a:t>promenimo tempiranje.</a:t>
            </a:r>
            <a:endParaRPr lang="hu-HU"/>
          </a:p>
        </p:txBody>
      </p:sp>
      <p:pic>
        <p:nvPicPr>
          <p:cNvPr id="9031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9100" y="5340350"/>
            <a:ext cx="68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pli Task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214950"/>
            <a:ext cx="6146944" cy="1233183"/>
          </a:xfrm>
          <a:prstGeom prst="rect">
            <a:avLst/>
          </a:prstGeom>
        </p:spPr>
      </p:pic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Prekinuta aktivnost</a:t>
            </a:r>
            <a:endParaRPr lang="en-GB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Prekinuta aktivnost se nikad ne planira, umesto toga se definišu dva zadatka.</a:t>
            </a:r>
            <a:endParaRPr lang="hu-HU"/>
          </a:p>
          <a:p>
            <a:r>
              <a:rPr lang="hu-HU" smtClean="0"/>
              <a:t>Koristi se samo pri planiranju napredovanja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Odgovarajuća ikona se nalazi na paleti alata </a:t>
            </a:r>
            <a:r>
              <a:rPr lang="hu-HU" b="1" smtClean="0"/>
              <a:t>Standard</a:t>
            </a:r>
            <a:r>
              <a:rPr lang="hu-HU" smtClean="0"/>
              <a:t> </a:t>
            </a:r>
            <a:endParaRPr lang="hu-HU"/>
          </a:p>
          <a:p>
            <a:r>
              <a:rPr lang="hu-HU" smtClean="0"/>
              <a:t>Nakon aktiviranja te ikone prekidamo aktivnost uz pomoć povlačenja miša na onom mestu, gde je potrebno.</a:t>
            </a:r>
            <a:endParaRPr lang="en-GB"/>
          </a:p>
        </p:txBody>
      </p:sp>
      <p:pic>
        <p:nvPicPr>
          <p:cNvPr id="90522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571876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Osvežavanje projekta</a:t>
            </a:r>
            <a:endParaRPr lang="hu-HU"/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Tools, </a:t>
            </a:r>
            <a:r>
              <a:rPr lang="hu-HU" smtClean="0"/>
              <a:t>podmeni </a:t>
            </a:r>
            <a:r>
              <a:rPr lang="hu-HU" b="1" smtClean="0"/>
              <a:t>Tracking, </a:t>
            </a:r>
            <a:r>
              <a:rPr lang="hu-HU" smtClean="0"/>
              <a:t>funkcija </a:t>
            </a:r>
            <a:r>
              <a:rPr lang="hu-HU" b="1" smtClean="0"/>
              <a:t>Update Project.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5" name="Picture 4" descr="Update Projec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2714620"/>
            <a:ext cx="8147426" cy="382430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Ido.mpp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Pređimo u prikaz </a:t>
            </a:r>
            <a:r>
              <a:rPr lang="hu-HU" b="1" smtClean="0"/>
              <a:t>Tracking Gantt!</a:t>
            </a:r>
            <a:endParaRPr lang="hu-HU"/>
          </a:p>
          <a:p>
            <a:r>
              <a:rPr lang="hu-HU" smtClean="0"/>
              <a:t>Snimimo podatke iz baznog plana! </a:t>
            </a:r>
            <a:endParaRPr lang="hu-HU"/>
          </a:p>
          <a:p>
            <a:r>
              <a:rPr lang="hu-HU" smtClean="0"/>
              <a:t>Datum evidentiranja praćenja napredovanja je </a:t>
            </a:r>
            <a:r>
              <a:rPr lang="hu-HU" b="1" i="1" smtClean="0"/>
              <a:t>03.10. 2007. </a:t>
            </a:r>
            <a:r>
              <a:rPr lang="hu-HU" smtClean="0"/>
              <a:t>Navedimo i to u planu!</a:t>
            </a:r>
            <a:endParaRPr lang="hu-HU"/>
          </a:p>
        </p:txBody>
      </p:sp>
      <p:pic>
        <p:nvPicPr>
          <p:cNvPr id="93696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Aktivnost </a:t>
            </a:r>
            <a:r>
              <a:rPr lang="hu-HU" b="1" i="1" smtClean="0"/>
              <a:t>T1</a:t>
            </a:r>
            <a:r>
              <a:rPr lang="hu-HU" smtClean="0"/>
              <a:t> napreduje prema terminskom planu.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Na</a:t>
            </a:r>
            <a:r>
              <a:rPr lang="hu-HU" smtClean="0"/>
              <a:t> </a:t>
            </a:r>
            <a:r>
              <a:rPr lang="hu-HU" b="1" i="1"/>
              <a:t>T3</a:t>
            </a:r>
            <a:r>
              <a:rPr lang="hu-HU"/>
              <a:t> </a:t>
            </a:r>
            <a:r>
              <a:rPr lang="hu-HU" smtClean="0"/>
              <a:t>mogli su da rade prvog dana, više ne, ali su ustanovili da preostali deo posla mogu odraditi za tri dana</a:t>
            </a:r>
          </a:p>
          <a:p>
            <a:pPr>
              <a:lnSpc>
                <a:spcPct val="90000"/>
              </a:lnSpc>
            </a:pPr>
            <a:r>
              <a:rPr lang="hu-HU" smtClean="0"/>
              <a:t> Izvršavanje aktivnosti </a:t>
            </a:r>
            <a:r>
              <a:rPr lang="hu-HU" b="1" i="1" smtClean="0"/>
              <a:t>T4</a:t>
            </a:r>
            <a:r>
              <a:rPr lang="hu-HU" smtClean="0"/>
              <a:t>-e je krenulo tek 2. oktobra i procenjuje se da će je izvršiti za dodatnih pet dana.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Od aktivnosti </a:t>
            </a:r>
            <a:r>
              <a:rPr lang="hu-HU" b="1" i="1" smtClean="0"/>
              <a:t>T2, 3. oktobra </a:t>
            </a:r>
            <a:r>
              <a:rPr lang="hu-HU" smtClean="0"/>
              <a:t>su izvršili polovinu. 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Izvršimo evidenciju ovih vrednosti</a:t>
            </a:r>
            <a:r>
              <a:rPr lang="hu-HU" smtClean="0"/>
              <a:t>!</a:t>
            </a:r>
            <a:endParaRPr lang="hu-H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preko količine rada</a:t>
            </a:r>
            <a:endParaRPr lang="hu-HU"/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Bazirano na ukupnom radu</a:t>
            </a:r>
            <a:endParaRPr lang="hu-HU"/>
          </a:p>
          <a:p>
            <a:r>
              <a:rPr lang="hu-HU" smtClean="0"/>
              <a:t>Količina rada po jedinici vremena</a:t>
            </a:r>
            <a:endParaRPr lang="hu-H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preko količine rada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Prozor</a:t>
            </a:r>
            <a:r>
              <a:rPr lang="hu-HU" b="1" smtClean="0"/>
              <a:t> Work Tracking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Prikaz Task Usage, Resouce Usage..</a:t>
            </a:r>
            <a:endParaRPr lang="hu-HU"/>
          </a:p>
        </p:txBody>
      </p:sp>
      <p:pic>
        <p:nvPicPr>
          <p:cNvPr id="901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349500"/>
            <a:ext cx="42481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Rad u polju izvršenosti</a:t>
            </a:r>
            <a:endParaRPr lang="hu-HU"/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Treba navesti sledeća polaj:</a:t>
            </a:r>
            <a:endParaRPr lang="hu-HU"/>
          </a:p>
          <a:p>
            <a:pPr lvl="1"/>
            <a:r>
              <a:rPr lang="hu-HU" b="1" smtClean="0"/>
              <a:t>Baseline Work</a:t>
            </a:r>
            <a:endParaRPr lang="hu-HU" b="1"/>
          </a:p>
          <a:p>
            <a:pPr lvl="1"/>
            <a:r>
              <a:rPr lang="hu-HU" b="1" smtClean="0"/>
              <a:t>Work</a:t>
            </a:r>
            <a:endParaRPr lang="hu-HU" b="1"/>
          </a:p>
          <a:p>
            <a:pPr lvl="1"/>
            <a:r>
              <a:rPr lang="hu-HU" b="1" smtClean="0"/>
              <a:t>Actual Work</a:t>
            </a:r>
            <a:endParaRPr lang="hu-HU" b="1"/>
          </a:p>
        </p:txBody>
      </p:sp>
      <p:pic>
        <p:nvPicPr>
          <p:cNvPr id="9431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82105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Munka.mpp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Za prvi dan aktivnosti T1 planirano je </a:t>
            </a:r>
            <a:r>
              <a:rPr lang="hu-HU" b="1" i="1"/>
              <a:t>8 </a:t>
            </a:r>
            <a:r>
              <a:rPr lang="hu-HU" b="1" i="1" smtClean="0"/>
              <a:t>sati </a:t>
            </a:r>
            <a:r>
              <a:rPr lang="hu-HU" smtClean="0"/>
              <a:t>ali je rađeno svega 4 sata. Zadajmo te vrednosti.</a:t>
            </a:r>
            <a:endParaRPr lang="hu-HU"/>
          </a:p>
        </p:txBody>
      </p:sp>
      <p:pic>
        <p:nvPicPr>
          <p:cNvPr id="94515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Sledćeg dana su se maksimalno trudilli i radili po 14 sati, od toga 8 sati u normalnom radnom vremenu, dodatnih 6 kao prekovremeni rad. Zadajmo tu informaciju. Prvo teba da upišemo vrednost </a:t>
            </a:r>
            <a:r>
              <a:rPr lang="hu-HU" b="1" smtClean="0"/>
              <a:t>Actual Work </a:t>
            </a:r>
            <a:r>
              <a:rPr lang="hu-HU" smtClean="0"/>
              <a:t>zatim</a:t>
            </a:r>
            <a:r>
              <a:rPr lang="hu-HU" b="1" smtClean="0"/>
              <a:t> Actual </a:t>
            </a:r>
            <a:r>
              <a:rPr lang="hu-HU" b="1"/>
              <a:t>Overtime </a:t>
            </a:r>
            <a:r>
              <a:rPr lang="hu-HU" b="1" smtClean="0"/>
              <a:t>Work!</a:t>
            </a:r>
            <a:endParaRPr lang="hu-H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Radnici su svakog dana radili po 8 sati, čak i zadnjeg dana, umesto planiranih 6 sati! Evidentirajmo te vrednosti</a:t>
            </a:r>
            <a:endParaRPr lang="hu-H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preko troškova</a:t>
            </a:r>
            <a:endParaRPr lang="hu-HU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 smtClean="0"/>
              <a:t>Može biti opasno!</a:t>
            </a:r>
            <a:endParaRPr lang="hu-HU" sz="2400" b="1"/>
          </a:p>
          <a:p>
            <a:r>
              <a:rPr lang="hu-HU" sz="2400" smtClean="0"/>
              <a:t>Idemo na </a:t>
            </a:r>
            <a:r>
              <a:rPr lang="hu-HU" sz="2400" b="1" smtClean="0"/>
              <a:t>Tools </a:t>
            </a:r>
            <a:r>
              <a:rPr lang="hu-HU" sz="2400"/>
              <a:t>-&gt; </a:t>
            </a:r>
            <a:r>
              <a:rPr lang="hu-HU" sz="2400" b="1" smtClean="0"/>
              <a:t>Options</a:t>
            </a:r>
            <a:r>
              <a:rPr lang="hu-HU" sz="2400" smtClean="0"/>
              <a:t> -&gt; </a:t>
            </a:r>
            <a:r>
              <a:rPr lang="hu-HU" sz="2400" b="1" smtClean="0"/>
              <a:t>Calculation</a:t>
            </a:r>
            <a:r>
              <a:rPr lang="hu-HU" sz="2400" smtClean="0"/>
              <a:t>, isključimo opciju </a:t>
            </a:r>
            <a:r>
              <a:rPr lang="hu-HU" sz="2400" b="1" smtClean="0"/>
              <a:t>Actual </a:t>
            </a:r>
            <a:r>
              <a:rPr lang="hu-HU" sz="2400" b="1"/>
              <a:t>costs are always calculated by Microsoft Office </a:t>
            </a:r>
            <a:r>
              <a:rPr lang="hu-HU" sz="2400" b="1" smtClean="0"/>
              <a:t>Project</a:t>
            </a:r>
            <a:r>
              <a:rPr lang="hu-HU" sz="2400" smtClean="0"/>
              <a:t>!</a:t>
            </a:r>
            <a:endParaRPr lang="hu-HU" sz="2400"/>
          </a:p>
          <a:p>
            <a:r>
              <a:rPr lang="hu-HU" sz="2400" smtClean="0"/>
              <a:t>N</a:t>
            </a:r>
            <a:r>
              <a:rPr lang="hu-HU" sz="2400" smtClean="0"/>
              <a:t>akon toga u prikazima </a:t>
            </a:r>
            <a:r>
              <a:rPr lang="hu-HU" sz="2400" b="1" smtClean="0"/>
              <a:t>Task Usage </a:t>
            </a:r>
            <a:r>
              <a:rPr lang="hu-HU" sz="2400" smtClean="0"/>
              <a:t>ili </a:t>
            </a:r>
            <a:r>
              <a:rPr lang="hu-HU" sz="2400" b="1" smtClean="0"/>
              <a:t>Resource Usage</a:t>
            </a:r>
            <a:r>
              <a:rPr lang="hu-HU" sz="2400" smtClean="0"/>
              <a:t> možemo evidentirati nastale troškove u polju </a:t>
            </a:r>
            <a:r>
              <a:rPr lang="hu-HU" sz="2400" b="1" smtClean="0"/>
              <a:t>Actual Cost</a:t>
            </a:r>
            <a:r>
              <a:rPr lang="hu-HU" sz="2400" smtClean="0"/>
              <a:t>.</a:t>
            </a:r>
            <a:endParaRPr lang="hu-HU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4976</TotalTime>
  <Words>1171</Words>
  <Application>Microsoft Office PowerPoint</Application>
  <PresentationFormat>On-screen Show (4:3)</PresentationFormat>
  <Paragraphs>158</Paragraphs>
  <Slides>34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Notesz</vt:lpstr>
      <vt:lpstr>Bitkép</vt:lpstr>
      <vt:lpstr>Bitmap Image</vt:lpstr>
      <vt:lpstr>Praćenje napredovanja pomoću alata za planiranje </vt:lpstr>
      <vt:lpstr>Važne napomene!</vt:lpstr>
      <vt:lpstr>Zadavanje podataka u vezi praćenja napredovanja</vt:lpstr>
      <vt:lpstr>Zaostala aktivnost</vt:lpstr>
      <vt:lpstr>Produžavanje aktivnosti</vt:lpstr>
      <vt:lpstr>Fizička spremnost</vt:lpstr>
      <vt:lpstr>Spremnost aktivnosti je veća nego što je planirano za današnji dan</vt:lpstr>
      <vt:lpstr>Ostvarivanje aktivnosti iz budućnosti pre vremena</vt:lpstr>
      <vt:lpstr>Ostvarivanje aktivnosti iz budućnosti pre vremena (nastavak)</vt:lpstr>
      <vt:lpstr>Postupci pri pogrešnoj realizaciji</vt:lpstr>
      <vt:lpstr>Metode praćenja napredovanja</vt:lpstr>
      <vt:lpstr>Prikaz praćenja napredovanja</vt:lpstr>
      <vt:lpstr>Statusni datum</vt:lpstr>
      <vt:lpstr>Zadavanje statusnog datuma</vt:lpstr>
      <vt:lpstr>Navođenje statusnog datuma</vt:lpstr>
      <vt:lpstr>Navođenje statusnog datuma (nastavak)</vt:lpstr>
      <vt:lpstr>Procentualno zadavanje napredovanja</vt:lpstr>
      <vt:lpstr>Praćenje napredovanja u procentima</vt:lpstr>
      <vt:lpstr>Praćenje napredovanja u procentima (nastavak)</vt:lpstr>
      <vt:lpstr>Zadatak</vt:lpstr>
      <vt:lpstr>Praćenje napredovanja u vremenskim jedinicama</vt:lpstr>
      <vt:lpstr>Osvežavanje prema termniskom planu</vt:lpstr>
      <vt:lpstr>Neizvršeni poslovi</vt:lpstr>
      <vt:lpstr>Prekinuta aktivnost</vt:lpstr>
      <vt:lpstr>Osvežavanje projekta</vt:lpstr>
      <vt:lpstr>Zadatak</vt:lpstr>
      <vt:lpstr>Zadatak</vt:lpstr>
      <vt:lpstr>Praćenje napredovanja preko količine rada</vt:lpstr>
      <vt:lpstr>Praćenje napredovanja preko količine rada</vt:lpstr>
      <vt:lpstr>Rad u polju izvršenosti</vt:lpstr>
      <vt:lpstr>Zadatak</vt:lpstr>
      <vt:lpstr>Zadatak</vt:lpstr>
      <vt:lpstr>Zadatak</vt:lpstr>
      <vt:lpstr>Praćenje napredovanja preko troškova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221</cp:revision>
  <cp:lastPrinted>1601-01-01T00:00:00Z</cp:lastPrinted>
  <dcterms:created xsi:type="dcterms:W3CDTF">2001-10-04T13:18:56Z</dcterms:created>
  <dcterms:modified xsi:type="dcterms:W3CDTF">2009-05-13T19:44:16Z</dcterms:modified>
</cp:coreProperties>
</file>