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1" r:id="rId4"/>
    <p:sldId id="262" r:id="rId5"/>
    <p:sldId id="263" r:id="rId6"/>
    <p:sldId id="264" r:id="rId7"/>
    <p:sldId id="259" r:id="rId8"/>
    <p:sldId id="260" r:id="rId9"/>
    <p:sldId id="265" r:id="rId10"/>
    <p:sldId id="266" r:id="rId11"/>
    <p:sldId id="267" r:id="rId12"/>
    <p:sldId id="268" r:id="rId1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A20CE6F9-9C2A-4F6E-ABED-4A5247020B9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2C333E-6FCC-4467-AAF2-BAE20C492E0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9D1A9-B8BD-4727-8966-D69428F8C00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3B545-FBF4-4A13-AF8A-2F8E6176A1F6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F52DE-DAC2-4882-B20C-49C470EDF3EC}" type="slidenum">
              <a:rPr lang="en-GB"/>
              <a:pPr/>
              <a:t>3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1419FE-59A5-4688-A66F-77E0AF9AFBED}" type="slidenum">
              <a:rPr lang="en-GB"/>
              <a:pPr/>
              <a:t>4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D6ECD-6845-4433-BED3-62B34E755582}" type="slidenum">
              <a:rPr lang="en-GB"/>
              <a:pPr/>
              <a:t>5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14DA2-A6A3-4B3D-A952-0356D367004F}" type="slidenum">
              <a:rPr lang="en-GB"/>
              <a:pPr/>
              <a:t>6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15615-721E-446A-B593-687FC429225C}" type="slidenum">
              <a:rPr lang="en-GB"/>
              <a:pPr/>
              <a:t>7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BC16B-AF82-4040-9129-8BDEE20E2B8D}" type="slidenum">
              <a:rPr lang="en-GB"/>
              <a:pPr/>
              <a:t>8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79F256-851D-4250-BA47-2D9DF6F00F03}" type="slidenum">
              <a:rPr lang="en-GB"/>
              <a:pPr/>
              <a:t>9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CE3ECD-2DD7-49B3-872E-2EECDD499088}" type="slidenum">
              <a:rPr lang="en-GB"/>
              <a:pPr/>
              <a:t>10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474A1-DBC7-42A6-B81A-F7C29BFA422C}" type="slidenum">
              <a:rPr lang="en-GB"/>
              <a:pPr/>
              <a:t>11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F6E3E-BFA6-43CD-BD1A-F38080F04232}" type="slidenum">
              <a:rPr lang="en-GB"/>
              <a:pPr/>
              <a:t>12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505615-2903-4373-B0A2-8DCDA86FEA6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Fa</a:t>
            </a:r>
            <a:r>
              <a:rPr lang="sr-Latn-CS" smtClean="0"/>
              <a:t>za izvršavanja i </a:t>
            </a:r>
            <a:r>
              <a:rPr lang="sr-Latn-CS" smtClean="0"/>
              <a:t>pra</a:t>
            </a:r>
            <a:r>
              <a:rPr lang="sr-Latn-CS" smtClean="0"/>
              <a:t>ć</a:t>
            </a:r>
            <a:r>
              <a:rPr lang="sr-Latn-CS" smtClean="0"/>
              <a:t>enja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Uslovi praćenja napredovanja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Odgovarajući kalendari</a:t>
            </a:r>
            <a:endParaRPr lang="hu-HU"/>
          </a:p>
          <a:p>
            <a:r>
              <a:rPr lang="hu-HU" smtClean="0"/>
              <a:t>Aktivnosti</a:t>
            </a:r>
            <a:endParaRPr lang="hu-HU"/>
          </a:p>
          <a:p>
            <a:r>
              <a:rPr lang="hu-HU" smtClean="0"/>
              <a:t>Resursi</a:t>
            </a:r>
            <a:endParaRPr lang="hu-HU"/>
          </a:p>
          <a:p>
            <a:r>
              <a:rPr lang="hu-HU" smtClean="0"/>
              <a:t>Troškovi</a:t>
            </a:r>
            <a:endParaRPr lang="hu-HU"/>
          </a:p>
          <a:p>
            <a:r>
              <a:rPr lang="hu-HU" smtClean="0"/>
              <a:t>Treba izvršiti potrebna dodeljivanja</a:t>
            </a:r>
            <a:endParaRPr lang="hu-HU"/>
          </a:p>
          <a:p>
            <a:r>
              <a:rPr lang="hu-HU" smtClean="0"/>
              <a:t>Eliminisati eventualna preopterećenja i prekomerne troškove</a:t>
            </a:r>
            <a:endParaRPr lang="hu-HU"/>
          </a:p>
          <a:p>
            <a:r>
              <a:rPr lang="hu-HU" smtClean="0"/>
              <a:t>Na kraju snimimo podatke iz baznog plana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Praćenje napredovanja (Tracking</a:t>
            </a:r>
            <a:r>
              <a:rPr lang="hu-HU"/>
              <a:t>)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Praćenje napredovanja se uvek vezuje za kalenar: ne možemo raditi ni unapred u budućnosti ni povratno u prošlosti!</a:t>
            </a:r>
            <a:endParaRPr lang="hu-HU"/>
          </a:p>
          <a:p>
            <a:r>
              <a:rPr lang="hu-HU" smtClean="0"/>
              <a:t>Treba promeniti tempiranje zadataka koji nisu izvršeni na vreme!</a:t>
            </a:r>
            <a:endParaRPr lang="hu-HU"/>
          </a:p>
          <a:p>
            <a:r>
              <a:rPr lang="hu-HU" smtClean="0"/>
              <a:t>Pri praćenju napredovanja preko količine rada svrsishodno je multiplicirati aktivnosti po resursima!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Rad sa detaljima koji nisu još bili poznati pri planiranju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400" smtClean="0"/>
              <a:t>Za predstavljanje faze projekta čiji detalji još nisu poznati, treba definisati takav zadatak čije trajanje dobro modeluje buduću dužinu te faze. Kasnije ćemo taj zadatak raščlaniti na podzadatke.</a:t>
            </a:r>
            <a:endParaRPr lang="hu-HU" sz="2400"/>
          </a:p>
          <a:p>
            <a:pPr>
              <a:lnSpc>
                <a:spcPct val="80000"/>
              </a:lnSpc>
            </a:pPr>
            <a:r>
              <a:rPr lang="hu-HU" sz="2400" smtClean="0"/>
              <a:t>Treba joj dodeliti resurse onog tipa i količine koja u proseku dobro predstavlja zahteve. Ako ne možemo odrediti ni tip resursa, zadatku treba dodeliti kao resurs ono preduzeće koje će obezbediti resurse, i to na prosečnom nivou angažovanja (na pr.: </a:t>
            </a:r>
            <a:r>
              <a:rPr lang="hu-HU" sz="2400"/>
              <a:t>500%).</a:t>
            </a:r>
          </a:p>
          <a:p>
            <a:pPr>
              <a:lnSpc>
                <a:spcPct val="80000"/>
              </a:lnSpc>
            </a:pPr>
            <a:r>
              <a:rPr lang="hu-HU" sz="2400" smtClean="0"/>
              <a:t>Pri modelovanju sa opštim resursima troškove resursa treba odrediti tako da odgovaraju prosečnom nivou troškova za dati krug resursa. </a:t>
            </a:r>
            <a:endParaRPr lang="hu-HU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Osnovno pravilo praćenja napredovanja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Praćenje napredovanja treba da odgovara stvarnosti i u pogledu zahteva za resursima i u pogledu troškova. Ne treba evidentirati ništa unapred za buduće aktivnosti niti unazad za aktivnosti iz prošlosti. Sve treba knjižiti tamo gde se pojavilo i u onoj meri u kojoj je bilo prisutno. 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Važno!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prošlosti mogu biti samo potpuno završeni zadaci ili delovi zadataka! Aktivnosti koje nismo obavili treba prebaciti u sadašnjost ili budućnost na terminskom planu! Ako se nećemo baviti više tim aktivnostima, njihovo trajanje treba smanjiti na onoliko koliko smo obavili dosad od njih.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Snimanje (podataka iz) baznog plana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401080" cy="4724400"/>
          </a:xfrm>
        </p:spPr>
        <p:txBody>
          <a:bodyPr/>
          <a:lstStyle/>
          <a:p>
            <a:r>
              <a:rPr lang="hu-HU" smtClean="0"/>
              <a:t>Pre snimanja podataka iz polja </a:t>
            </a:r>
            <a:r>
              <a:rPr lang="hu-HU" b="1" smtClean="0"/>
              <a:t>Start</a:t>
            </a:r>
            <a:r>
              <a:rPr lang="hu-HU"/>
              <a:t>, </a:t>
            </a:r>
            <a:r>
              <a:rPr lang="hu-HU" b="1"/>
              <a:t>Finish</a:t>
            </a:r>
            <a:r>
              <a:rPr lang="hu-HU"/>
              <a:t>, </a:t>
            </a:r>
            <a:r>
              <a:rPr lang="hu-HU" b="1"/>
              <a:t>Work</a:t>
            </a:r>
            <a:r>
              <a:rPr lang="hu-HU"/>
              <a:t>, </a:t>
            </a:r>
            <a:r>
              <a:rPr lang="hu-HU" b="1" smtClean="0"/>
              <a:t>Duration </a:t>
            </a:r>
            <a:r>
              <a:rPr lang="hu-HU" smtClean="0"/>
              <a:t> itd. zadate vrednosti se smatraju planiranim vrednostima, kasnije su to očekivane vrednosti.</a:t>
            </a:r>
            <a:endParaRPr lang="hu-HU"/>
          </a:p>
          <a:p>
            <a:r>
              <a:rPr lang="hu-HU" smtClean="0"/>
              <a:t>Nastaje kopija podataka iz osnovnog plana </a:t>
            </a:r>
            <a:r>
              <a:rPr lang="hu-HU" b="1" smtClean="0"/>
              <a:t>(Baseline)</a:t>
            </a:r>
            <a:r>
              <a:rPr lang="hu-HU" smtClean="0"/>
              <a:t>. </a:t>
            </a:r>
            <a:endParaRPr lang="hu-HU"/>
          </a:p>
          <a:p>
            <a:r>
              <a:rPr lang="hu-HU" smtClean="0"/>
              <a:t>Za praćenje napredovanja osim podataka iz baznog plana koriste se i stvarni </a:t>
            </a:r>
            <a:r>
              <a:rPr lang="hu-HU" b="1" smtClean="0"/>
              <a:t>(Actual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podaci.</a:t>
            </a:r>
            <a:endParaRPr lang="hu-HU"/>
          </a:p>
          <a:p>
            <a:r>
              <a:rPr lang="hu-HU" smtClean="0"/>
              <a:t>Na početku bazni plan=očekivano, na kraju aktuelno=očekivano.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Snimanje baznog plana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4043362" cy="4724400"/>
          </a:xfrm>
        </p:spPr>
        <p:txBody>
          <a:bodyPr/>
          <a:lstStyle/>
          <a:p>
            <a:r>
              <a:rPr lang="hu-HU" b="1" smtClean="0"/>
              <a:t>Tools </a:t>
            </a:r>
            <a:r>
              <a:rPr lang="hu-HU" b="1"/>
              <a:t/>
            </a:r>
            <a:br>
              <a:rPr lang="hu-HU" b="1"/>
            </a:br>
            <a:r>
              <a:rPr lang="hu-HU"/>
              <a:t>-&gt; </a:t>
            </a:r>
            <a:r>
              <a:rPr lang="hu-HU" b="1" smtClean="0"/>
              <a:t>Tracking</a:t>
            </a:r>
            <a:br>
              <a:rPr lang="hu-HU" b="1" smtClean="0"/>
            </a:br>
            <a:r>
              <a:rPr lang="hu-HU" smtClean="0"/>
              <a:t>-&gt;</a:t>
            </a:r>
            <a:r>
              <a:rPr lang="hu-HU" b="1" smtClean="0"/>
              <a:t> Save Baseline</a:t>
            </a:r>
            <a:r>
              <a:rPr lang="hu-HU" smtClean="0"/>
              <a:t> </a:t>
            </a:r>
            <a:endParaRPr lang="hu-HU" b="1"/>
          </a:p>
          <a:p>
            <a:r>
              <a:rPr lang="hu-HU"/>
              <a:t>10+1 </a:t>
            </a:r>
            <a:r>
              <a:rPr lang="hu-HU" smtClean="0"/>
              <a:t>baznih planova</a:t>
            </a:r>
            <a:endParaRPr lang="hu-HU"/>
          </a:p>
          <a:p>
            <a:r>
              <a:rPr lang="hu-HU" smtClean="0"/>
              <a:t>Brisanje baznih planova: </a:t>
            </a:r>
            <a:r>
              <a:rPr lang="hu-HU" b="1"/>
              <a:t>Tools </a:t>
            </a:r>
            <a:r>
              <a:rPr lang="hu-HU"/>
              <a:t>-&gt; </a:t>
            </a:r>
            <a:br>
              <a:rPr lang="hu-HU"/>
            </a:br>
            <a:r>
              <a:rPr lang="hu-HU" b="1"/>
              <a:t>Tracking </a:t>
            </a:r>
            <a:r>
              <a:rPr lang="hu-HU"/>
              <a:t>-&gt; </a:t>
            </a:r>
            <a:br>
              <a:rPr lang="hu-HU"/>
            </a:br>
            <a:r>
              <a:rPr lang="hu-HU" b="1"/>
              <a:t>Clear Baseline</a:t>
            </a:r>
            <a:endParaRPr lang="hu-HU"/>
          </a:p>
        </p:txBody>
      </p:sp>
      <p:pic>
        <p:nvPicPr>
          <p:cNvPr id="8745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1700213"/>
            <a:ext cx="42862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Strategije za korišćenje podataka iz 10+1 baznih planova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sz="2400" b="1" smtClean="0"/>
              <a:t>Dve mogućnosti:</a:t>
            </a:r>
          </a:p>
          <a:p>
            <a:r>
              <a:rPr lang="hu-HU" sz="2400" b="1" smtClean="0"/>
              <a:t>Prvobitna referenca je uvek polazni bazni plan:</a:t>
            </a:r>
            <a:r>
              <a:rPr lang="hu-HU" sz="2400" smtClean="0"/>
              <a:t> Koristi se ako naručilac prevashodno hoće da proverava realizaciju plana u odnosu na polazni plan.</a:t>
            </a:r>
            <a:endParaRPr lang="hu-HU" sz="2400" b="1"/>
          </a:p>
          <a:p>
            <a:r>
              <a:rPr lang="hu-HU" sz="2400" b="1" smtClean="0"/>
              <a:t>Prvobitna referenca je najsvežiji plan:</a:t>
            </a:r>
            <a:r>
              <a:rPr lang="hu-HU" sz="2400" smtClean="0"/>
              <a:t> Ta opcija se bira kada se projekat toliko promenio tokom realizacije da ni naručilac ni izvođač ne traži da se upoređenje vrši sa prvobitnim planom. U takvim slučajevima komandom </a:t>
            </a:r>
            <a:r>
              <a:rPr lang="hu-HU" sz="2400" b="1" smtClean="0"/>
              <a:t>Set </a:t>
            </a:r>
            <a:r>
              <a:rPr lang="hu-HU" sz="2400" b="1"/>
              <a:t>interim </a:t>
            </a:r>
            <a:r>
              <a:rPr lang="hu-HU" sz="2400" b="1" smtClean="0"/>
              <a:t>plan</a:t>
            </a:r>
            <a:r>
              <a:rPr lang="hu-HU" sz="2400" smtClean="0"/>
              <a:t> kopiramo raniji bazni plan u jedan od numerisanih baznih planova.</a:t>
            </a:r>
            <a:endParaRPr lang="hu-HU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Naknadno raščlanjivanje sumarnih zadataka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Upišemo sve podzadatke.</a:t>
            </a:r>
            <a:endParaRPr lang="hu-HU"/>
          </a:p>
          <a:p>
            <a:r>
              <a:rPr lang="hu-HU" smtClean="0"/>
              <a:t>Podredimo podzadatke ispod zadatka koji time postaje sumarni zadatak.</a:t>
            </a:r>
            <a:endParaRPr lang="hu-HU"/>
          </a:p>
          <a:p>
            <a:r>
              <a:rPr lang="hu-HU" smtClean="0"/>
              <a:t>Dodelimo potrebne resurse podzadacima.</a:t>
            </a:r>
            <a:endParaRPr lang="hu-HU"/>
          </a:p>
          <a:p>
            <a:r>
              <a:rPr lang="hu-HU" smtClean="0"/>
              <a:t>Podesimo troškove resursa ako to već nije urađeno.</a:t>
            </a:r>
            <a:endParaRPr lang="hu-HU"/>
          </a:p>
          <a:p>
            <a:r>
              <a:rPr lang="hu-HU" smtClean="0"/>
              <a:t>Skinemo resurse sa zadatka koji je proglašen sumarnim zadatkom.</a:t>
            </a:r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Naknadno raščlanjivanje sumarnih zadataka (nastavak)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 smtClean="0"/>
              <a:t>Uporedimo originalne </a:t>
            </a:r>
            <a:r>
              <a:rPr lang="hu-HU" sz="2400" b="1" smtClean="0"/>
              <a:t>(Baseline)</a:t>
            </a:r>
            <a:r>
              <a:rPr lang="hu-HU" sz="2400" smtClean="0"/>
              <a:t> vrednosti sumarnog zadatka sa očekivanim vrednostima. Po pravilu upoređuje se </a:t>
            </a:r>
            <a:r>
              <a:rPr lang="hu-HU" sz="2400" b="1" smtClean="0"/>
              <a:t>Baseline Duration </a:t>
            </a:r>
            <a:r>
              <a:rPr lang="hu-HU" sz="2400" smtClean="0"/>
              <a:t>sa </a:t>
            </a:r>
            <a:r>
              <a:rPr lang="hu-HU" sz="2400" b="1" smtClean="0"/>
              <a:t>Duration</a:t>
            </a:r>
            <a:r>
              <a:rPr lang="hu-HU" sz="2400" smtClean="0"/>
              <a:t>, </a:t>
            </a:r>
            <a:r>
              <a:rPr lang="hu-HU" sz="2400" b="1" smtClean="0"/>
              <a:t>Baseline Cost</a:t>
            </a:r>
            <a:r>
              <a:rPr lang="hu-HU" sz="2400" smtClean="0"/>
              <a:t> sa </a:t>
            </a:r>
            <a:r>
              <a:rPr lang="hu-HU" sz="2400" b="1" smtClean="0"/>
              <a:t>Cost </a:t>
            </a:r>
            <a:r>
              <a:rPr lang="hu-HU" sz="2400" smtClean="0"/>
              <a:t>i </a:t>
            </a:r>
            <a:r>
              <a:rPr lang="hu-HU" sz="2400" b="1" smtClean="0"/>
              <a:t>Baseline Work</a:t>
            </a:r>
            <a:r>
              <a:rPr lang="hu-HU" sz="2400" smtClean="0"/>
              <a:t> sa</a:t>
            </a:r>
            <a:r>
              <a:rPr lang="hu-HU" sz="2400" b="1" smtClean="0"/>
              <a:t> Work</a:t>
            </a:r>
            <a:r>
              <a:rPr lang="hu-HU" sz="2400" smtClean="0"/>
              <a:t>.</a:t>
            </a:r>
            <a:endParaRPr lang="hu-HU" sz="2400"/>
          </a:p>
          <a:p>
            <a:pPr>
              <a:lnSpc>
                <a:spcPct val="90000"/>
              </a:lnSpc>
            </a:pPr>
            <a:r>
              <a:rPr lang="hu-HU" sz="2400" smtClean="0"/>
              <a:t>U slučaju velikih odstupanja, promenom podzadataka i njima dodeljenih resursa i troškova možemo približiti planirane i trenutno vidljive vrednosti podataka.</a:t>
            </a:r>
            <a:endParaRPr lang="hu-HU" sz="2400"/>
          </a:p>
          <a:p>
            <a:pPr>
              <a:lnSpc>
                <a:spcPct val="90000"/>
              </a:lnSpc>
            </a:pPr>
            <a:r>
              <a:rPr lang="hu-HU" sz="2400" smtClean="0"/>
              <a:t>Ako je prošireni plan projekta doveden u red, onda se mogu markirati svi novo definisani zadaci, i pomoću menija </a:t>
            </a:r>
            <a:r>
              <a:rPr lang="hu-HU" sz="2400" b="1" smtClean="0"/>
              <a:t>Tools, </a:t>
            </a:r>
            <a:r>
              <a:rPr lang="hu-HU" sz="2400" smtClean="0"/>
              <a:t>podmeni  </a:t>
            </a:r>
            <a:r>
              <a:rPr lang="hu-HU" sz="2400" b="1" smtClean="0"/>
              <a:t>Tracking</a:t>
            </a:r>
            <a:r>
              <a:rPr lang="hu-HU" sz="2400" smtClean="0"/>
              <a:t>, u prozoru </a:t>
            </a:r>
            <a:r>
              <a:rPr lang="hu-HU" sz="2400" b="1" smtClean="0"/>
              <a:t>Set Baseline </a:t>
            </a:r>
            <a:r>
              <a:rPr lang="hu-HU" sz="2400" smtClean="0"/>
              <a:t>biranjem opcije </a:t>
            </a:r>
            <a:r>
              <a:rPr lang="hu-HU" sz="2400" b="1" smtClean="0"/>
              <a:t>Selected tasks, </a:t>
            </a:r>
            <a:r>
              <a:rPr lang="hu-HU" sz="2400" smtClean="0"/>
              <a:t>bez</a:t>
            </a:r>
            <a:r>
              <a:rPr lang="hu-HU" sz="2400" b="1" smtClean="0"/>
              <a:t> </a:t>
            </a:r>
            <a:r>
              <a:rPr lang="hu-HU" sz="2400" smtClean="0"/>
              <a:t> ikakve korekcije podesi se bazni plan.</a:t>
            </a:r>
            <a:endParaRPr lang="hu-HU" sz="2400"/>
          </a:p>
          <a:p>
            <a:pPr>
              <a:lnSpc>
                <a:spcPct val="90000"/>
              </a:lnSpc>
            </a:pPr>
            <a:endParaRPr lang="hu-HU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Upoređivanje baznog plana i činjeničnog stanja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Unete izmene možemo uporediti sa originalnim planom u prikazu </a:t>
            </a:r>
            <a:r>
              <a:rPr lang="hu-HU" b="1" smtClean="0"/>
              <a:t>Tracking Gantt</a:t>
            </a:r>
            <a:r>
              <a:rPr lang="hu-HU" smtClean="0"/>
              <a:t>. </a:t>
            </a:r>
            <a:endParaRPr lang="hu-HU"/>
          </a:p>
          <a:p>
            <a:r>
              <a:rPr lang="hu-HU" smtClean="0"/>
              <a:t>Na </a:t>
            </a:r>
            <a:r>
              <a:rPr lang="hu-HU" b="1" smtClean="0"/>
              <a:t>Gantt-ovom dijagramu</a:t>
            </a:r>
            <a:r>
              <a:rPr lang="hu-HU" smtClean="0"/>
              <a:t> osnovni dijagram se crta sivom bojom, modifikovani deo se crta sa crvenom i plavom bojom, u zavisnosti od toga da li se radi o kritičnim ili nekritičnim zadacima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5083</TotalTime>
  <Words>663</Words>
  <Application>Microsoft Office PowerPoint</Application>
  <PresentationFormat>On-screen Show (4:3)</PresentationFormat>
  <Paragraphs>61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Notesz</vt:lpstr>
      <vt:lpstr>Faza izvršavanja i praćenja</vt:lpstr>
      <vt:lpstr>Uslovi praćenja napredovanja</vt:lpstr>
      <vt:lpstr>Praćenje napredovanja (Tracking)</vt:lpstr>
      <vt:lpstr>Rad sa detaljima koji nisu još bili poznati pri planiranju</vt:lpstr>
      <vt:lpstr>Osnovno pravilo praćenja napredovanja</vt:lpstr>
      <vt:lpstr>Važno!</vt:lpstr>
      <vt:lpstr>Snimanje (podataka iz) baznog plana</vt:lpstr>
      <vt:lpstr>Snimanje baznog plana</vt:lpstr>
      <vt:lpstr>Strategije za korišćenje podataka iz 10+1 baznih planova</vt:lpstr>
      <vt:lpstr>Naknadno raščlanjivanje sumarnih zadataka</vt:lpstr>
      <vt:lpstr>Naknadno raščlanjivanje sumarnih zadataka (nastavak)</vt:lpstr>
      <vt:lpstr>Upoređivanje baznog plana i činjeničnog stanja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184</cp:revision>
  <cp:lastPrinted>1601-01-01T00:00:00Z</cp:lastPrinted>
  <dcterms:created xsi:type="dcterms:W3CDTF">2001-10-04T13:18:56Z</dcterms:created>
  <dcterms:modified xsi:type="dcterms:W3CDTF">2009-05-13T18:00:29Z</dcterms:modified>
</cp:coreProperties>
</file>