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9"/>
  </p:notesMasterIdLst>
  <p:handoutMasterIdLst>
    <p:handoutMasterId r:id="rId30"/>
  </p:handoutMasterIdLst>
  <p:sldIdLst>
    <p:sldId id="256" r:id="rId2"/>
    <p:sldId id="276" r:id="rId3"/>
    <p:sldId id="277" r:id="rId4"/>
    <p:sldId id="258" r:id="rId5"/>
    <p:sldId id="278" r:id="rId6"/>
    <p:sldId id="261" r:id="rId7"/>
    <p:sldId id="263" r:id="rId8"/>
    <p:sldId id="264" r:id="rId9"/>
    <p:sldId id="266" r:id="rId10"/>
    <p:sldId id="279" r:id="rId11"/>
    <p:sldId id="262" r:id="rId12"/>
    <p:sldId id="280" r:id="rId13"/>
    <p:sldId id="281" r:id="rId14"/>
    <p:sldId id="282" r:id="rId15"/>
    <p:sldId id="283" r:id="rId16"/>
    <p:sldId id="259" r:id="rId17"/>
    <p:sldId id="284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85" r:id="rId26"/>
    <p:sldId id="274" r:id="rId27"/>
    <p:sldId id="275" r:id="rId28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>
        <p:scale>
          <a:sx n="60" d="100"/>
          <a:sy n="60" d="100"/>
        </p:scale>
        <p:origin x="114" y="-8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DC45DD77-25F6-40A5-A5E8-1863A0C8C0B3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ED3EF03-A5E4-4BB4-A94E-B281CD3C6665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B41EA5-153D-433F-A226-484A1E6F300A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DA1F4E-0686-4A62-98D5-6726D5114CD7}" type="slidenum">
              <a:rPr lang="en-GB"/>
              <a:pPr/>
              <a:t>2</a:t>
            </a:fld>
            <a:endParaRPr lang="en-GB"/>
          </a:p>
        </p:txBody>
      </p:sp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E8B9AC-EBAC-4C9E-9B53-A84FA963DB10}" type="slidenum">
              <a:rPr lang="en-GB"/>
              <a:pPr/>
              <a:t>3</a:t>
            </a:fld>
            <a:endParaRPr lang="en-GB"/>
          </a:p>
        </p:txBody>
      </p:sp>
      <p:sp>
        <p:nvSpPr>
          <p:cNvPr id="91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16F46F-277A-47A8-9DFA-546A27054657}" type="slidenum">
              <a:rPr lang="en-GB"/>
              <a:pPr/>
              <a:t>4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DD596F-C68E-4563-BD1B-E46100912A78}" type="slidenum">
              <a:rPr lang="en-GB"/>
              <a:pPr/>
              <a:t>5</a:t>
            </a:fld>
            <a:endParaRPr lang="en-GB"/>
          </a:p>
        </p:txBody>
      </p:sp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63CFB7-162A-4207-936E-E6E708617F85}" type="slidenum">
              <a:rPr lang="en-GB"/>
              <a:pPr/>
              <a:t>6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15F48-7B26-461E-952C-9A8747DAD1AD}" type="slidenum">
              <a:rPr lang="en-GB"/>
              <a:pPr/>
              <a:t>7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BFAA9A-45B6-495E-849B-5EFDCC335C0E}" type="slidenum">
              <a:rPr lang="en-GB"/>
              <a:pPr/>
              <a:t>8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89E19C-ABBE-4BFB-A84B-D2521BEF3483}" type="slidenum">
              <a:rPr lang="en-GB"/>
              <a:pPr/>
              <a:t>9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30A0EE-A2E5-41C2-BB20-8D031719B4EC}" type="slidenum">
              <a:rPr lang="en-GB"/>
              <a:pPr/>
              <a:t>10</a:t>
            </a:fld>
            <a:endParaRPr lang="en-GB"/>
          </a:p>
        </p:txBody>
      </p:sp>
      <p:sp>
        <p:nvSpPr>
          <p:cNvPr id="91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B5B331-1133-4DAD-94CD-5A17A3FD2D7B}" type="slidenum">
              <a:rPr lang="en-GB"/>
              <a:pPr/>
              <a:t>11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687C14-9820-406D-9881-EDFACA0BCE09}" type="slidenum">
              <a:rPr lang="en-GB"/>
              <a:pPr/>
              <a:t>12</a:t>
            </a:fld>
            <a:endParaRPr lang="en-GB"/>
          </a:p>
        </p:txBody>
      </p:sp>
      <p:sp>
        <p:nvSpPr>
          <p:cNvPr id="91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D49DCC-30D2-42C7-BAB4-4EFD02E61FF6}" type="slidenum">
              <a:rPr lang="en-GB"/>
              <a:pPr/>
              <a:t>13</a:t>
            </a:fld>
            <a:endParaRPr lang="en-GB"/>
          </a:p>
        </p:txBody>
      </p:sp>
      <p:sp>
        <p:nvSpPr>
          <p:cNvPr id="92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111E34-29C4-49E7-8FAC-D59261DDA3C9}" type="slidenum">
              <a:rPr lang="en-GB"/>
              <a:pPr/>
              <a:t>14</a:t>
            </a:fld>
            <a:endParaRPr lang="en-GB"/>
          </a:p>
        </p:txBody>
      </p:sp>
      <p:sp>
        <p:nvSpPr>
          <p:cNvPr id="92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507B12-E904-4DC8-83B8-28AA5A177E0E}" type="slidenum">
              <a:rPr lang="en-GB"/>
              <a:pPr/>
              <a:t>15</a:t>
            </a:fld>
            <a:endParaRPr lang="en-GB"/>
          </a:p>
        </p:txBody>
      </p:sp>
      <p:sp>
        <p:nvSpPr>
          <p:cNvPr id="92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2A37F4-84C7-4AE4-92EC-E15C5D56BE77}" type="slidenum">
              <a:rPr lang="en-GB"/>
              <a:pPr/>
              <a:t>16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43CA2F-7ABA-4B92-BD5D-9DF156F14C3D}" type="slidenum">
              <a:rPr lang="en-GB"/>
              <a:pPr/>
              <a:t>17</a:t>
            </a:fld>
            <a:endParaRPr lang="en-GB"/>
          </a:p>
        </p:txBody>
      </p:sp>
      <p:sp>
        <p:nvSpPr>
          <p:cNvPr id="92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ED9A10-02AC-4C28-9258-811755BEFB0A}" type="slidenum">
              <a:rPr lang="en-GB"/>
              <a:pPr/>
              <a:t>18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9C7B8E-2434-4924-8AFD-F35F2C438EB6}" type="slidenum">
              <a:rPr lang="en-GB"/>
              <a:pPr/>
              <a:t>19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7834A7-5915-4B28-993A-CDCB10F71F81}" type="slidenum">
              <a:rPr lang="en-GB"/>
              <a:pPr/>
              <a:t>20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241ACA-B57F-449E-9A4A-B735CFBD94E2}" type="slidenum">
              <a:rPr lang="en-GB"/>
              <a:pPr/>
              <a:t>21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AA1E97-DF22-48A4-A823-C2ED142574DC}" type="slidenum">
              <a:rPr lang="en-GB"/>
              <a:pPr/>
              <a:t>22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0FBB8D-EFA7-4F63-9135-5EE425C08DE5}" type="slidenum">
              <a:rPr lang="en-GB"/>
              <a:pPr/>
              <a:t>23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4DC6A5-0340-4E51-B7E2-D22A9D113531}" type="slidenum">
              <a:rPr lang="en-GB"/>
              <a:pPr/>
              <a:t>24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DF6A24-FCF7-4696-92B0-F37EB8DE7154}" type="slidenum">
              <a:rPr lang="en-GB"/>
              <a:pPr/>
              <a:t>25</a:t>
            </a:fld>
            <a:endParaRPr lang="en-GB"/>
          </a:p>
        </p:txBody>
      </p:sp>
      <p:sp>
        <p:nvSpPr>
          <p:cNvPr id="93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7230DB-A037-4C81-AA59-D326E40860D9}" type="slidenum">
              <a:rPr lang="en-GB"/>
              <a:pPr/>
              <a:t>26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08A156-2CC2-4FF3-B4C5-12C2FE9806E8}" type="slidenum">
              <a:rPr lang="en-GB"/>
              <a:pPr/>
              <a:t>27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90DBB61-54BA-40CF-A5AC-A15090235A0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Koltsegek.mpp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Ugra</a:t>
            </a:r>
            <a:r>
              <a:rPr lang="sr-Latn-CS" smtClean="0"/>
              <a:t>đeni alati za rukovođenje troškovima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Korišćenje alata ugrađenih u softver MS Project</a:t>
            </a:r>
            <a:endParaRPr lang="hu-HU"/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Pro</a:t>
            </a:r>
            <a:r>
              <a:rPr lang="sr-Latn-CS" smtClean="0"/>
              <a:t>cena troškova</a:t>
            </a:r>
            <a:r>
              <a:rPr lang="hu-HU" smtClean="0"/>
              <a:t>, planiranje troškova, formiranje budžeta</a:t>
            </a:r>
            <a:endParaRPr lang="hu-HU"/>
          </a:p>
          <a:p>
            <a:r>
              <a:rPr lang="hu-HU" smtClean="0"/>
              <a:t>Praćenje napredovanja</a:t>
            </a:r>
            <a:endParaRPr lang="hu-HU"/>
          </a:p>
          <a:p>
            <a:r>
              <a:rPr lang="hu-HU" smtClean="0"/>
              <a:t>Merenje vrednosti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Grupisanje troškova prema načinu njihovog nastanka</a:t>
            </a:r>
            <a:endParaRPr lang="hu-HU"/>
          </a:p>
        </p:txBody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Srazmerni (proporcionalni) troškovi:</a:t>
            </a:r>
            <a:r>
              <a:rPr lang="hu-HU" smtClean="0"/>
              <a:t> Srazmerni su sa količinom obavljenog rada odnosno sa količinom korišćenog resursa.</a:t>
            </a:r>
            <a:endParaRPr lang="hu-HU"/>
          </a:p>
          <a:p>
            <a:r>
              <a:rPr lang="hu-HU" b="1" smtClean="0"/>
              <a:t>Fiksni troškovi:</a:t>
            </a:r>
            <a:r>
              <a:rPr lang="hu-HU" smtClean="0"/>
              <a:t> Ne zavise od količine rada i prema tome ni od resursa.</a:t>
            </a:r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Ugrađeni tipovi troškova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Srazmerni troškovi</a:t>
            </a:r>
            <a:endParaRPr lang="hu-HU"/>
          </a:p>
          <a:p>
            <a:pPr lvl="1"/>
            <a:r>
              <a:rPr lang="hu-HU" b="1" smtClean="0"/>
              <a:t>Osnovna cena </a:t>
            </a:r>
            <a:r>
              <a:rPr lang="hu-HU" b="1"/>
              <a:t>(Standard Rate)</a:t>
            </a:r>
            <a:r>
              <a:rPr lang="hu-HU"/>
              <a:t>: </a:t>
            </a:r>
            <a:r>
              <a:rPr lang="hu-HU" smtClean="0"/>
              <a:t>satnica, kod materijalnih resursa jedinična cena.</a:t>
            </a:r>
            <a:endParaRPr lang="hu-HU"/>
          </a:p>
          <a:p>
            <a:pPr lvl="1"/>
            <a:r>
              <a:rPr lang="hu-HU" b="1" smtClean="0"/>
              <a:t>Prekovremena cena </a:t>
            </a:r>
            <a:r>
              <a:rPr lang="hu-HU" b="1"/>
              <a:t>(Overime Rate).</a:t>
            </a:r>
          </a:p>
          <a:p>
            <a:pPr lvl="1"/>
            <a:r>
              <a:rPr lang="hu-HU" b="1" smtClean="0"/>
              <a:t>Troškovi koriđćenja (Per </a:t>
            </a:r>
            <a:r>
              <a:rPr lang="hu-HU" b="1"/>
              <a:t>Use Cost)</a:t>
            </a:r>
            <a:r>
              <a:rPr lang="hu-HU"/>
              <a:t>: </a:t>
            </a:r>
            <a:r>
              <a:rPr lang="hu-HU" smtClean="0"/>
              <a:t>zastarela kategorija, radije se koristi resurs tipa trošak.</a:t>
            </a:r>
            <a:endParaRPr lang="hu-HU"/>
          </a:p>
          <a:p>
            <a:r>
              <a:rPr lang="hu-HU" smtClean="0"/>
              <a:t>Fiksni troškovi</a:t>
            </a:r>
            <a:endParaRPr lang="hu-HU"/>
          </a:p>
          <a:p>
            <a:pPr lvl="1"/>
            <a:r>
              <a:rPr lang="hu-HU" smtClean="0"/>
              <a:t>Fiksni troškovi resursa: kod resurs dodeljenog ključnom događaju može se pripisati trošak.</a:t>
            </a:r>
            <a:endParaRPr lang="hu-HU"/>
          </a:p>
          <a:p>
            <a:pPr lvl="1"/>
            <a:r>
              <a:rPr lang="hu-HU" smtClean="0"/>
              <a:t>Fiksni troškovi aktivnosti: zastarela kategorija, radije se koristi resurs tipa trošak.</a:t>
            </a:r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Uzimanje troškova u obzir</a:t>
            </a:r>
            <a:endParaRPr lang="hu-HU"/>
          </a:p>
        </p:txBody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zavisnosti od rada -&gt; Osnovna cena (satnica, nadnica...) i prekovremena cena za radne resurse</a:t>
            </a:r>
            <a:endParaRPr lang="hu-HU"/>
          </a:p>
          <a:p>
            <a:r>
              <a:rPr lang="hu-HU" smtClean="0"/>
              <a:t>U zavisnosti od potrošenog materijala -&gt; Osnovna cena materijalnog resursa</a:t>
            </a:r>
            <a:endParaRPr lang="hu-HU"/>
          </a:p>
          <a:p>
            <a:r>
              <a:rPr lang="hu-HU" smtClean="0"/>
              <a:t>Čisti troškovi -&gt; Troškovi tipa trošak</a:t>
            </a:r>
            <a:endParaRPr lang="hu-HU"/>
          </a:p>
          <a:p>
            <a:r>
              <a:rPr lang="hu-HU" smtClean="0"/>
              <a:t>Troškovi zadati u drugoj valuti-&gt; Osnona cena materijalnog resursa u odgovarajućoj valuti i sa odgovarajućim koeficijentom za pretvaranje.</a:t>
            </a:r>
            <a:endParaRPr lang="hu-H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Zadavanje srazmernih troškova resursa</a:t>
            </a:r>
            <a:endParaRPr lang="hu-HU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752600"/>
            <a:ext cx="2357454" cy="4724400"/>
          </a:xfrm>
        </p:spPr>
        <p:txBody>
          <a:bodyPr/>
          <a:lstStyle/>
          <a:p>
            <a:r>
              <a:rPr lang="hu-HU" smtClean="0"/>
              <a:t>Srazmerne troškove zadajemo u prikazu </a:t>
            </a:r>
            <a:r>
              <a:rPr lang="hu-HU" b="1" smtClean="0"/>
              <a:t>Resource Sheet, </a:t>
            </a:r>
            <a:r>
              <a:rPr lang="hu-HU" smtClean="0"/>
              <a:t>odavde</a:t>
            </a:r>
            <a:r>
              <a:rPr lang="hu-HU" b="1" smtClean="0"/>
              <a:t> </a:t>
            </a:r>
            <a:r>
              <a:rPr lang="hu-HU" smtClean="0"/>
              <a:t>dvostruki klik na ime resursa. </a:t>
            </a:r>
            <a:endParaRPr lang="hu-HU"/>
          </a:p>
        </p:txBody>
      </p:sp>
      <p:pic>
        <p:nvPicPr>
          <p:cNvPr id="5" name="Picture 4" descr="Resource Information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8666" y="1643050"/>
            <a:ext cx="6409576" cy="485778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Način nastanka tro</a:t>
            </a:r>
            <a:r>
              <a:rPr lang="sr-Latn-CS" smtClean="0"/>
              <a:t>š</a:t>
            </a:r>
            <a:r>
              <a:rPr lang="hu-HU" smtClean="0"/>
              <a:t>kova</a:t>
            </a:r>
            <a:endParaRPr lang="hu-HU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Parametar </a:t>
            </a:r>
            <a:r>
              <a:rPr lang="hu-HU" b="1" smtClean="0"/>
              <a:t>Cost accrual </a:t>
            </a:r>
            <a:r>
              <a:rPr lang="hu-HU" smtClean="0"/>
              <a:t>(Nastanak troška) definiše kada softver treba da uzme u obzir troškove. Postoje tri mogućnosti. Prva je na početku </a:t>
            </a:r>
            <a:r>
              <a:rPr lang="hu-HU" b="1" smtClean="0"/>
              <a:t>(Start</a:t>
            </a:r>
            <a:r>
              <a:rPr lang="hu-HU" b="1"/>
              <a:t>)</a:t>
            </a:r>
            <a:r>
              <a:rPr lang="hu-HU"/>
              <a:t>, </a:t>
            </a:r>
            <a:r>
              <a:rPr lang="hu-HU" smtClean="0"/>
              <a:t>druga na kraju </a:t>
            </a:r>
            <a:r>
              <a:rPr lang="hu-HU" b="1" smtClean="0"/>
              <a:t>(End</a:t>
            </a:r>
            <a:r>
              <a:rPr lang="hu-HU" b="1"/>
              <a:t>)</a:t>
            </a:r>
            <a:r>
              <a:rPr lang="hu-HU"/>
              <a:t>, </a:t>
            </a:r>
            <a:r>
              <a:rPr lang="hu-HU" smtClean="0"/>
              <a:t>treća i ujedno i osnovno podešavanje je da se troškovi stvaraju srazmerno </a:t>
            </a:r>
            <a:r>
              <a:rPr lang="hu-HU" b="1" smtClean="0"/>
              <a:t>(Prorated</a:t>
            </a:r>
            <a:r>
              <a:rPr lang="hu-HU" b="1"/>
              <a:t>)</a:t>
            </a:r>
            <a:r>
              <a:rPr lang="hu-HU"/>
              <a:t>, </a:t>
            </a:r>
            <a:r>
              <a:rPr lang="hu-HU" smtClean="0"/>
              <a:t>u toku cele aktivnosti. </a:t>
            </a:r>
            <a:endParaRPr lang="hu-H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Table troškova</a:t>
            </a:r>
            <a:endParaRPr lang="hu-HU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Tabele troškova</a:t>
            </a:r>
            <a:r>
              <a:rPr lang="hu-HU" b="1" smtClean="0"/>
              <a:t> </a:t>
            </a:r>
            <a:r>
              <a:rPr lang="hu-HU" b="1"/>
              <a:t>(Cost rate table)</a:t>
            </a:r>
            <a:r>
              <a:rPr lang="hu-HU"/>
              <a:t> </a:t>
            </a:r>
            <a:r>
              <a:rPr lang="hu-HU" smtClean="0"/>
              <a:t>omogućavaju da troškovi budu zavisni od tipa rada i vremena. </a:t>
            </a:r>
            <a:endParaRPr lang="hu-HU"/>
          </a:p>
          <a:p>
            <a:r>
              <a:rPr lang="hu-HU" smtClean="0"/>
              <a:t>Prema ovome, troškovi resursa angažovanog na jednoj aktivnosti zavise od tri činioca:</a:t>
            </a:r>
            <a:endParaRPr lang="hu-HU" b="1"/>
          </a:p>
          <a:p>
            <a:pPr lvl="1"/>
            <a:r>
              <a:rPr lang="hu-HU" b="1" smtClean="0"/>
              <a:t>Ko izvršava aktivnost</a:t>
            </a:r>
            <a:r>
              <a:rPr lang="en-US" b="1" smtClean="0"/>
              <a:t>?</a:t>
            </a:r>
            <a:endParaRPr lang="hu-HU" b="1"/>
          </a:p>
          <a:p>
            <a:pPr lvl="1"/>
            <a:r>
              <a:rPr lang="hu-HU" b="1" smtClean="0"/>
              <a:t>Kakav rad obavlja resurs</a:t>
            </a:r>
            <a:r>
              <a:rPr lang="en-US" b="1" smtClean="0"/>
              <a:t>?</a:t>
            </a:r>
            <a:endParaRPr lang="hu-HU" b="1"/>
          </a:p>
          <a:p>
            <a:pPr lvl="1"/>
            <a:r>
              <a:rPr lang="hu-HU" b="1" smtClean="0"/>
              <a:t>U kakvoj je to vezi sa vremenom</a:t>
            </a:r>
            <a:r>
              <a:rPr lang="en-US" b="1" smtClean="0"/>
              <a:t>?</a:t>
            </a:r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Uva</a:t>
            </a:r>
            <a:r>
              <a:rPr lang="sr-Latn-CS" smtClean="0"/>
              <a:t>žavanje tabele troškova</a:t>
            </a:r>
            <a:endParaRPr lang="hu-HU"/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prikazu </a:t>
            </a:r>
            <a:r>
              <a:rPr lang="hu-HU" b="1" smtClean="0"/>
              <a:t>Task Usage </a:t>
            </a:r>
            <a:r>
              <a:rPr lang="hu-HU" smtClean="0"/>
              <a:t>na resursima dodeljenim aktivnosti, a u prikazu </a:t>
            </a:r>
            <a:r>
              <a:rPr lang="hu-HU" b="1" smtClean="0"/>
              <a:t>Resource Usage </a:t>
            </a:r>
            <a:r>
              <a:rPr lang="hu-HU" smtClean="0"/>
              <a:t>na aktivnostima dodeljenim resursu treba pozvati </a:t>
            </a:r>
          </a:p>
          <a:p>
            <a:pPr>
              <a:buNone/>
            </a:pPr>
            <a:r>
              <a:rPr lang="hu-HU" smtClean="0"/>
              <a:t>odgovarajuću </a:t>
            </a:r>
          </a:p>
          <a:p>
            <a:pPr>
              <a:buNone/>
            </a:pPr>
            <a:r>
              <a:rPr lang="hu-HU" smtClean="0"/>
              <a:t>listu podataka.</a:t>
            </a:r>
            <a:endParaRPr lang="hu-HU"/>
          </a:p>
        </p:txBody>
      </p:sp>
      <p:pic>
        <p:nvPicPr>
          <p:cNvPr id="5" name="Picture 4" descr="Assignment information1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40" y="3003163"/>
            <a:ext cx="5662618" cy="35833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Zadavanje materijalnih troškova</a:t>
            </a:r>
            <a:endParaRPr lang="hu-HU"/>
          </a:p>
        </p:txBody>
      </p:sp>
      <p:pic>
        <p:nvPicPr>
          <p:cNvPr id="4" name="Picture 3" descr="Resource Information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17" y="1643050"/>
            <a:ext cx="6466093" cy="490061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Zadavanje troškova po jedinici vremena</a:t>
            </a:r>
            <a:endParaRPr lang="hu-HU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mtClean="0"/>
              <a:t>Treba fiksirati materijalni resurs koji po nazivu  odgovara tipu troška. 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U polju </a:t>
            </a:r>
            <a:r>
              <a:rPr lang="hu-HU" b="1" smtClean="0"/>
              <a:t>Material Label</a:t>
            </a:r>
            <a:r>
              <a:rPr lang="hu-HU" smtClean="0"/>
              <a:t> upisuje se vrsta valute (na pr.: </a:t>
            </a:r>
            <a:r>
              <a:rPr lang="hu-HU"/>
              <a:t>Ft), </a:t>
            </a:r>
            <a:r>
              <a:rPr lang="hu-HU" smtClean="0"/>
              <a:t>a u </a:t>
            </a:r>
            <a:r>
              <a:rPr lang="hu-HU" b="1" smtClean="0"/>
              <a:t>Std</a:t>
            </a:r>
            <a:r>
              <a:rPr lang="hu-HU" b="1"/>
              <a:t>. </a:t>
            </a:r>
            <a:r>
              <a:rPr lang="hu-HU" b="1" smtClean="0"/>
              <a:t>Rate </a:t>
            </a:r>
            <a:r>
              <a:rPr lang="hu-HU" smtClean="0"/>
              <a:t>kod podataka o resursu zadaje se koeficijent pretvaranja valute (na pr.: </a:t>
            </a:r>
            <a:r>
              <a:rPr lang="hu-HU"/>
              <a:t>1). </a:t>
            </a:r>
          </a:p>
          <a:p>
            <a:pPr>
              <a:lnSpc>
                <a:spcPct val="90000"/>
              </a:lnSpc>
            </a:pPr>
            <a:r>
              <a:rPr lang="hu-HU" smtClean="0"/>
              <a:t>Pri dodeljivanju treba zadati željeni iznos u polju  </a:t>
            </a:r>
            <a:r>
              <a:rPr lang="hu-HU" b="1" smtClean="0"/>
              <a:t>(</a:t>
            </a:r>
            <a:r>
              <a:rPr lang="hu-HU" b="1"/>
              <a:t>Unit)</a:t>
            </a:r>
            <a:r>
              <a:rPr lang="hu-HU"/>
              <a:t> </a:t>
            </a:r>
            <a:r>
              <a:rPr lang="hu-HU" smtClean="0"/>
              <a:t>upisivanjem iznosa i jedinice u obliku valuta/vreme (na pr.: 1500 </a:t>
            </a:r>
            <a:r>
              <a:rPr lang="hu-HU"/>
              <a:t>Ft/day).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Razlika između dodeljivanja radnih i materijalnih resursa </a:t>
            </a:r>
            <a:br>
              <a:rPr lang="hu-HU" smtClean="0"/>
            </a:br>
            <a:r>
              <a:rPr lang="hu-HU" smtClean="0"/>
              <a:t>(Project Server!)</a:t>
            </a:r>
            <a:endParaRPr lang="hu-HU"/>
          </a:p>
        </p:txBody>
      </p:sp>
      <p:pic>
        <p:nvPicPr>
          <p:cNvPr id="91648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5" y="1747838"/>
            <a:ext cx="748665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Pažnja!</a:t>
            </a:r>
            <a:endParaRPr lang="hu-HU"/>
          </a:p>
        </p:txBody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Ponekad je jako čudno što troškove materijala nalazimo u polju </a:t>
            </a:r>
            <a:r>
              <a:rPr lang="hu-HU" b="1" smtClean="0"/>
              <a:t>Work </a:t>
            </a:r>
            <a:r>
              <a:rPr lang="hu-HU" smtClean="0"/>
              <a:t>ali je to tako regularno</a:t>
            </a:r>
            <a:r>
              <a:rPr lang="hu-HU" b="1" smtClean="0"/>
              <a:t>.</a:t>
            </a:r>
            <a:endParaRPr lang="hu-H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Resursi tipa trošak</a:t>
            </a:r>
            <a:endParaRPr lang="hu-HU"/>
          </a:p>
        </p:txBody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Definišemo resurs kod koga u polju </a:t>
            </a:r>
            <a:r>
              <a:rPr lang="hu-HU" b="1" smtClean="0"/>
              <a:t>Type </a:t>
            </a:r>
            <a:r>
              <a:rPr lang="hu-HU" smtClean="0"/>
              <a:t>odaberemo </a:t>
            </a:r>
            <a:r>
              <a:rPr lang="hu-HU" b="1" smtClean="0"/>
              <a:t>Cost </a:t>
            </a:r>
            <a:r>
              <a:rPr lang="hu-HU" smtClean="0"/>
              <a:t>i zadajemo naziv koji opisuje izvor troška (na pr.: satnica, ostali troškovi, potrošni materijal, itd.). </a:t>
            </a:r>
            <a:endParaRPr lang="hu-HU"/>
          </a:p>
          <a:p>
            <a:r>
              <a:rPr lang="hu-HU" smtClean="0"/>
              <a:t>Ovi resursi nemaju listu podataka.</a:t>
            </a:r>
            <a:endParaRPr lang="hu-HU"/>
          </a:p>
          <a:p>
            <a:r>
              <a:rPr lang="hu-HU" smtClean="0"/>
              <a:t>Pri dodeljivanju ovakvog resursa ne popunjava se količina već (ukupan) trošak.</a:t>
            </a:r>
            <a:endParaRPr lang="hu-H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Fiksni </a:t>
            </a:r>
            <a:r>
              <a:rPr lang="sr-Latn-CS" smtClean="0"/>
              <a:t>troškovi ostalih resursa</a:t>
            </a:r>
            <a:endParaRPr lang="hu-HU"/>
          </a:p>
        </p:txBody>
      </p:sp>
      <p:sp>
        <p:nvSpPr>
          <p:cNvPr id="92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Dodeljujemo ih ključnim događajima.</a:t>
            </a:r>
            <a:endParaRPr lang="hu-HU"/>
          </a:p>
          <a:p>
            <a:r>
              <a:rPr lang="hu-HU" smtClean="0"/>
              <a:t>Upišemo novi podatak u polje </a:t>
            </a:r>
            <a:r>
              <a:rPr lang="hu-HU" b="1" smtClean="0"/>
              <a:t>Cost</a:t>
            </a:r>
            <a:r>
              <a:rPr lang="hu-HU" smtClean="0"/>
              <a:t>.</a:t>
            </a:r>
            <a:endParaRPr lang="hu-HU"/>
          </a:p>
        </p:txBody>
      </p:sp>
      <p:pic>
        <p:nvPicPr>
          <p:cNvPr id="9257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182938"/>
            <a:ext cx="8353425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Fiksni troškovi aktivnosti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Upotreba ovoga se ne preporučuje, treba koristiti materijani trošak!</a:t>
            </a:r>
            <a:endParaRPr lang="hu-HU"/>
          </a:p>
          <a:p>
            <a:r>
              <a:rPr lang="hu-HU" b="1" smtClean="0"/>
              <a:t>View</a:t>
            </a:r>
            <a:r>
              <a:rPr lang="hu-HU" smtClean="0"/>
              <a:t> -&gt; </a:t>
            </a:r>
            <a:r>
              <a:rPr lang="hu-HU" b="1" smtClean="0"/>
              <a:t>Table</a:t>
            </a:r>
            <a:r>
              <a:rPr lang="hu-HU" smtClean="0"/>
              <a:t> </a:t>
            </a:r>
            <a:r>
              <a:rPr lang="hu-HU"/>
              <a:t>-&gt; </a:t>
            </a:r>
            <a:r>
              <a:rPr lang="hu-HU" b="1" smtClean="0"/>
              <a:t>Cost</a:t>
            </a:r>
            <a:endParaRPr lang="hu-HU"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Koltsegek.mpp!</a:t>
            </a:r>
            <a:endParaRPr lang="hu-HU"/>
          </a:p>
        </p:txBody>
      </p:sp>
      <p:pic>
        <p:nvPicPr>
          <p:cNvPr id="927748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00166" y="285728"/>
            <a:ext cx="7162800" cy="1143000"/>
          </a:xfrm>
        </p:spPr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752600"/>
            <a:ext cx="8501122" cy="4724400"/>
          </a:xfrm>
        </p:spPr>
        <p:txBody>
          <a:bodyPr/>
          <a:lstStyle/>
          <a:p>
            <a:r>
              <a:rPr lang="hu-HU" smtClean="0"/>
              <a:t>Pretpostavimo da naša firma hoće da zameni krov iznad autoparkinga na kvalitetniji. Radi toga treba skinuti stari krov i sagraditi novi. </a:t>
            </a:r>
          </a:p>
          <a:p>
            <a:r>
              <a:rPr lang="hu-HU" smtClean="0"/>
              <a:t>Firma se ne bavi građevinom ali u firmi slučajno radi jedan građevinski inženjer. Pošto mu to nije redovan zadatak na poslu, planove krova će pripremiti kod kuće uz obračunavanje posebne zarade, a izvođenje će nadzirati u radnom vremenu. </a:t>
            </a:r>
          </a:p>
          <a:p>
            <a:r>
              <a:rPr lang="hu-HU" smtClean="0"/>
              <a:t>Samo izvođenje radova se poverava podizvođaču.</a:t>
            </a:r>
            <a:endParaRPr lang="hu-H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Za aktivnost </a:t>
            </a:r>
            <a:r>
              <a:rPr lang="hu-HU" b="1" i="1" smtClean="0"/>
              <a:t>Megbeszélés</a:t>
            </a:r>
            <a:r>
              <a:rPr lang="hu-HU" smtClean="0"/>
              <a:t> angažujmo projektanta </a:t>
            </a:r>
            <a:r>
              <a:rPr lang="hu-HU" b="1" i="1"/>
              <a:t>Kovács </a:t>
            </a:r>
            <a:r>
              <a:rPr lang="hu-HU" b="1" i="1" smtClean="0"/>
              <a:t>István-a</a:t>
            </a:r>
            <a:r>
              <a:rPr lang="hu-HU" smtClean="0"/>
              <a:t>, i direktora </a:t>
            </a:r>
            <a:r>
              <a:rPr lang="hu-HU" b="1" i="1"/>
              <a:t>Szántó </a:t>
            </a:r>
            <a:r>
              <a:rPr lang="hu-HU" b="1" i="1" smtClean="0"/>
              <a:t>János-a</a:t>
            </a:r>
            <a:r>
              <a:rPr lang="hu-HU" smtClean="0"/>
              <a:t>! </a:t>
            </a:r>
            <a:endParaRPr lang="hu-HU"/>
          </a:p>
          <a:p>
            <a:r>
              <a:rPr lang="hu-HU" smtClean="0"/>
              <a:t>Da se ne bi automatski promenilo trajanje zadatka, prvo treba upisati navedena dva resursa, zatim ih treba zajedno (istovremeno) dodeliti</a:t>
            </a:r>
            <a:r>
              <a:rPr lang="hu-HU" b="1" smtClean="0"/>
              <a:t> </a:t>
            </a:r>
            <a:r>
              <a:rPr lang="hu-HU" b="1"/>
              <a:t>(Assign)</a:t>
            </a:r>
            <a:r>
              <a:rPr lang="hu-HU"/>
              <a:t> </a:t>
            </a:r>
            <a:r>
              <a:rPr lang="hu-HU" smtClean="0"/>
              <a:t>aktivnosti.</a:t>
            </a:r>
            <a:endParaRPr lang="hu-H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Predaja plana je samo jedan ključni događaj, ipak je u neku ruku spojen sa radom, pošto se kroz ovaj događaj  dobijaju planovi i tu nastaje trošak. </a:t>
            </a:r>
            <a:endParaRPr lang="hu-HU"/>
          </a:p>
          <a:p>
            <a:r>
              <a:rPr lang="hu-HU" smtClean="0"/>
              <a:t>Dodelimo projektanta </a:t>
            </a:r>
            <a:r>
              <a:rPr lang="hu-HU" b="1" i="1" smtClean="0"/>
              <a:t>Kovács István-a </a:t>
            </a:r>
            <a:r>
              <a:rPr lang="hu-HU" smtClean="0"/>
              <a:t>ključnom događaju.</a:t>
            </a:r>
            <a:endParaRPr lang="hu-H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Na skidanju starog krova i gradnji novog krova, pored </a:t>
            </a:r>
            <a:r>
              <a:rPr lang="hu-HU" b="1" i="1" smtClean="0"/>
              <a:t>Kovács István-a </a:t>
            </a:r>
            <a:r>
              <a:rPr lang="hu-HU" smtClean="0"/>
              <a:t>(projektat) radiće i </a:t>
            </a:r>
            <a:r>
              <a:rPr lang="hu-HU" b="1" i="1"/>
              <a:t>Bajkay </a:t>
            </a:r>
            <a:r>
              <a:rPr lang="hu-HU" b="1" i="1" smtClean="0"/>
              <a:t>Kft </a:t>
            </a:r>
            <a:r>
              <a:rPr lang="hu-HU" smtClean="0"/>
              <a:t>(izvođač)</a:t>
            </a:r>
            <a:r>
              <a:rPr lang="hu-HU" b="1" i="1" smtClean="0"/>
              <a:t>.</a:t>
            </a:r>
            <a:r>
              <a:rPr lang="hu-HU" smtClean="0"/>
              <a:t>  </a:t>
            </a:r>
            <a:endParaRPr lang="hu-HU"/>
          </a:p>
          <a:p>
            <a:r>
              <a:rPr lang="hu-HU" smtClean="0"/>
              <a:t>Dodelimo ove resurse istovremeno aktivnostima  kako smo to radili kod zadatka </a:t>
            </a:r>
            <a:r>
              <a:rPr lang="hu-HU" b="1" i="1" smtClean="0"/>
              <a:t>Megbeszélés</a:t>
            </a:r>
            <a:r>
              <a:rPr lang="hu-HU" smtClean="0"/>
              <a:t>! Za istovremeni izbor više zadataka koristiti taster Ctrl!</a:t>
            </a:r>
            <a:endParaRPr lang="hu-H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Sada treba zadati troškove (satnicu) za sedeća tri resursa: </a:t>
            </a:r>
            <a:endParaRPr lang="hu-HU"/>
          </a:p>
          <a:p>
            <a:r>
              <a:rPr lang="hu-HU" b="1" i="1"/>
              <a:t>Szántó János: 5 000 Ft</a:t>
            </a:r>
            <a:r>
              <a:rPr lang="hu-HU"/>
              <a:t>.</a:t>
            </a:r>
          </a:p>
          <a:p>
            <a:r>
              <a:rPr lang="hu-HU" b="1" i="1"/>
              <a:t>Kovács István:</a:t>
            </a:r>
            <a:r>
              <a:rPr lang="hu-HU"/>
              <a:t> </a:t>
            </a:r>
            <a:r>
              <a:rPr lang="hu-HU" b="1" i="1"/>
              <a:t>4 000 Ft.</a:t>
            </a:r>
          </a:p>
          <a:p>
            <a:r>
              <a:rPr lang="hu-HU" b="1" i="1"/>
              <a:t>Bajkay Kft:</a:t>
            </a:r>
          </a:p>
          <a:p>
            <a:pPr lvl="1"/>
            <a:r>
              <a:rPr lang="hu-HU" smtClean="0"/>
              <a:t>za skidanje krova </a:t>
            </a:r>
            <a:r>
              <a:rPr lang="hu-HU" b="1" i="1" smtClean="0"/>
              <a:t>3</a:t>
            </a:r>
            <a:r>
              <a:rPr lang="hu-HU" b="1" i="1"/>
              <a:t> 000 Ft</a:t>
            </a:r>
            <a:r>
              <a:rPr lang="hu-HU"/>
              <a:t>, </a:t>
            </a:r>
          </a:p>
          <a:p>
            <a:pPr lvl="1"/>
            <a:r>
              <a:rPr lang="hu-HU" smtClean="0"/>
              <a:t>za gradnju krova </a:t>
            </a:r>
            <a:r>
              <a:rPr lang="hu-HU" b="1" i="1" smtClean="0"/>
              <a:t>5</a:t>
            </a:r>
            <a:r>
              <a:rPr lang="hu-HU" b="1" i="1"/>
              <a:t> 000</a:t>
            </a:r>
            <a:r>
              <a:rPr lang="hu-HU"/>
              <a:t> </a:t>
            </a:r>
            <a:r>
              <a:rPr lang="hu-HU" b="1" i="1"/>
              <a:t>Ft</a:t>
            </a:r>
            <a:r>
              <a:rPr lang="hu-HU"/>
              <a:t>.</a:t>
            </a:r>
          </a:p>
          <a:p>
            <a:r>
              <a:rPr lang="hu-HU" smtClean="0"/>
              <a:t>Unesimo te troškove</a:t>
            </a:r>
            <a:r>
              <a:rPr lang="hu-HU" smtClean="0"/>
              <a:t>!</a:t>
            </a:r>
            <a:endParaRPr lang="hu-H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i="1"/>
              <a:t>Kovács István </a:t>
            </a:r>
            <a:r>
              <a:rPr lang="hu-HU" smtClean="0"/>
              <a:t>se dogovorio sa svojom firmom da dobije nadoknadu od </a:t>
            </a:r>
            <a:r>
              <a:rPr lang="hu-HU" b="1" i="1" smtClean="0"/>
              <a:t>50</a:t>
            </a:r>
            <a:r>
              <a:rPr lang="hu-HU" b="1" i="1"/>
              <a:t> 000 Ft</a:t>
            </a:r>
            <a:r>
              <a:rPr lang="hu-HU"/>
              <a:t> </a:t>
            </a:r>
            <a:r>
              <a:rPr lang="hu-HU" smtClean="0"/>
              <a:t>za pripremanje planova. </a:t>
            </a:r>
            <a:endParaRPr lang="hu-HU"/>
          </a:p>
          <a:p>
            <a:r>
              <a:rPr lang="hu-HU" smtClean="0"/>
              <a:t>Unesimo tu informaciju!</a:t>
            </a:r>
            <a:endParaRPr lang="hu-H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 stvarnosti pored rada treba platiti i materijal i ima i drugih, teško odredivih troškova.</a:t>
            </a:r>
            <a:endParaRPr lang="hu-HU"/>
          </a:p>
          <a:p>
            <a:r>
              <a:rPr lang="hu-HU" smtClean="0"/>
              <a:t>Prvo unesimo ove poslednje! </a:t>
            </a:r>
            <a:endParaRPr lang="hu-HU"/>
          </a:p>
          <a:p>
            <a:r>
              <a:rPr lang="hu-HU" smtClean="0"/>
              <a:t>Ostali troškovi:</a:t>
            </a:r>
            <a:endParaRPr lang="hu-HU"/>
          </a:p>
          <a:p>
            <a:pPr lvl="1"/>
            <a:r>
              <a:rPr lang="hu-HU" b="1" i="1" smtClean="0"/>
              <a:t>Predaja terena: </a:t>
            </a:r>
            <a:r>
              <a:rPr lang="hu-HU" b="1" i="1"/>
              <a:t>15 000 Ft</a:t>
            </a:r>
            <a:r>
              <a:rPr lang="hu-HU"/>
              <a:t>,</a:t>
            </a:r>
          </a:p>
          <a:p>
            <a:pPr lvl="1"/>
            <a:r>
              <a:rPr lang="hu-HU" b="1" i="1" smtClean="0"/>
              <a:t>Skidanje krova:</a:t>
            </a:r>
            <a:r>
              <a:rPr lang="hu-HU" smtClean="0"/>
              <a:t> </a:t>
            </a:r>
            <a:r>
              <a:rPr lang="hu-HU" b="1" i="1"/>
              <a:t>5 000 Ft</a:t>
            </a:r>
            <a:r>
              <a:rPr lang="hu-HU"/>
              <a:t>, </a:t>
            </a:r>
          </a:p>
          <a:p>
            <a:pPr lvl="1"/>
            <a:r>
              <a:rPr lang="hu-HU" b="1" i="1" smtClean="0"/>
              <a:t>Gradnja krova: </a:t>
            </a:r>
            <a:r>
              <a:rPr lang="hu-HU" b="1" i="1"/>
              <a:t>2 000</a:t>
            </a:r>
            <a:endParaRPr lang="hu-HU"/>
          </a:p>
          <a:p>
            <a:endParaRPr lang="hu-H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Materijalni trošak:</a:t>
            </a:r>
            <a:endParaRPr lang="hu-HU"/>
          </a:p>
          <a:p>
            <a:pPr lvl="1"/>
            <a:r>
              <a:rPr lang="hu-HU" b="1" i="1" smtClean="0"/>
              <a:t>Skidanje krova: </a:t>
            </a:r>
            <a:r>
              <a:rPr lang="hu-HU" b="1" i="1"/>
              <a:t>3 000 Ft</a:t>
            </a:r>
          </a:p>
          <a:p>
            <a:pPr lvl="1"/>
            <a:r>
              <a:rPr lang="hu-HU" b="1" i="1" smtClean="0"/>
              <a:t>Gradnja krova: </a:t>
            </a:r>
            <a:r>
              <a:rPr lang="hu-HU" b="1" i="1"/>
              <a:t>400 000 Ft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Pogledajmo troškove po aktivnostima i resursima na nedeljnom nivou!</a:t>
            </a:r>
            <a:endParaRPr lang="hu-H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Smanjenje troškova</a:t>
            </a:r>
            <a:endParaRPr lang="hu-HU"/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Skupe resurse zamenimo sa jeftinijim</a:t>
            </a:r>
            <a:endParaRPr lang="hu-HU"/>
          </a:p>
          <a:p>
            <a:r>
              <a:rPr lang="hu-HU" smtClean="0"/>
              <a:t>Drugačije se tempiraju aktivnosti</a:t>
            </a:r>
            <a:endParaRPr lang="hu-HU"/>
          </a:p>
          <a:p>
            <a:r>
              <a:rPr lang="hu-HU" smtClean="0"/>
              <a:t>Smanjuje se vreme izvršavanja pojedinih aktivnosti</a:t>
            </a:r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4861</TotalTime>
  <Words>894</Words>
  <Application>Microsoft PowerPoint</Application>
  <PresentationFormat>On-screen Show (4:3)</PresentationFormat>
  <Paragraphs>125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Notesz</vt:lpstr>
      <vt:lpstr>Ugrađeni alati za rukovođenje troškovima</vt:lpstr>
      <vt:lpstr>Korišćenje alata ugrađenih u softver MS Project</vt:lpstr>
      <vt:lpstr>Grupisanje troškova prema načinu njihovog nastanka</vt:lpstr>
      <vt:lpstr>Ugrađeni tipovi troškova</vt:lpstr>
      <vt:lpstr>Uzimanje troškova u obzir</vt:lpstr>
      <vt:lpstr>Zadavanje srazmernih troškova resursa</vt:lpstr>
      <vt:lpstr>Način nastanka troškova</vt:lpstr>
      <vt:lpstr>Table troškova</vt:lpstr>
      <vt:lpstr>Uvažavanje tabele troškova</vt:lpstr>
      <vt:lpstr>Zadavanje materijalnih troškova</vt:lpstr>
      <vt:lpstr>Zadavanje troškova po jedinici vremena</vt:lpstr>
      <vt:lpstr>Razlika između dodeljivanja radnih i materijalnih resursa  (Project Server!)</vt:lpstr>
      <vt:lpstr>Pažnja!</vt:lpstr>
      <vt:lpstr>Resursi tipa trošak</vt:lpstr>
      <vt:lpstr>Fiksni troškovi ostalih resursa</vt:lpstr>
      <vt:lpstr>Fiksni troškovi aktivnosti</vt:lpstr>
      <vt:lpstr>Zadatak</vt:lpstr>
      <vt:lpstr>Zadatak</vt:lpstr>
      <vt:lpstr>Zadatak</vt:lpstr>
      <vt:lpstr>Zadatak</vt:lpstr>
      <vt:lpstr>Zadatak</vt:lpstr>
      <vt:lpstr>Zadatak</vt:lpstr>
      <vt:lpstr>Zadatak</vt:lpstr>
      <vt:lpstr>Zadatak</vt:lpstr>
      <vt:lpstr>Zadatak</vt:lpstr>
      <vt:lpstr>Zadatak</vt:lpstr>
      <vt:lpstr>Smanjenje troškova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194</cp:revision>
  <cp:lastPrinted>1601-01-01T00:00:00Z</cp:lastPrinted>
  <dcterms:created xsi:type="dcterms:W3CDTF">2001-10-04T13:18:56Z</dcterms:created>
  <dcterms:modified xsi:type="dcterms:W3CDTF">2009-05-09T06:18:42Z</dcterms:modified>
</cp:coreProperties>
</file>