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9" r:id="rId3"/>
    <p:sldId id="257" r:id="rId4"/>
    <p:sldId id="258" r:id="rId5"/>
    <p:sldId id="262" r:id="rId6"/>
    <p:sldId id="263" r:id="rId7"/>
    <p:sldId id="264" r:id="rId8"/>
    <p:sldId id="261" r:id="rId9"/>
  </p:sldIdLst>
  <p:sldSz cx="9144000" cy="6858000" type="screen4x3"/>
  <p:notesSz cx="6800850" cy="98901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BDD195"/>
    <a:srgbClr val="800080"/>
    <a:srgbClr val="336600"/>
    <a:srgbClr val="993366"/>
    <a:srgbClr val="666699"/>
    <a:srgbClr val="FFFFCC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2787"/>
    <p:restoredTop sz="90929"/>
  </p:normalViewPr>
  <p:slideViewPr>
    <p:cSldViewPr>
      <p:cViewPr varScale="1">
        <p:scale>
          <a:sx n="52" d="100"/>
          <a:sy n="52" d="100"/>
        </p:scale>
        <p:origin x="-108" y="-10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02"/>
    </p:cViewPr>
  </p:sorterViewPr>
  <p:notesViewPr>
    <p:cSldViewPr>
      <p:cViewPr varScale="1">
        <p:scale>
          <a:sx n="56" d="100"/>
          <a:sy n="56" d="100"/>
        </p:scale>
        <p:origin x="-1878" y="-78"/>
      </p:cViewPr>
      <p:guideLst>
        <p:guide orient="horz" pos="3115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37675"/>
            <a:ext cx="29479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0" y="9337675"/>
            <a:ext cx="6800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600" b="1"/>
            </a:lvl1pPr>
          </a:lstStyle>
          <a:p>
            <a:fld id="{F4FAEBDB-54D7-4BAA-A3D2-22F3973007BA}" type="slidenum">
              <a:rPr lang="en-GB"/>
              <a:pPr/>
              <a:t>‹#›</a:t>
            </a:fld>
            <a:endParaRPr lang="en-GB"/>
          </a:p>
        </p:txBody>
      </p:sp>
      <p:grpSp>
        <p:nvGrpSpPr>
          <p:cNvPr id="49162" name="Group 10"/>
          <p:cNvGrpSpPr>
            <a:grpSpLocks/>
          </p:cNvGrpSpPr>
          <p:nvPr/>
        </p:nvGrpSpPr>
        <p:grpSpPr bwMode="auto">
          <a:xfrm>
            <a:off x="461963" y="438150"/>
            <a:ext cx="5853112" cy="8823325"/>
            <a:chOff x="0" y="277"/>
            <a:chExt cx="4239" cy="5579"/>
          </a:xfrm>
        </p:grpSpPr>
        <p:sp>
          <p:nvSpPr>
            <p:cNvPr id="49158" name="Line 6"/>
            <p:cNvSpPr>
              <a:spLocks noChangeShapeType="1"/>
            </p:cNvSpPr>
            <p:nvPr/>
          </p:nvSpPr>
          <p:spPr bwMode="auto">
            <a:xfrm>
              <a:off x="0" y="5856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9159" name="Line 7"/>
            <p:cNvSpPr>
              <a:spLocks noChangeShapeType="1"/>
            </p:cNvSpPr>
            <p:nvPr/>
          </p:nvSpPr>
          <p:spPr bwMode="auto">
            <a:xfrm>
              <a:off x="0" y="277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3387725" y="152400"/>
            <a:ext cx="30035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hu-HU" sz="1200" b="1"/>
              <a:t>Projekttámogató szoftverek</a:t>
            </a:r>
            <a:endParaRPr lang="en-GB" sz="1200" b="1"/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385763" y="152400"/>
            <a:ext cx="3001962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200" b="1"/>
              <a:t>Projektmenedzsment technikák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645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8688" y="741363"/>
            <a:ext cx="4946650" cy="37099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697413"/>
            <a:ext cx="4987925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Mintaszöveg szerkesztése</a:t>
            </a:r>
          </a:p>
          <a:p>
            <a:pPr lvl="1"/>
            <a:r>
              <a:rPr lang="en-GB" smtClean="0"/>
              <a:t>Második szint</a:t>
            </a:r>
          </a:p>
          <a:p>
            <a:pPr lvl="2"/>
            <a:r>
              <a:rPr lang="en-GB" smtClean="0"/>
              <a:t>Harmadik szint</a:t>
            </a:r>
          </a:p>
          <a:p>
            <a:pPr lvl="3"/>
            <a:r>
              <a:rPr lang="en-GB" smtClean="0"/>
              <a:t>Negyedik szint</a:t>
            </a:r>
          </a:p>
          <a:p>
            <a:pPr lvl="4"/>
            <a:r>
              <a:rPr lang="en-GB" smtClean="0"/>
              <a:t>Ötödik szint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94825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394825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750A4A4-9405-44AE-9CE5-2FBB84D0F6A0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93291C9-72FE-4C15-8E6C-BDA844B4440C}" type="slidenum">
              <a:rPr lang="en-GB"/>
              <a:pPr/>
              <a:t>1</a:t>
            </a:fld>
            <a:endParaRPr lang="en-GB"/>
          </a:p>
        </p:txBody>
      </p:sp>
      <p:sp>
        <p:nvSpPr>
          <p:cNvPr id="68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C861DE8-D150-4031-AF3F-A8168FE644F8}" type="slidenum">
              <a:rPr lang="en-GB"/>
              <a:pPr/>
              <a:t>2</a:t>
            </a:fld>
            <a:endParaRPr lang="en-GB"/>
          </a:p>
        </p:txBody>
      </p:sp>
      <p:sp>
        <p:nvSpPr>
          <p:cNvPr id="87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1ED3BB4-5319-455C-B04A-4BBCF777FBD9}" type="slidenum">
              <a:rPr lang="en-GB"/>
              <a:pPr/>
              <a:t>3</a:t>
            </a:fld>
            <a:endParaRPr lang="en-GB"/>
          </a:p>
        </p:txBody>
      </p:sp>
      <p:sp>
        <p:nvSpPr>
          <p:cNvPr id="869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9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F05930E-B45D-44B7-BC8E-7D4E6ED92398}" type="slidenum">
              <a:rPr lang="en-GB"/>
              <a:pPr/>
              <a:t>4</a:t>
            </a:fld>
            <a:endParaRPr lang="en-GB"/>
          </a:p>
        </p:txBody>
      </p:sp>
      <p:sp>
        <p:nvSpPr>
          <p:cNvPr id="871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1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4A26F6-66C4-407D-B25D-147E0DECB6FA}" type="slidenum">
              <a:rPr lang="en-GB"/>
              <a:pPr/>
              <a:t>5</a:t>
            </a:fld>
            <a:endParaRPr lang="en-GB"/>
          </a:p>
        </p:txBody>
      </p:sp>
      <p:sp>
        <p:nvSpPr>
          <p:cNvPr id="879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9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9DD4854-B6EB-43EF-A3A3-B75AF249FFB2}" type="slidenum">
              <a:rPr lang="en-GB"/>
              <a:pPr/>
              <a:t>6</a:t>
            </a:fld>
            <a:endParaRPr lang="en-GB"/>
          </a:p>
        </p:txBody>
      </p:sp>
      <p:sp>
        <p:nvSpPr>
          <p:cNvPr id="881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1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4D8AC84-E7B9-4299-B933-1F9AB4C67C8C}" type="slidenum">
              <a:rPr lang="en-GB"/>
              <a:pPr/>
              <a:t>7</a:t>
            </a:fld>
            <a:endParaRPr lang="en-GB"/>
          </a:p>
        </p:txBody>
      </p:sp>
      <p:sp>
        <p:nvSpPr>
          <p:cNvPr id="88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5D9ABE-3E2A-49D1-89B9-10745616DC4A}" type="slidenum">
              <a:rPr lang="en-GB"/>
              <a:pPr/>
              <a:t>8</a:t>
            </a:fld>
            <a:endParaRPr lang="en-GB"/>
          </a:p>
        </p:txBody>
      </p:sp>
      <p:sp>
        <p:nvSpPr>
          <p:cNvPr id="877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01" name="AutoShape 29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8" name="Rectangle 16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50000">
                <a:srgbClr val="FFFFFF"/>
              </a:gs>
              <a:gs pos="100000">
                <a:srgbClr val="FFCC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33400" y="1773238"/>
            <a:ext cx="8102600" cy="1143000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3400" y="4365625"/>
            <a:ext cx="8077200" cy="1292225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6600"/>
                </a:solidFill>
              </a:defRPr>
            </a:lvl1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0842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22663" y="60960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hu-HU"/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516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33FE26C-D3E1-4652-9722-B1003A6B4BDF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3104" name="Picture 3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997200"/>
            <a:ext cx="8785225" cy="1295400"/>
          </a:xfrm>
          <a:prstGeom prst="rect">
            <a:avLst/>
          </a:prstGeom>
          <a:noFill/>
        </p:spPr>
      </p:pic>
      <p:pic>
        <p:nvPicPr>
          <p:cNvPr id="3105" name="Picture 33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032250" y="3141663"/>
            <a:ext cx="1223963" cy="1106487"/>
          </a:xfrm>
          <a:prstGeom prst="rect">
            <a:avLst/>
          </a:prstGeom>
          <a:noFill/>
        </p:spPr>
      </p:pic>
      <p:pic>
        <p:nvPicPr>
          <p:cNvPr id="3107" name="Picture 35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3141663"/>
            <a:ext cx="1223962" cy="1106487"/>
          </a:xfrm>
          <a:prstGeom prst="rect">
            <a:avLst/>
          </a:prstGeom>
          <a:noFill/>
        </p:spPr>
      </p:pic>
      <p:pic>
        <p:nvPicPr>
          <p:cNvPr id="3108" name="Picture 36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3141663"/>
            <a:ext cx="1223962" cy="1106487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6172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6172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tx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Rectangle 5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3" name="AutoShape 55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0" name="Rectangle 52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85" name="Rectangle 37"/>
          <p:cNvSpPr>
            <a:spLocks noChangeArrowheads="1"/>
          </p:cNvSpPr>
          <p:nvPr/>
        </p:nvSpPr>
        <p:spPr bwMode="ltGray">
          <a:xfrm flipV="1">
            <a:off x="304800" y="1600200"/>
            <a:ext cx="8534400" cy="4953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endParaRPr kumimoji="1" lang="en-US"/>
          </a:p>
        </p:txBody>
      </p:sp>
      <p:sp>
        <p:nvSpPr>
          <p:cNvPr id="2094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526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2105" name="Line 57"/>
          <p:cNvSpPr>
            <a:spLocks noChangeShapeType="1"/>
          </p:cNvSpPr>
          <p:nvPr userDrawn="1"/>
        </p:nvSpPr>
        <p:spPr bwMode="auto">
          <a:xfrm flipV="1">
            <a:off x="304800" y="1600200"/>
            <a:ext cx="0" cy="4953000"/>
          </a:xfrm>
          <a:prstGeom prst="line">
            <a:avLst/>
          </a:prstGeom>
          <a:noFill/>
          <a:ln w="38100">
            <a:solidFill>
              <a:srgbClr val="003300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6" name="Line 58"/>
          <p:cNvSpPr>
            <a:spLocks noChangeShapeType="1"/>
          </p:cNvSpPr>
          <p:nvPr userDrawn="1"/>
        </p:nvSpPr>
        <p:spPr bwMode="auto">
          <a:xfrm>
            <a:off x="304800" y="1600200"/>
            <a:ext cx="853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7" name="Line 59"/>
          <p:cNvSpPr>
            <a:spLocks noChangeShapeType="1"/>
          </p:cNvSpPr>
          <p:nvPr userDrawn="1"/>
        </p:nvSpPr>
        <p:spPr bwMode="auto">
          <a:xfrm>
            <a:off x="304800" y="6553200"/>
            <a:ext cx="85344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8" name="Line 60"/>
          <p:cNvSpPr>
            <a:spLocks noChangeShapeType="1"/>
          </p:cNvSpPr>
          <p:nvPr userDrawn="1"/>
        </p:nvSpPr>
        <p:spPr bwMode="auto">
          <a:xfrm flipV="1">
            <a:off x="8839200" y="1600200"/>
            <a:ext cx="0" cy="4953000"/>
          </a:xfrm>
          <a:prstGeom prst="line">
            <a:avLst/>
          </a:prstGeom>
          <a:noFill/>
          <a:ln w="38100">
            <a:solidFill>
              <a:srgbClr val="BDD195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093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304800"/>
            <a:ext cx="716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pic>
        <p:nvPicPr>
          <p:cNvPr id="2113" name="Picture 65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50825" y="306388"/>
            <a:ext cx="1296988" cy="1106487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Rukovo</a:t>
            </a:r>
            <a:r>
              <a:rPr lang="sr-Latn-CS" smtClean="0"/>
              <a:t>đenje troškovima</a:t>
            </a:r>
            <a:endParaRPr lang="hu-HU"/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4548525" y="5589588"/>
            <a:ext cx="395095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hu-HU" b="1" smtClean="0"/>
              <a:t>Pripremio:</a:t>
            </a:r>
            <a:r>
              <a:rPr lang="hu-HU" smtClean="0"/>
              <a:t> </a:t>
            </a:r>
            <a:r>
              <a:rPr lang="hu-HU"/>
              <a:t>Szentirmai Róbert</a:t>
            </a:r>
          </a:p>
          <a:p>
            <a:pPr algn="r"/>
            <a:r>
              <a:rPr lang="hu-HU" sz="1200" smtClean="0"/>
              <a:t>(sva prava zadržana)</a:t>
            </a:r>
            <a:endParaRPr lang="hu-HU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Vrsta valute</a:t>
            </a:r>
            <a:endParaRPr lang="hu-HU"/>
          </a:p>
        </p:txBody>
      </p:sp>
      <p:sp>
        <p:nvSpPr>
          <p:cNvPr id="87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Poželjno je unutar firme u svakom projektu koristiti istu vrstu novca. Ako povežemo projekte sa različitim vrstama valuta, softver šalje upozorenje.</a:t>
            </a:r>
            <a:endParaRPr lang="hu-H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Nameštanje valute</a:t>
            </a:r>
            <a:endParaRPr lang="hu-HU"/>
          </a:p>
        </p:txBody>
      </p:sp>
      <p:sp>
        <p:nvSpPr>
          <p:cNvPr id="868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3328982" cy="4724400"/>
          </a:xfrm>
        </p:spPr>
        <p:txBody>
          <a:bodyPr/>
          <a:lstStyle/>
          <a:p>
            <a:r>
              <a:rPr lang="hu-HU" smtClean="0"/>
              <a:t>Meni</a:t>
            </a:r>
            <a:r>
              <a:rPr lang="hu-HU" b="1" smtClean="0"/>
              <a:t> Tools, </a:t>
            </a:r>
            <a:r>
              <a:rPr lang="hu-HU" smtClean="0"/>
              <a:t>tačka</a:t>
            </a:r>
            <a:r>
              <a:rPr lang="hu-HU" b="1" smtClean="0"/>
              <a:t> Options, </a:t>
            </a:r>
            <a:r>
              <a:rPr lang="hu-HU" smtClean="0"/>
              <a:t>kartica</a:t>
            </a:r>
            <a:r>
              <a:rPr lang="hu-HU" b="1" smtClean="0"/>
              <a:t> View, </a:t>
            </a:r>
            <a:r>
              <a:rPr lang="hu-HU" smtClean="0"/>
              <a:t>tačka</a:t>
            </a:r>
            <a:r>
              <a:rPr lang="hu-HU" b="1" smtClean="0"/>
              <a:t> Currency </a:t>
            </a:r>
            <a:r>
              <a:rPr lang="hu-HU" b="1"/>
              <a:t>options for</a:t>
            </a:r>
            <a:r>
              <a:rPr lang="hu-HU" b="1" smtClean="0"/>
              <a:t>…</a:t>
            </a:r>
            <a:endParaRPr lang="hu-HU"/>
          </a:p>
        </p:txBody>
      </p:sp>
      <p:pic>
        <p:nvPicPr>
          <p:cNvPr id="5" name="Picture 4" descr="Tools Options View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4810" y="1488138"/>
            <a:ext cx="4614858" cy="504123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Ciljevi planiranja troškova</a:t>
            </a:r>
            <a:endParaRPr lang="hu-HU"/>
          </a:p>
        </p:txBody>
      </p:sp>
      <p:sp>
        <p:nvSpPr>
          <p:cNvPr id="870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Procena troškova, planiranje troškova.</a:t>
            </a:r>
            <a:endParaRPr lang="hu-HU"/>
          </a:p>
          <a:p>
            <a:r>
              <a:rPr lang="hu-HU" smtClean="0"/>
              <a:t>Predviđanje troškova projekta</a:t>
            </a:r>
            <a:endParaRPr lang="hu-HU"/>
          </a:p>
          <a:p>
            <a:r>
              <a:rPr lang="hu-HU" smtClean="0"/>
              <a:t>Praćenje troškova</a:t>
            </a:r>
            <a:endParaRPr lang="hu-HU"/>
          </a:p>
          <a:p>
            <a:r>
              <a:rPr lang="hu-HU" smtClean="0"/>
              <a:t>Otkrivanje prekomernih troškova i smanjivanje troškova odnosno održavanje troškova na prihvatljivom nivou</a:t>
            </a:r>
            <a:endParaRPr lang="hu-HU"/>
          </a:p>
          <a:p>
            <a:r>
              <a:rPr lang="hu-HU" smtClean="0"/>
              <a:t>Troškovi, praćenje budžeta, evidencija troškova</a:t>
            </a:r>
            <a:endParaRPr lang="hu-HU"/>
          </a:p>
          <a:p>
            <a:r>
              <a:rPr lang="hu-HU" smtClean="0"/>
              <a:t>Merenje napredovanja</a:t>
            </a:r>
            <a:endParaRPr lang="hu-H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Načini rukovođenja troškovima</a:t>
            </a:r>
            <a:endParaRPr lang="hu-HU"/>
          </a:p>
        </p:txBody>
      </p:sp>
      <p:sp>
        <p:nvSpPr>
          <p:cNvPr id="878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Rukovođenje pomoću ugrađenih alata</a:t>
            </a:r>
            <a:endParaRPr lang="hu-HU"/>
          </a:p>
          <a:p>
            <a:pPr lvl="1"/>
            <a:r>
              <a:rPr lang="hu-HU" smtClean="0"/>
              <a:t>Koristeći ugrađene mogućnosti softvera</a:t>
            </a:r>
            <a:endParaRPr lang="hu-HU"/>
          </a:p>
          <a:p>
            <a:r>
              <a:rPr lang="hu-HU" smtClean="0"/>
              <a:t>Individualno rukovođenje troškovima</a:t>
            </a:r>
            <a:endParaRPr lang="hu-HU"/>
          </a:p>
          <a:p>
            <a:pPr lvl="1"/>
            <a:r>
              <a:rPr lang="hu-HU" smtClean="0"/>
              <a:t>Budžet, evidencija obračunatih troškova individualnim metodama</a:t>
            </a:r>
            <a:endParaRPr lang="hu-HU"/>
          </a:p>
        </p:txBody>
      </p:sp>
      <p:pic>
        <p:nvPicPr>
          <p:cNvPr id="878596" name="Picture 4" descr="pénz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2800" y="3995738"/>
            <a:ext cx="2819400" cy="20240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Rukovođenje </a:t>
            </a:r>
            <a:r>
              <a:rPr lang="hu-HU" smtClean="0"/>
              <a:t>pomoću</a:t>
            </a:r>
            <a:br>
              <a:rPr lang="hu-HU" smtClean="0"/>
            </a:br>
            <a:r>
              <a:rPr lang="hu-HU" smtClean="0"/>
              <a:t>ugrađenih </a:t>
            </a:r>
            <a:r>
              <a:rPr lang="hu-HU" smtClean="0"/>
              <a:t>alata</a:t>
            </a:r>
            <a:endParaRPr lang="hu-HU"/>
          </a:p>
        </p:txBody>
      </p:sp>
      <p:sp>
        <p:nvSpPr>
          <p:cNvPr id="880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Procena troškova, planiranje troškova, planiranje budžeta</a:t>
            </a:r>
            <a:endParaRPr lang="hu-HU"/>
          </a:p>
          <a:p>
            <a:r>
              <a:rPr lang="hu-HU" smtClean="0"/>
              <a:t>Za merenje napredovanja</a:t>
            </a:r>
            <a:endParaRPr lang="hu-HU"/>
          </a:p>
          <a:p>
            <a:r>
              <a:rPr lang="hu-HU" smtClean="0"/>
              <a:t>Za merenje vrednosti</a:t>
            </a:r>
            <a:endParaRPr lang="hu-H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Individualno rukovođenje troškovima</a:t>
            </a:r>
            <a:endParaRPr lang="hu-HU"/>
          </a:p>
        </p:txBody>
      </p:sp>
      <p:sp>
        <p:nvSpPr>
          <p:cNvPr id="882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5829312" cy="4724400"/>
          </a:xfrm>
        </p:spPr>
        <p:txBody>
          <a:bodyPr/>
          <a:lstStyle/>
          <a:p>
            <a:r>
              <a:rPr lang="hu-HU" smtClean="0"/>
              <a:t>Za praćenje prihvaćenog budžeta</a:t>
            </a:r>
            <a:endParaRPr lang="hu-HU"/>
          </a:p>
          <a:p>
            <a:r>
              <a:rPr lang="hu-HU" smtClean="0"/>
              <a:t>Za on-line evidenciju troškova</a:t>
            </a:r>
            <a:endParaRPr lang="hu-HU"/>
          </a:p>
          <a:p>
            <a:r>
              <a:rPr lang="hu-HU" smtClean="0"/>
              <a:t>Za obračun ukupne sume računa koji se očekuju</a:t>
            </a:r>
            <a:endParaRPr lang="hu-HU"/>
          </a:p>
          <a:p>
            <a:r>
              <a:rPr lang="hu-HU" smtClean="0"/>
              <a:t>Za filtriranje podbačaja i prebačaja u pogledu obračunavanja</a:t>
            </a:r>
            <a:endParaRPr lang="hu-HU"/>
          </a:p>
          <a:p>
            <a:endParaRPr lang="hu-HU"/>
          </a:p>
        </p:txBody>
      </p:sp>
      <p:graphicFrame>
        <p:nvGraphicFramePr>
          <p:cNvPr id="882692" name="Object 4"/>
          <p:cNvGraphicFramePr>
            <a:graphicFrameLocks noChangeAspect="1"/>
          </p:cNvGraphicFramePr>
          <p:nvPr/>
        </p:nvGraphicFramePr>
        <p:xfrm>
          <a:off x="5791200" y="3200400"/>
          <a:ext cx="2895600" cy="3143250"/>
        </p:xfrm>
        <a:graphic>
          <a:graphicData uri="http://schemas.openxmlformats.org/presentationml/2006/ole">
            <p:oleObj spid="_x0000_s882692" name="Bitkép" r:id="rId4" imgW="2895238" imgH="3142857" progId="PBrush">
              <p:embed/>
            </p:oleObj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Česta greška</a:t>
            </a:r>
            <a:endParaRPr lang="hu-HU"/>
          </a:p>
        </p:txBody>
      </p:sp>
      <p:sp>
        <p:nvSpPr>
          <p:cNvPr id="876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z="2400" smtClean="0"/>
              <a:t>Mnoge firme padaju u grešku  da smatraju da ionako raspoloživi resursi nemaju troškove, pošto se resursi plaćaju i kad nije aktivan nijedan projekat . </a:t>
            </a:r>
            <a:endParaRPr lang="hu-HU" sz="2400"/>
          </a:p>
          <a:p>
            <a:r>
              <a:rPr lang="hu-HU" sz="2400" smtClean="0"/>
              <a:t>Ovaj pristup je pogrešan pošto oni koji rade na projektu, ne mogu da rade nešto drugo. Trud posvećen projektu faliće sa druge aktivnosti.</a:t>
            </a:r>
            <a:endParaRPr lang="hu-HU" sz="2400"/>
          </a:p>
          <a:p>
            <a:r>
              <a:rPr lang="hu-HU" sz="2400" smtClean="0"/>
              <a:t>Treba odrediti količinu rada koju resursi rade na projektu, a preko toga i troškove projekta.</a:t>
            </a:r>
            <a:endParaRPr lang="hu-HU" sz="24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otesz">
  <a:themeElements>
    <a:clrScheme name="">
      <a:dk1>
        <a:srgbClr val="000000"/>
      </a:dk1>
      <a:lt1>
        <a:srgbClr val="FEFDE3"/>
      </a:lt1>
      <a:dk2>
        <a:srgbClr val="FFFFFF"/>
      </a:dk2>
      <a:lt2>
        <a:srgbClr val="000000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6699"/>
      </a:hlink>
      <a:folHlink>
        <a:srgbClr val="666699"/>
      </a:folHlink>
    </a:clrScheme>
    <a:fontScheme name="Notesz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otesz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Designs\Notesz.pot</Template>
  <TotalTime>4696</TotalTime>
  <Words>231</Words>
  <Application>Microsoft PowerPoint</Application>
  <PresentationFormat>On-screen Show (4:3)</PresentationFormat>
  <Paragraphs>40</Paragraphs>
  <Slides>8</Slides>
  <Notes>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Notesz</vt:lpstr>
      <vt:lpstr>Bitkép</vt:lpstr>
      <vt:lpstr>Rukovođenje troškovima</vt:lpstr>
      <vt:lpstr>Vrsta valute</vt:lpstr>
      <vt:lpstr>Nameštanje valute</vt:lpstr>
      <vt:lpstr>Ciljevi planiranja troškova</vt:lpstr>
      <vt:lpstr>Načini rukovođenja troškovima</vt:lpstr>
      <vt:lpstr>Rukovođenje pomoću ugrađenih alata</vt:lpstr>
      <vt:lpstr>Individualno rukovođenje troškovima</vt:lpstr>
      <vt:lpstr>Česta greška</vt:lpstr>
    </vt:vector>
  </TitlesOfParts>
  <Company>WSH Kft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Projekttámogató szoftverek</dc:title>
  <dc:creator>Rendszergazda</dc:creator>
  <cp:lastModifiedBy>Nandor Burany</cp:lastModifiedBy>
  <cp:revision>166</cp:revision>
  <cp:lastPrinted>1601-01-01T00:00:00Z</cp:lastPrinted>
  <dcterms:created xsi:type="dcterms:W3CDTF">2001-10-04T13:18:56Z</dcterms:created>
  <dcterms:modified xsi:type="dcterms:W3CDTF">2009-05-08T19:45:20Z</dcterms:modified>
</cp:coreProperties>
</file>