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1"/>
  </p:notesMasterIdLst>
  <p:handoutMasterIdLst>
    <p:handoutMasterId r:id="rId32"/>
  </p:handoutMasterIdLst>
  <p:sldIdLst>
    <p:sldId id="256" r:id="rId2"/>
    <p:sldId id="278" r:id="rId3"/>
    <p:sldId id="259" r:id="rId4"/>
    <p:sldId id="274" r:id="rId5"/>
    <p:sldId id="273" r:id="rId6"/>
    <p:sldId id="277" r:id="rId7"/>
    <p:sldId id="260" r:id="rId8"/>
    <p:sldId id="275" r:id="rId9"/>
    <p:sldId id="276" r:id="rId10"/>
    <p:sldId id="279" r:id="rId11"/>
    <p:sldId id="280" r:id="rId12"/>
    <p:sldId id="257" r:id="rId13"/>
    <p:sldId id="281" r:id="rId14"/>
    <p:sldId id="282" r:id="rId15"/>
    <p:sldId id="261" r:id="rId16"/>
    <p:sldId id="283" r:id="rId17"/>
    <p:sldId id="284" r:id="rId18"/>
    <p:sldId id="285" r:id="rId19"/>
    <p:sldId id="286" r:id="rId20"/>
    <p:sldId id="262" r:id="rId21"/>
    <p:sldId id="287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71" d="100"/>
          <a:sy n="71" d="100"/>
        </p:scale>
        <p:origin x="-114" y="-6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1A2BB158-6B5C-47C6-B1E5-34A0E427E090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E31926-4864-4A1A-862D-A6F272074361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82FA6E-B1C8-4F3C-9EFF-AD6D946995DA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22DC6E-CC42-47B2-ADE0-3B478D4A497E}" type="slidenum">
              <a:rPr lang="en-GB"/>
              <a:pPr/>
              <a:t>2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812C56-3E53-42C3-ACCC-AD2478AA1FBE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7C731-D08A-42CB-925E-D47F68394650}" type="slidenum">
              <a:rPr lang="en-GB"/>
              <a:pPr/>
              <a:t>4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419558-0A63-4BBD-BD23-3D73146FA707}" type="slidenum">
              <a:rPr lang="en-GB"/>
              <a:pPr/>
              <a:t>5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05CFDD-E515-4D23-A3B0-64AD71E55DFF}" type="slidenum">
              <a:rPr lang="en-GB"/>
              <a:pPr/>
              <a:t>6</a:t>
            </a:fld>
            <a:endParaRPr lang="en-GB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7BDF9-42E4-46F3-86D7-0B5AB9F960AC}" type="slidenum">
              <a:rPr lang="en-GB"/>
              <a:pPr/>
              <a:t>7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C1B7F7-3393-4CD6-A572-04BBEE95CC89}" type="slidenum">
              <a:rPr lang="en-GB"/>
              <a:pPr/>
              <a:t>8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BAEF22-F67D-4C07-A77A-B9EA9E012B06}" type="slidenum">
              <a:rPr lang="en-GB"/>
              <a:pPr/>
              <a:t>9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008564-0712-42E3-8C06-B0A57C55F490}" type="slidenum">
              <a:rPr lang="en-GB"/>
              <a:pPr/>
              <a:t>10</a:t>
            </a:fld>
            <a:endParaRPr lang="en-GB"/>
          </a:p>
        </p:txBody>
      </p:sp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CC4846-9B83-482F-A4C1-06AD0C5FE3E7}" type="slidenum">
              <a:rPr lang="en-GB"/>
              <a:pPr/>
              <a:t>11</a:t>
            </a:fld>
            <a:endParaRPr lang="en-GB"/>
          </a:p>
        </p:txBody>
      </p:sp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F47947-0201-476D-BA9D-5A64BBD5D914}" type="slidenum">
              <a:rPr lang="en-GB"/>
              <a:pPr/>
              <a:t>12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552E79-DEEF-4E95-9839-EDD7C6F88594}" type="slidenum">
              <a:rPr lang="en-GB"/>
              <a:pPr/>
              <a:t>13</a:t>
            </a:fld>
            <a:endParaRPr lang="en-GB"/>
          </a:p>
        </p:txBody>
      </p:sp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BF3533-09EE-4C97-AE09-41752F8F055E}" type="slidenum">
              <a:rPr lang="en-GB"/>
              <a:pPr/>
              <a:t>14</a:t>
            </a:fld>
            <a:endParaRPr lang="en-GB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A9DE3B-E03C-4749-B149-E7B8ED8BE999}" type="slidenum">
              <a:rPr lang="en-GB"/>
              <a:pPr/>
              <a:t>15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3227B6-57DE-4E7B-91D4-2142326E9E4C}" type="slidenum">
              <a:rPr lang="en-GB"/>
              <a:pPr/>
              <a:t>16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2AD8B-EE90-4CE0-B294-7F743D9E2716}" type="slidenum">
              <a:rPr lang="en-GB"/>
              <a:pPr/>
              <a:t>17</a:t>
            </a:fld>
            <a:endParaRPr lang="en-GB"/>
          </a:p>
        </p:txBody>
      </p:sp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77CF1C-9165-49C0-B260-B79745DFA2A6}" type="slidenum">
              <a:rPr lang="en-GB"/>
              <a:pPr/>
              <a:t>18</a:t>
            </a:fld>
            <a:endParaRPr lang="en-GB"/>
          </a:p>
        </p:txBody>
      </p:sp>
      <p:sp>
        <p:nvSpPr>
          <p:cNvPr id="9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8D367E-FB22-4945-9ED3-DA31A5F72526}" type="slidenum">
              <a:rPr lang="en-GB"/>
              <a:pPr/>
              <a:t>19</a:t>
            </a:fld>
            <a:endParaRPr lang="en-GB"/>
          </a:p>
        </p:txBody>
      </p:sp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C2AB9-7721-43CA-A1F6-63B3C6973F25}" type="slidenum">
              <a:rPr lang="en-GB"/>
              <a:pPr/>
              <a:t>20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9ECC22-AEBB-44CE-B2CC-1A8EE6395A5D}" type="slidenum">
              <a:rPr lang="en-GB"/>
              <a:pPr/>
              <a:t>21</a:t>
            </a:fld>
            <a:endParaRPr lang="en-GB"/>
          </a:p>
        </p:txBody>
      </p:sp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B9AB47-5553-4B8E-8F30-5BF18555EF5B}" type="slidenum">
              <a:rPr lang="en-GB"/>
              <a:pPr/>
              <a:t>22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8646AE-F6DA-4C22-970E-8EBD257E0AD8}" type="slidenum">
              <a:rPr lang="en-GB"/>
              <a:pPr/>
              <a:t>23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6FC21C-ECB2-4152-AD0D-97E1F52321DC}" type="slidenum">
              <a:rPr lang="en-GB"/>
              <a:pPr/>
              <a:t>24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3421B8-7ABA-4906-9604-07770CB87606}" type="slidenum">
              <a:rPr lang="en-GB"/>
              <a:pPr/>
              <a:t>25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AA6AF0-136B-42A4-B7FB-196D74F6BD63}" type="slidenum">
              <a:rPr lang="en-GB"/>
              <a:pPr/>
              <a:t>26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53500B-82DD-406F-872C-1DF314F56E58}" type="slidenum">
              <a:rPr lang="en-GB"/>
              <a:pPr/>
              <a:t>27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DD6A07-405B-464A-847D-B54A88FD7953}" type="slidenum">
              <a:rPr lang="en-GB"/>
              <a:pPr/>
              <a:t>28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2018D8-CCB0-4944-9765-B33C2BB21548}" type="slidenum">
              <a:rPr lang="en-GB"/>
              <a:pPr/>
              <a:t>29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42840B-8AAF-482B-8BB1-2F7F2CE243D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TerhelesA.mpp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Terhel&#233;sB.mpp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TerhelesA.mpp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TerhelesC.mpp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TerhelesD.mpp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Tempiranje resursa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Resursi i rad</a:t>
            </a:r>
            <a:endParaRPr lang="hu-HU"/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 izvršavanju aktivnosti rad može da se rasporedi i neravnomerno.</a:t>
            </a:r>
            <a:endParaRPr lang="hu-HU"/>
          </a:p>
          <a:p>
            <a:r>
              <a:rPr lang="hu-HU" smtClean="0"/>
              <a:t>Treba da se zadaje karakteristika rada koja najviše odgovara datoj aktivnosti.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Regulisanje rada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Zakašnjavanje korišćenja resursa</a:t>
            </a:r>
            <a:endParaRPr lang="hu-HU"/>
          </a:p>
          <a:p>
            <a:r>
              <a:rPr lang="hu-HU" smtClean="0"/>
              <a:t>Zadavanje raspoloživosti resursa</a:t>
            </a:r>
            <a:endParaRPr lang="hu-HU"/>
          </a:p>
          <a:p>
            <a:r>
              <a:rPr lang="hu-HU" smtClean="0"/>
              <a:t>Zadavanje rasporeda rada, radne krive</a:t>
            </a:r>
            <a:endParaRPr lang="hu-HU"/>
          </a:p>
          <a:p>
            <a:r>
              <a:rPr lang="hu-HU" smtClean="0"/>
              <a:t>Ponavljajuće aktivnosti</a:t>
            </a:r>
            <a:endParaRPr lang="hu-HU"/>
          </a:p>
          <a:p>
            <a:r>
              <a:rPr lang="hu-HU" smtClean="0"/>
              <a:t>Kalendari</a:t>
            </a:r>
            <a:endParaRPr lang="hu-HU"/>
          </a:p>
          <a:p>
            <a:r>
              <a:rPr lang="hu-HU" smtClean="0"/>
              <a:t>Kašnjenje usled poravnavanja</a:t>
            </a:r>
            <a:endParaRPr lang="hu-HU"/>
          </a:p>
          <a:p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Resursi i tempiranje</a:t>
            </a:r>
            <a:endParaRPr lang="hu-HU"/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Tempiranje zadataka se ne može prosto shvatiti kao skup trajanja i logičkih veza, pošto na vremensko raspoređivanje zadataka imaju odlučujući uticaj i ograničenja u pogledu resursa i troškova. </a:t>
            </a:r>
            <a:endParaRPr lang="hu-HU"/>
          </a:p>
          <a:p>
            <a:r>
              <a:rPr lang="hu-HU" smtClean="0"/>
              <a:t>Dodeljivanje istog resursa za više zadataka dovodi do specifične povezanosti slične logičkim vezama između zadataka koji inače nisu povezani.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Planiranje resursa</a:t>
            </a:r>
            <a:endParaRPr lang="hu-HU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Cilj planiranja resursa, pored tačnog modelovanja rada raspoloživih resursa je ujedno i optimalno raspoređivanje tih resursa za aktivnosti. </a:t>
            </a:r>
            <a:endParaRPr lang="hu-HU"/>
          </a:p>
          <a:p>
            <a:r>
              <a:rPr lang="hu-HU" smtClean="0"/>
              <a:t>Posebno važni zadaci su eliminacija preopterećenja resursa, prepoznavanje nepravilno organizovanih poslova i traženje boljih rešenja. 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 smtClean="0"/>
              <a:t>Planiranje resursa i troškova, </a:t>
            </a:r>
            <a:br>
              <a:rPr lang="hu-HU" sz="2800" smtClean="0"/>
            </a:br>
            <a:r>
              <a:rPr lang="hu-HU" sz="2800" smtClean="0"/>
              <a:t>merenje napredovanja</a:t>
            </a:r>
            <a:endParaRPr lang="hu-HU" sz="2800"/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Planiranje resursa ima i druge važne aspekte osim  ekonomskih. </a:t>
            </a:r>
            <a:endParaRPr lang="hu-HU"/>
          </a:p>
          <a:p>
            <a:r>
              <a:rPr lang="hu-HU" smtClean="0"/>
              <a:t>Microsoft </a:t>
            </a:r>
            <a:r>
              <a:rPr lang="hu-HU"/>
              <a:t>Office Project </a:t>
            </a:r>
            <a:r>
              <a:rPr lang="hu-HU" smtClean="0"/>
              <a:t>uglavnom obračunava troškove koji su srazmerni sa korišćenjem resursa; praćenje troškova projekta se vrši na bazi troškova resursa.</a:t>
            </a:r>
            <a:endParaRPr lang="hu-HU"/>
          </a:p>
          <a:p>
            <a:r>
              <a:rPr lang="hu-HU" smtClean="0"/>
              <a:t>Nastali troškovi resursa su srazmerni sa izvedenim radovima i zato su resursi vrlo važni pri praćenju napredovanja.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Problemi povezani sa </a:t>
            </a:r>
            <a:br>
              <a:rPr lang="hu-HU" smtClean="0"/>
            </a:br>
            <a:r>
              <a:rPr lang="hu-HU" smtClean="0"/>
              <a:t>korišćenjem resursa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752600"/>
            <a:ext cx="8401080" cy="4724400"/>
          </a:xfrm>
        </p:spPr>
        <p:txBody>
          <a:bodyPr/>
          <a:lstStyle/>
          <a:p>
            <a:r>
              <a:rPr lang="hu-HU" smtClean="0"/>
              <a:t>Nastaju preopterećenja. (Pažnja: preopterećenje je greška, prekovremeni rad je odluka rukovodioca!!!)</a:t>
            </a:r>
            <a:endParaRPr lang="hu-HU"/>
          </a:p>
          <a:p>
            <a:r>
              <a:rPr lang="hu-HU" smtClean="0"/>
              <a:t>Korišćenje resursa je neujednačen ili rasparčan.</a:t>
            </a:r>
            <a:endParaRPr lang="hu-HU"/>
          </a:p>
          <a:p>
            <a:r>
              <a:rPr lang="hu-HU" smtClean="0"/>
              <a:t>Određeni resurs radi na više </a:t>
            </a:r>
          </a:p>
          <a:p>
            <a:pPr marL="347472" indent="0">
              <a:spcBef>
                <a:spcPts val="0"/>
              </a:spcBef>
              <a:buNone/>
            </a:pPr>
            <a:r>
              <a:rPr lang="hu-HU" smtClean="0"/>
              <a:t>zadataka i efikasnost rada se </a:t>
            </a:r>
          </a:p>
          <a:p>
            <a:pPr marL="347472" indent="0">
              <a:spcBef>
                <a:spcPts val="0"/>
              </a:spcBef>
              <a:buNone/>
            </a:pPr>
            <a:r>
              <a:rPr lang="hu-HU" smtClean="0"/>
              <a:t>prilično smanjuje.</a:t>
            </a:r>
            <a:endParaRPr lang="hu-HU"/>
          </a:p>
        </p:txBody>
      </p:sp>
      <p:graphicFrame>
        <p:nvGraphicFramePr>
          <p:cNvPr id="874500" name="Object 4"/>
          <p:cNvGraphicFramePr>
            <a:graphicFrameLocks noChangeAspect="1"/>
          </p:cNvGraphicFramePr>
          <p:nvPr/>
        </p:nvGraphicFramePr>
        <p:xfrm>
          <a:off x="6398873" y="3629620"/>
          <a:ext cx="2245093" cy="2866429"/>
        </p:xfrm>
        <a:graphic>
          <a:graphicData uri="http://schemas.openxmlformats.org/presentationml/2006/ole">
            <p:oleObj spid="_x0000_s874500" name="Bitkép" r:id="rId4" imgW="3238952" imgH="4133333" progId="PBrush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Preopterećenje</a:t>
            </a:r>
            <a:endParaRPr lang="hu-HU"/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se određeni resurs angažuje u većoj meri nego što je raspoloživ, govorimo o preopterećenju. </a:t>
            </a:r>
            <a:endParaRPr lang="hu-HU"/>
          </a:p>
          <a:p>
            <a:r>
              <a:rPr lang="hu-HU" smtClean="0"/>
              <a:t>Preopterećenju u Microsoft </a:t>
            </a:r>
            <a:r>
              <a:rPr lang="hu-HU"/>
              <a:t>Office </a:t>
            </a:r>
            <a:r>
              <a:rPr lang="hu-HU" smtClean="0"/>
              <a:t>Project-u nije subjektivna stvar: </a:t>
            </a:r>
            <a:r>
              <a:rPr lang="hu-HU" i="1" smtClean="0"/>
              <a:t>„U zadnje vreme sam tako opterećen”</a:t>
            </a:r>
            <a:r>
              <a:rPr lang="hu-HU" smtClean="0"/>
              <a:t>, već greška u planiranju.</a:t>
            </a:r>
            <a:endParaRPr lang="hu-HU"/>
          </a:p>
          <a:p>
            <a:r>
              <a:rPr lang="hu-HU" smtClean="0"/>
              <a:t>Izgleda slično kao da imam 100 forinti a hoću da potrošim 120. 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Prekovremeni rad</a:t>
            </a:r>
            <a:endParaRPr lang="hu-HU"/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Preopterećenje ne treba mešati sa prekovremenim radom! Prvi pojam se odnosi na  grešku u planiranju, drugi je metoda organizovanja rada koja ima i razne alternative. </a:t>
            </a:r>
            <a:endParaRPr lang="hu-HU"/>
          </a:p>
          <a:p>
            <a:r>
              <a:rPr lang="hu-HU" smtClean="0"/>
              <a:t>U svakom slučaju preopterećenje treba eliminisati sa boljim organizovanjem posla, da se ne bi desilo da od mnogih upozorenja ne primetimo nove greške, nova preopterećenja. </a:t>
            </a:r>
            <a:endParaRPr lang="hu-HU"/>
          </a:p>
          <a:p>
            <a:r>
              <a:rPr lang="hu-HU" smtClean="0"/>
              <a:t>Prekovremeni rad nije uvek najekonomičnije sredstvo.</a:t>
            </a:r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Neravnomerno i raspačano korišćenje resursa</a:t>
            </a:r>
            <a:endParaRPr lang="hu-HU"/>
          </a:p>
        </p:txBody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Kod nepredvidivog vršenja rada značajno se smanjuje efektivnost.</a:t>
            </a:r>
            <a:endParaRPr lang="hu-HU"/>
          </a:p>
          <a:p>
            <a:r>
              <a:rPr lang="hu-HU" smtClean="0"/>
              <a:t>Vršenje rada treba grupisati ili bar učiniti predvidivim.</a:t>
            </a:r>
            <a:endParaRPr lang="hu-H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Istovremeno angažovanje na previše poslova</a:t>
            </a:r>
            <a:endParaRPr lang="hu-HU"/>
          </a:p>
        </p:txBody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Puno vremena se gubi pri prelasku sa jednog posla na drugi, pogotovu kod intelektualnog (nerutinskog) rada.</a:t>
            </a:r>
            <a:endParaRPr lang="hu-HU"/>
          </a:p>
          <a:p>
            <a:r>
              <a:rPr lang="hu-HU" smtClean="0"/>
              <a:t>Poželjno je i takve poslove grupisati i redom izvršavati.</a:t>
            </a:r>
            <a:endParaRPr lang="hu-H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Prikazivanje korišćenja resursa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 smtClean="0"/>
              <a:t>Na dijagramu resursa </a:t>
            </a:r>
            <a:r>
              <a:rPr lang="hu-HU" sz="2400" b="1"/>
              <a:t>(Resource Graph) </a:t>
            </a:r>
            <a:r>
              <a:rPr lang="hu-HU" sz="2400" b="1" smtClean="0"/>
              <a:t>ili na grafikonu u podeljenom prozoru</a:t>
            </a:r>
            <a:endParaRPr lang="hu-HU" sz="2400" b="1"/>
          </a:p>
          <a:p>
            <a:r>
              <a:rPr lang="hu-HU" sz="2400" b="1" smtClean="0"/>
              <a:t>Sastavljanje tima iz preduzeća (Build </a:t>
            </a:r>
            <a:r>
              <a:rPr lang="hu-HU" sz="2400" b="1"/>
              <a:t>Team from </a:t>
            </a:r>
            <a:r>
              <a:rPr lang="hu-HU" sz="2400" b="1" smtClean="0"/>
              <a:t>Enterprise)</a:t>
            </a:r>
            <a:endParaRPr lang="hu-HU" sz="2400" b="1"/>
          </a:p>
          <a:p>
            <a:r>
              <a:rPr lang="hu-HU" sz="2400" b="1" smtClean="0"/>
              <a:t>Prozor za dodeljivanje resursa (Assign </a:t>
            </a:r>
            <a:r>
              <a:rPr lang="hu-HU" sz="2400" b="1"/>
              <a:t>resources</a:t>
            </a:r>
            <a:r>
              <a:rPr lang="hu-HU" sz="2400" b="1" smtClean="0"/>
              <a:t>)</a:t>
            </a:r>
            <a:endParaRPr lang="hu-HU" sz="2400" b="1"/>
          </a:p>
          <a:p>
            <a:r>
              <a:rPr lang="hu-HU" sz="2400" b="1" smtClean="0"/>
              <a:t>Na Gantt-ovom dijagramu </a:t>
            </a:r>
            <a:r>
              <a:rPr lang="hu-HU" sz="2400" b="1"/>
              <a:t>(Gantt Chart)</a:t>
            </a:r>
          </a:p>
          <a:p>
            <a:r>
              <a:rPr lang="hu-HU" sz="2400" b="1" smtClean="0"/>
              <a:t>U prikazu iskorišćenja</a:t>
            </a:r>
            <a:endParaRPr lang="hu-HU" sz="2400" b="1"/>
          </a:p>
          <a:p>
            <a:r>
              <a:rPr lang="hu-HU" sz="2400" b="1" smtClean="0"/>
              <a:t>U prikazu kalendara (Calendar</a:t>
            </a:r>
            <a:r>
              <a:rPr lang="hu-HU" sz="2400" b="1"/>
              <a:t>)</a:t>
            </a:r>
          </a:p>
          <a:p>
            <a:r>
              <a:rPr lang="hu-HU" sz="2400" b="1" smtClean="0"/>
              <a:t>U formi izveštaja </a:t>
            </a:r>
            <a:r>
              <a:rPr lang="hu-HU" sz="2400" b="1"/>
              <a:t>(</a:t>
            </a:r>
            <a:r>
              <a:rPr lang="hu-HU" sz="2400" b="1" smtClean="0"/>
              <a:t>Report)</a:t>
            </a:r>
            <a:endParaRPr lang="hu-HU" sz="2400"/>
          </a:p>
          <a:p>
            <a:r>
              <a:rPr lang="hu-HU" sz="2400" smtClean="0"/>
              <a:t>Korišćenjem Project Server-a.</a:t>
            </a:r>
            <a:endParaRPr lang="hu-HU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Primena grafikona resursa u podeljenom prozoru</a:t>
            </a:r>
            <a:endParaRPr lang="hu-HU"/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175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263" y="1700213"/>
            <a:ext cx="799147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Otkrivanje uzroka opterećenja resursa</a:t>
            </a:r>
            <a:endParaRPr lang="hu-HU"/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752600"/>
            <a:ext cx="8329642" cy="4724400"/>
          </a:xfrm>
        </p:spPr>
        <p:txBody>
          <a:bodyPr/>
          <a:lstStyle/>
          <a:p>
            <a:r>
              <a:rPr lang="hu-HU" smtClean="0"/>
              <a:t>Prikaz </a:t>
            </a:r>
            <a:r>
              <a:rPr lang="hu-HU" b="1" smtClean="0"/>
              <a:t>Iskorišćenost resursa (Resource Usage)</a:t>
            </a:r>
            <a:r>
              <a:rPr lang="hu-HU" smtClean="0"/>
              <a:t> </a:t>
            </a:r>
            <a:endParaRPr lang="hu-HU"/>
          </a:p>
        </p:txBody>
      </p:sp>
      <p:pic>
        <p:nvPicPr>
          <p:cNvPr id="91955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6858" y="2428868"/>
            <a:ext cx="6854905" cy="409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Moguća rešenja za izbalansiranje resursa 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Pomoću mašinskog poravnavanja izvršimo promenu tempiranja aktivnosti (zadatak nižeg prioriteta se pomera unazad ili prekida).</a:t>
            </a:r>
            <a:endParaRPr lang="hu-HU"/>
          </a:p>
          <a:p>
            <a:r>
              <a:rPr lang="hu-HU" smtClean="0"/>
              <a:t>Zadaje se kašnjenje poravnavanja</a:t>
            </a:r>
            <a:endParaRPr lang="hu-HU"/>
          </a:p>
          <a:p>
            <a:r>
              <a:rPr lang="hu-HU" smtClean="0"/>
              <a:t>Pri određenom tipu zadatka (zavisno od toga kako se vrši dodela resursa), promenom trajanja aktivnosti, promenom količine resursa ili promenom količine rada</a:t>
            </a:r>
            <a:endParaRPr lang="hu-HU"/>
          </a:p>
          <a:p>
            <a:r>
              <a:rPr lang="hu-HU" smtClean="0"/>
              <a:t>Modifikacijom krive raspodele rada</a:t>
            </a:r>
            <a:endParaRPr lang="hu-H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Moguća rešenja za izbalansiranje resursa (nastavak)</a:t>
            </a:r>
            <a:endParaRPr lang="hu-HU"/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Uvođenje prekovremenog rada</a:t>
            </a:r>
            <a:endParaRPr lang="hu-HU"/>
          </a:p>
          <a:p>
            <a:r>
              <a:rPr lang="hu-HU" smtClean="0"/>
              <a:t>Prekidi</a:t>
            </a:r>
            <a:endParaRPr lang="hu-HU"/>
          </a:p>
          <a:p>
            <a:r>
              <a:rPr lang="hu-HU" smtClean="0"/>
              <a:t>Smanjenje količine rada</a:t>
            </a:r>
            <a:endParaRPr lang="hu-HU"/>
          </a:p>
          <a:p>
            <a:r>
              <a:rPr lang="hu-HU" smtClean="0"/>
              <a:t>Formiranje novog rasporeda rada</a:t>
            </a:r>
            <a:endParaRPr lang="hu-HU"/>
          </a:p>
          <a:p>
            <a:r>
              <a:rPr lang="hu-HU" smtClean="0"/>
              <a:t>Promena resursa</a:t>
            </a:r>
            <a:endParaRPr lang="hu-HU"/>
          </a:p>
          <a:p>
            <a:r>
              <a:rPr lang="hu-HU" smtClean="0"/>
              <a:t>Uključivanje novog resursa</a:t>
            </a:r>
            <a:endParaRPr lang="hu-H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gépi erőforrásszint simítás és a prioritások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 koliziji korišćenja resursa odluku u vezi promene tempiranja možemo doneti na bazi prioriteta.</a:t>
            </a:r>
            <a:endParaRPr lang="hu-HU"/>
          </a:p>
          <a:p>
            <a:r>
              <a:rPr lang="hu-HU" smtClean="0"/>
              <a:t>Prioritet može da se odnosi na:</a:t>
            </a:r>
            <a:endParaRPr lang="hu-HU"/>
          </a:p>
          <a:p>
            <a:pPr lvl="1"/>
            <a:r>
              <a:rPr lang="hu-HU" smtClean="0"/>
              <a:t>projekat</a:t>
            </a:r>
            <a:endParaRPr lang="hu-HU"/>
          </a:p>
          <a:p>
            <a:pPr lvl="1"/>
            <a:r>
              <a:rPr lang="hu-HU" smtClean="0"/>
              <a:t>aktivnost</a:t>
            </a:r>
            <a:endParaRPr lang="hu-H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</a:t>
            </a:r>
            <a:r>
              <a:rPr lang="hu-HU" smtClean="0"/>
              <a:t>prioriteta</a:t>
            </a:r>
            <a:r>
              <a:rPr lang="en-US" smtClean="0"/>
              <a:t> projekta</a:t>
            </a:r>
            <a:endParaRPr lang="hu-HU"/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hu-HU"/>
          </a:p>
        </p:txBody>
      </p:sp>
      <p:pic>
        <p:nvPicPr>
          <p:cNvPr id="6" name="Picture 5" descr="Project Information ablak 1 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1643050"/>
            <a:ext cx="7185313" cy="491490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prioriteta za aktivnosti</a:t>
            </a:r>
            <a:endParaRPr lang="hu-HU"/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 descr="Task Information ablak Priority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589728"/>
            <a:ext cx="8072494" cy="49825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Mašinsko balansiranje resursa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Tools </a:t>
            </a:r>
            <a:r>
              <a:rPr lang="hu-HU" smtClean="0"/>
              <a:t>&gt;</a:t>
            </a:r>
            <a:r>
              <a:rPr lang="hu-HU" b="1" smtClean="0"/>
              <a:t> </a:t>
            </a:r>
            <a:br>
              <a:rPr lang="hu-HU" b="1" smtClean="0"/>
            </a:br>
            <a:r>
              <a:rPr lang="hu-HU" b="1" smtClean="0"/>
              <a:t>Level </a:t>
            </a:r>
            <a:r>
              <a:rPr lang="hu-HU" b="1"/>
              <a:t/>
            </a:r>
            <a:br>
              <a:rPr lang="hu-HU" b="1"/>
            </a:br>
            <a:r>
              <a:rPr lang="hu-HU" b="1" smtClean="0"/>
              <a:t>Resources</a:t>
            </a:r>
            <a:r>
              <a:rPr lang="hu-HU" smtClean="0"/>
              <a:t> </a:t>
            </a:r>
            <a:endParaRPr lang="hu-HU"/>
          </a:p>
        </p:txBody>
      </p:sp>
      <p:pic>
        <p:nvPicPr>
          <p:cNvPr id="5" name="Picture 4" descr="Resource Levelin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88" y="1585520"/>
            <a:ext cx="6019812" cy="496767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Kontrola rezultata balansiranja</a:t>
            </a:r>
            <a:endParaRPr lang="hu-HU"/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Promene označene bojama</a:t>
            </a:r>
            <a:endParaRPr lang="hu-HU"/>
          </a:p>
          <a:p>
            <a:r>
              <a:rPr lang="hu-HU" smtClean="0"/>
              <a:t>Sadržaj polja </a:t>
            </a:r>
            <a:r>
              <a:rPr lang="hu-HU" b="1" smtClean="0"/>
              <a:t>Leveling Delay</a:t>
            </a:r>
            <a:endParaRPr lang="hu-HU"/>
          </a:p>
          <a:p>
            <a:r>
              <a:rPr lang="hu-HU" b="1" smtClean="0"/>
              <a:t>View</a:t>
            </a:r>
            <a:r>
              <a:rPr lang="hu-HU" smtClean="0"/>
              <a:t> </a:t>
            </a:r>
            <a:r>
              <a:rPr lang="hu-HU"/>
              <a:t>-&gt; </a:t>
            </a:r>
            <a:r>
              <a:rPr lang="hu-HU" b="1" smtClean="0"/>
              <a:t>More Views </a:t>
            </a:r>
            <a:r>
              <a:rPr lang="hu-HU" smtClean="0"/>
              <a:t>-&gt; prikaz </a:t>
            </a:r>
            <a:r>
              <a:rPr lang="hu-HU" b="1" smtClean="0"/>
              <a:t>Leveling Gantt</a:t>
            </a:r>
            <a:endParaRPr lang="hu-H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Praćenje promena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Promene označene bojama</a:t>
            </a:r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Prikaz Leveling Gantt</a:t>
            </a:r>
            <a:endParaRPr lang="hu-HU"/>
          </a:p>
        </p:txBody>
      </p:sp>
      <p:pic>
        <p:nvPicPr>
          <p:cNvPr id="88064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0575" y="2266950"/>
            <a:ext cx="756285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064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0575" y="4344988"/>
            <a:ext cx="75628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TerhelesA.mpp!</a:t>
            </a:r>
            <a:endParaRPr lang="hu-HU"/>
          </a:p>
          <a:p>
            <a:r>
              <a:rPr lang="hu-HU" smtClean="0"/>
              <a:t>Potražimo i eliminišimo preopterećenje mašinskim balansiranjem (poravnavanjem)!</a:t>
            </a:r>
            <a:endParaRPr lang="hu-HU"/>
          </a:p>
          <a:p>
            <a:r>
              <a:rPr lang="hu-HU" smtClean="0"/>
              <a:t>Poništimo tu operaciju, Zatim je ponovimo nakon povećanja prioriteta T2!</a:t>
            </a:r>
            <a:endParaRPr lang="hu-HU"/>
          </a:p>
          <a:p>
            <a:r>
              <a:rPr lang="hu-HU" smtClean="0"/>
              <a:t>Pogledajmo u </a:t>
            </a:r>
            <a:r>
              <a:rPr lang="hu-HU" b="1" smtClean="0"/>
              <a:t>Leveling </a:t>
            </a:r>
            <a:r>
              <a:rPr lang="hu-HU" b="1" smtClean="0"/>
              <a:t>Gannt</a:t>
            </a:r>
            <a:r>
              <a:rPr lang="hu-HU" smtClean="0"/>
              <a:t> </a:t>
            </a:r>
            <a:r>
              <a:rPr lang="hu-HU" smtClean="0"/>
              <a:t>prikazu šta </a:t>
            </a:r>
            <a:r>
              <a:rPr lang="hu-HU" smtClean="0"/>
              <a:t>se </a:t>
            </a:r>
            <a:r>
              <a:rPr lang="hu-HU" smtClean="0"/>
              <a:t>desilo</a:t>
            </a:r>
            <a:r>
              <a:rPr lang="hu-HU" smtClean="0"/>
              <a:t>!</a:t>
            </a:r>
            <a:endParaRPr lang="hu-HU"/>
          </a:p>
        </p:txBody>
      </p:sp>
      <p:pic>
        <p:nvPicPr>
          <p:cNvPr id="882693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TerhelesB.mpp!</a:t>
            </a:r>
            <a:endParaRPr lang="hu-HU"/>
          </a:p>
          <a:p>
            <a:r>
              <a:rPr lang="hu-HU" smtClean="0"/>
              <a:t>Eliminišimo preopterećenje mašinskim poravnavanjem resursa!</a:t>
            </a:r>
            <a:endParaRPr lang="hu-HU"/>
          </a:p>
          <a:p>
            <a:r>
              <a:rPr lang="hu-HU" smtClean="0"/>
              <a:t>Šta se može primetiti?</a:t>
            </a:r>
            <a:endParaRPr lang="hu-HU"/>
          </a:p>
        </p:txBody>
      </p:sp>
      <p:pic>
        <p:nvPicPr>
          <p:cNvPr id="884741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Oblikovanje krive rada</a:t>
            </a:r>
            <a:endParaRPr lang="hu-HU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prikazu </a:t>
            </a:r>
            <a:r>
              <a:rPr lang="hu-HU" b="1" smtClean="0"/>
              <a:t>Task Usage</a:t>
            </a:r>
            <a:r>
              <a:rPr lang="hu-HU" smtClean="0"/>
              <a:t> </a:t>
            </a:r>
            <a:r>
              <a:rPr lang="hu-HU" smtClean="0"/>
              <a:t>i</a:t>
            </a:r>
            <a:r>
              <a:rPr lang="hu-HU" smtClean="0"/>
              <a:t>li </a:t>
            </a:r>
            <a:r>
              <a:rPr lang="hu-HU" b="1" smtClean="0"/>
              <a:t>Resource Usage </a:t>
            </a:r>
            <a:r>
              <a:rPr lang="hu-HU" smtClean="0"/>
              <a:t>ručnim podešavanjem količine rada </a:t>
            </a:r>
            <a:r>
              <a:rPr lang="hu-HU" b="1"/>
              <a:t>(Work)</a:t>
            </a:r>
            <a:r>
              <a:rPr lang="hu-HU"/>
              <a:t> </a:t>
            </a:r>
            <a:r>
              <a:rPr lang="hu-HU" smtClean="0"/>
              <a:t>ili promenom parametra </a:t>
            </a:r>
            <a:r>
              <a:rPr lang="hu-HU" b="1" smtClean="0"/>
              <a:t>Work Contour </a:t>
            </a:r>
            <a:r>
              <a:rPr lang="hu-HU" smtClean="0"/>
              <a:t>(iz prikaza</a:t>
            </a:r>
            <a:r>
              <a:rPr lang="hu-HU" b="1" smtClean="0"/>
              <a:t> Task Usage </a:t>
            </a:r>
            <a:r>
              <a:rPr lang="hu-HU" smtClean="0"/>
              <a:t>dupli klik na naziv resursa).</a:t>
            </a:r>
            <a:endParaRPr lang="hu-HU"/>
          </a:p>
        </p:txBody>
      </p:sp>
      <p:pic>
        <p:nvPicPr>
          <p:cNvPr id="5" name="Picture 4" descr="Assignment Informati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3500439"/>
            <a:ext cx="4963061" cy="314327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ponovo fajl TerhelesA.mpp!</a:t>
            </a:r>
            <a:endParaRPr lang="hu-HU"/>
          </a:p>
          <a:p>
            <a:r>
              <a:rPr lang="hu-HU" smtClean="0"/>
              <a:t>Kod zadatka T1 neka bude kontinualno rastuća potreba za resursima, a kod T2 kontinualno opadajuća.</a:t>
            </a:r>
            <a:endParaRPr lang="hu-HU"/>
          </a:p>
          <a:p>
            <a:r>
              <a:rPr lang="hu-HU" smtClean="0"/>
              <a:t>Eliminišimo preopterećenje ručno!</a:t>
            </a:r>
            <a:endParaRPr lang="hu-HU"/>
          </a:p>
        </p:txBody>
      </p:sp>
      <p:pic>
        <p:nvPicPr>
          <p:cNvPr id="888837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smtClean="0"/>
              <a:t>TerhelesC.mpp!</a:t>
            </a:r>
            <a:endParaRPr lang="hu-HU"/>
          </a:p>
          <a:p>
            <a:r>
              <a:rPr lang="hu-HU" smtClean="0"/>
              <a:t>Eliminišemo preopterećenje bez pomeranja datuma završetka projekta!</a:t>
            </a:r>
            <a:endParaRPr lang="hu-HU"/>
          </a:p>
        </p:txBody>
      </p:sp>
      <p:pic>
        <p:nvPicPr>
          <p:cNvPr id="890885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Dodeljivanje prekovremenog rada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prikazu </a:t>
            </a:r>
            <a:r>
              <a:rPr lang="hu-HU" b="1" smtClean="0"/>
              <a:t>Task Sheet </a:t>
            </a:r>
            <a:r>
              <a:rPr lang="hu-HU" smtClean="0"/>
              <a:t>treba podeliti prozor, zatim u meniju </a:t>
            </a:r>
            <a:r>
              <a:rPr lang="hu-HU" b="1" smtClean="0"/>
              <a:t>Format, </a:t>
            </a:r>
            <a:r>
              <a:rPr lang="hu-HU" smtClean="0"/>
              <a:t>u podmeniju </a:t>
            </a:r>
            <a:r>
              <a:rPr lang="hu-HU" b="1" smtClean="0"/>
              <a:t>Details</a:t>
            </a:r>
            <a:r>
              <a:rPr lang="hu-HU" smtClean="0"/>
              <a:t> treba tražiti opciju </a:t>
            </a:r>
            <a:r>
              <a:rPr lang="hu-HU" b="1" smtClean="0"/>
              <a:t>Resourse Work.</a:t>
            </a:r>
          </a:p>
          <a:p>
            <a:pPr>
              <a:buNone/>
            </a:pPr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>Prekovremeni rad je deo rada!</a:t>
            </a:r>
            <a:endParaRPr lang="hu-HU"/>
          </a:p>
        </p:txBody>
      </p:sp>
      <p:pic>
        <p:nvPicPr>
          <p:cNvPr id="89293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711575"/>
            <a:ext cx="82772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TerhelesD.mpp!</a:t>
            </a:r>
            <a:endParaRPr lang="hu-HU"/>
          </a:p>
          <a:p>
            <a:r>
              <a:rPr lang="hu-HU" smtClean="0"/>
              <a:t>Eliminišimo preopterećenje dodeljivanjem prekovremenog rada!</a:t>
            </a:r>
            <a:endParaRPr lang="hu-HU"/>
          </a:p>
        </p:txBody>
      </p:sp>
      <p:pic>
        <p:nvPicPr>
          <p:cNvPr id="894981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4919</TotalTime>
  <Words>834</Words>
  <Application>Microsoft PowerPoint</Application>
  <PresentationFormat>On-screen Show (4:3)</PresentationFormat>
  <Paragraphs>139</Paragraphs>
  <Slides>29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Notesz</vt:lpstr>
      <vt:lpstr>Bitkép</vt:lpstr>
      <vt:lpstr>Tempiranje resursa</vt:lpstr>
      <vt:lpstr>Resursi i rad</vt:lpstr>
      <vt:lpstr>Regulisanje rada</vt:lpstr>
      <vt:lpstr>Resursi i tempiranje</vt:lpstr>
      <vt:lpstr>Planiranje resursa</vt:lpstr>
      <vt:lpstr>Planiranje resursa i troškova,  merenje napredovanja</vt:lpstr>
      <vt:lpstr>Problemi povezani sa  korišćenjem resursa</vt:lpstr>
      <vt:lpstr>Preopterećenje</vt:lpstr>
      <vt:lpstr>Prekovremeni rad</vt:lpstr>
      <vt:lpstr>Neravnomerno i raspačano korišćenje resursa</vt:lpstr>
      <vt:lpstr>Istovremeno angažovanje na previše poslova</vt:lpstr>
      <vt:lpstr>Prikazivanje korišćenja resursa</vt:lpstr>
      <vt:lpstr>Primena grafikona resursa u podeljenom prozoru</vt:lpstr>
      <vt:lpstr>Otkrivanje uzroka opterećenja resursa</vt:lpstr>
      <vt:lpstr>Moguća rešenja za izbalansiranje resursa </vt:lpstr>
      <vt:lpstr>Moguća rešenja za izbalansiranje resursa (nastavak)</vt:lpstr>
      <vt:lpstr>A gépi erőforrásszint simítás és a prioritások</vt:lpstr>
      <vt:lpstr>Zadavanje prioriteta projekta</vt:lpstr>
      <vt:lpstr>Zadavanje prioriteta za aktivnosti</vt:lpstr>
      <vt:lpstr>Mašinsko balansiranje resursa</vt:lpstr>
      <vt:lpstr>Kontrola rezultata balansiranja</vt:lpstr>
      <vt:lpstr>Praćenje promena</vt:lpstr>
      <vt:lpstr>Zadatak</vt:lpstr>
      <vt:lpstr>Zadatak</vt:lpstr>
      <vt:lpstr>Oblikovanje krive rada</vt:lpstr>
      <vt:lpstr>Zadatak</vt:lpstr>
      <vt:lpstr>Zadatak</vt:lpstr>
      <vt:lpstr>Dodeljivanje prekovremenog rada</vt:lpstr>
      <vt:lpstr>Zadatak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199</cp:revision>
  <cp:lastPrinted>1601-01-01T00:00:00Z</cp:lastPrinted>
  <dcterms:created xsi:type="dcterms:W3CDTF">2001-10-04T13:18:56Z</dcterms:created>
  <dcterms:modified xsi:type="dcterms:W3CDTF">2009-05-08T10:27:48Z</dcterms:modified>
</cp:coreProperties>
</file>