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7" r:id="rId8"/>
    <p:sldId id="268" r:id="rId9"/>
    <p:sldId id="269" r:id="rId10"/>
    <p:sldId id="263" r:id="rId11"/>
    <p:sldId id="264" r:id="rId12"/>
    <p:sldId id="265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66" r:id="rId21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59" d="100"/>
          <a:sy n="59" d="100"/>
        </p:scale>
        <p:origin x="-84" y="-8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7721DFD8-0BB2-40A6-B531-396379CFB535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3C4169B-4459-4E3D-B6D1-E56E6CE76409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1C0C5C-9E29-4620-BE5E-79B3DB6383B8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200151-4F55-42B6-9607-2129CC531555}" type="slidenum">
              <a:rPr lang="en-GB"/>
              <a:pPr/>
              <a:t>2</a:t>
            </a:fld>
            <a:endParaRPr lang="en-GB"/>
          </a:p>
        </p:txBody>
      </p:sp>
      <p:sp>
        <p:nvSpPr>
          <p:cNvPr id="87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9F2041-4BB0-427C-95C6-665FA9E0689F}" type="slidenum">
              <a:rPr lang="en-GB"/>
              <a:pPr/>
              <a:t>3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3BC205-DDA1-48E0-9B42-AF549CE8032C}" type="slidenum">
              <a:rPr lang="en-GB"/>
              <a:pPr/>
              <a:t>4</a:t>
            </a:fld>
            <a:endParaRPr lang="en-GB"/>
          </a:p>
        </p:txBody>
      </p:sp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E15A03-6504-493B-8C05-29ADC6CD0EC0}" type="slidenum">
              <a:rPr lang="en-GB"/>
              <a:pPr/>
              <a:t>5</a:t>
            </a:fld>
            <a:endParaRPr lang="en-GB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CDF95E-0441-4F41-B665-EAE134027790}" type="slidenum">
              <a:rPr lang="en-GB"/>
              <a:pPr/>
              <a:t>6</a:t>
            </a:fld>
            <a:endParaRPr lang="en-GB"/>
          </a:p>
        </p:txBody>
      </p:sp>
      <p:sp>
        <p:nvSpPr>
          <p:cNvPr id="87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81FF2E-EB2C-4CB5-A9D4-6E23FE995865}" type="slidenum">
              <a:rPr lang="en-GB"/>
              <a:pPr/>
              <a:t>7</a:t>
            </a:fld>
            <a:endParaRPr lang="en-GB"/>
          </a:p>
        </p:txBody>
      </p:sp>
      <p:sp>
        <p:nvSpPr>
          <p:cNvPr id="88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AB775B-39DC-48AF-973C-9D1125686B5A}" type="slidenum">
              <a:rPr lang="en-GB"/>
              <a:pPr/>
              <a:t>8</a:t>
            </a:fld>
            <a:endParaRPr lang="en-GB"/>
          </a:p>
        </p:txBody>
      </p:sp>
      <p:sp>
        <p:nvSpPr>
          <p:cNvPr id="89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0612B1-408E-4F35-8E10-E5C359EF1293}" type="slidenum">
              <a:rPr lang="en-GB"/>
              <a:pPr/>
              <a:t>9</a:t>
            </a:fld>
            <a:endParaRPr lang="en-GB"/>
          </a:p>
        </p:txBody>
      </p:sp>
      <p:sp>
        <p:nvSpPr>
          <p:cNvPr id="89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13A764-42A9-48B2-9D16-1B72E2EFBA99}" type="slidenum">
              <a:rPr lang="en-GB"/>
              <a:pPr/>
              <a:t>10</a:t>
            </a:fld>
            <a:endParaRPr lang="en-GB"/>
          </a:p>
        </p:txBody>
      </p:sp>
      <p:sp>
        <p:nvSpPr>
          <p:cNvPr id="88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778830-8417-4DFD-98A3-6D9DAFFFA515}" type="slidenum">
              <a:rPr lang="en-GB"/>
              <a:pPr/>
              <a:t>11</a:t>
            </a:fld>
            <a:endParaRPr lang="en-GB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DB12B4-8D90-406A-8A04-E87692A1E4FE}" type="slidenum">
              <a:rPr lang="en-GB"/>
              <a:pPr/>
              <a:t>12</a:t>
            </a:fld>
            <a:endParaRPr lang="en-GB"/>
          </a:p>
        </p:txBody>
      </p:sp>
      <p:sp>
        <p:nvSpPr>
          <p:cNvPr id="88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19891E-887F-45ED-9BEE-E8F6D746F8F4}" type="slidenum">
              <a:rPr lang="en-GB"/>
              <a:pPr/>
              <a:t>13</a:t>
            </a:fld>
            <a:endParaRPr lang="en-GB"/>
          </a:p>
        </p:txBody>
      </p:sp>
      <p:sp>
        <p:nvSpPr>
          <p:cNvPr id="89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90EB8D-5EFC-4B23-A1DC-70FE42DDD056}" type="slidenum">
              <a:rPr lang="en-GB"/>
              <a:pPr/>
              <a:t>14</a:t>
            </a:fld>
            <a:endParaRPr lang="en-GB"/>
          </a:p>
        </p:txBody>
      </p:sp>
      <p:sp>
        <p:nvSpPr>
          <p:cNvPr id="898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C39563-3FA4-4C31-AE70-69FD39A17D65}" type="slidenum">
              <a:rPr lang="en-GB"/>
              <a:pPr/>
              <a:t>15</a:t>
            </a:fld>
            <a:endParaRPr lang="en-GB"/>
          </a:p>
        </p:txBody>
      </p:sp>
      <p:sp>
        <p:nvSpPr>
          <p:cNvPr id="90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6D5042-E160-4D8C-B830-EF1CA721BF8C}" type="slidenum">
              <a:rPr lang="en-GB"/>
              <a:pPr/>
              <a:t>16</a:t>
            </a:fld>
            <a:endParaRPr lang="en-GB"/>
          </a:p>
        </p:txBody>
      </p:sp>
      <p:sp>
        <p:nvSpPr>
          <p:cNvPr id="90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7AB781-48A3-43FC-8114-3F7AC6CC0271}" type="slidenum">
              <a:rPr lang="en-GB"/>
              <a:pPr/>
              <a:t>17</a:t>
            </a:fld>
            <a:endParaRPr lang="en-GB"/>
          </a:p>
        </p:txBody>
      </p:sp>
      <p:sp>
        <p:nvSpPr>
          <p:cNvPr id="904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28E2C4-7FF3-40B7-A5EF-3FD40D55CB58}" type="slidenum">
              <a:rPr lang="en-GB"/>
              <a:pPr/>
              <a:t>18</a:t>
            </a:fld>
            <a:endParaRPr lang="en-GB"/>
          </a:p>
        </p:txBody>
      </p:sp>
      <p:sp>
        <p:nvSpPr>
          <p:cNvPr id="90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92AD1A-FAB5-45A2-AD40-34F65258866A}" type="slidenum">
              <a:rPr lang="en-GB"/>
              <a:pPr/>
              <a:t>19</a:t>
            </a:fld>
            <a:endParaRPr lang="en-GB"/>
          </a:p>
        </p:txBody>
      </p:sp>
      <p:sp>
        <p:nvSpPr>
          <p:cNvPr id="90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2A6F94-221F-4D25-99CD-F3DA849475BD}" type="slidenum">
              <a:rPr lang="en-GB"/>
              <a:pPr/>
              <a:t>20</a:t>
            </a:fld>
            <a:endParaRPr lang="en-GB"/>
          </a:p>
        </p:txBody>
      </p:sp>
      <p:sp>
        <p:nvSpPr>
          <p:cNvPr id="88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044E8A4-3E15-4D82-A1C5-E8DAF294BD16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png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Befejezes.mpp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hyperlink" Target="Kezdes.mpp" TargetMode="External"/><Relationship Id="rId4" Type="http://schemas.openxmlformats.org/officeDocument/2006/relationships/image" Target="../media/image1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Ogra</a:t>
            </a:r>
            <a:r>
              <a:rPr lang="sr-Latn-CS" smtClean="0"/>
              <a:t>ničenja i rokovi</a:t>
            </a:r>
            <a:endParaRPr lang="en-GB"/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4548526" y="5589588"/>
            <a:ext cx="395095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 smtClean="0"/>
              <a:t>Pripremio:</a:t>
            </a:r>
            <a:r>
              <a:rPr lang="hu-HU" smtClean="0"/>
              <a:t> </a:t>
            </a:r>
            <a:r>
              <a:rPr lang="hu-HU"/>
              <a:t>Szentirmai Róbert</a:t>
            </a:r>
          </a:p>
          <a:p>
            <a:pPr algn="r"/>
            <a:r>
              <a:rPr lang="hu-HU" sz="1200" smtClean="0"/>
              <a:t>(sva prava zadržana)</a:t>
            </a:r>
            <a:endParaRPr lang="hu-HU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Dodeljivanje rokova, vremenskih ograničenja i kalendara zadacima</a:t>
            </a:r>
            <a:endParaRPr lang="hu-HU"/>
          </a:p>
        </p:txBody>
      </p:sp>
      <p:pic>
        <p:nvPicPr>
          <p:cNvPr id="4" name="Picture 3" descr="Task Information ablak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0" y="1601984"/>
            <a:ext cx="8001056" cy="495121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Rok </a:t>
            </a:r>
            <a:endParaRPr lang="hu-HU"/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U MS-Project-u rok </a:t>
            </a:r>
            <a:r>
              <a:rPr lang="hu-HU" b="1" smtClean="0"/>
              <a:t>(</a:t>
            </a:r>
            <a:r>
              <a:rPr lang="hu-HU" b="1"/>
              <a:t>Deadline)</a:t>
            </a:r>
            <a:r>
              <a:rPr lang="hu-HU"/>
              <a:t> </a:t>
            </a:r>
            <a:r>
              <a:rPr lang="hu-HU" smtClean="0"/>
              <a:t>očekivano ili propisano vreme (datum) završetka aktivnosti. Rok ima dvostruku ulogu:</a:t>
            </a:r>
            <a:endParaRPr lang="hu-HU"/>
          </a:p>
          <a:p>
            <a:pPr lvl="1"/>
            <a:r>
              <a:rPr lang="hu-HU" smtClean="0"/>
              <a:t>Upozorava kada program tempira završetak zadatka iza roka.</a:t>
            </a:r>
            <a:endParaRPr lang="hu-HU"/>
          </a:p>
          <a:p>
            <a:pPr lvl="1"/>
            <a:r>
              <a:rPr lang="hu-HU" smtClean="0"/>
              <a:t>U onoj meri u kojoj je moguće, pokušava da se aktivnost završi na vreme</a:t>
            </a:r>
            <a:r>
              <a:rPr lang="hu-HU" smtClean="0"/>
              <a:t>.</a:t>
            </a:r>
            <a:endParaRPr lang="hu-HU"/>
          </a:p>
          <a:p>
            <a:r>
              <a:rPr lang="hu-HU" smtClean="0"/>
              <a:t>Rok uglavnom služi kao upozorenje, retko kad utiče na tempiranje zadatka. </a:t>
            </a:r>
            <a:endParaRPr lang="hu-H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(Vremenska) ograničenja</a:t>
            </a:r>
            <a:endParaRPr lang="hu-HU"/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43050"/>
            <a:ext cx="8229600" cy="48339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hu-HU" smtClean="0"/>
              <a:t>Ograničenja vezuju zadatke na konkretan datum.</a:t>
            </a:r>
            <a:endParaRPr lang="hu-HU"/>
          </a:p>
          <a:p>
            <a:pPr>
              <a:spcBef>
                <a:spcPts val="0"/>
              </a:spcBef>
            </a:pPr>
            <a:r>
              <a:rPr lang="hu-HU" smtClean="0"/>
              <a:t>Ograničenja mogu biti meka i tvrda.</a:t>
            </a:r>
            <a:endParaRPr lang="hu-HU"/>
          </a:p>
          <a:p>
            <a:pPr>
              <a:spcBef>
                <a:spcPts val="0"/>
              </a:spcBef>
            </a:pPr>
            <a:r>
              <a:rPr lang="hu-HU" smtClean="0"/>
              <a:t>Najmekša ograničenja su </a:t>
            </a:r>
            <a:r>
              <a:rPr lang="hu-HU" b="1" smtClean="0"/>
              <a:t>Što ranije </a:t>
            </a:r>
            <a:r>
              <a:rPr lang="hu-HU" b="1"/>
              <a:t>(As Soon As Possible)</a:t>
            </a:r>
            <a:r>
              <a:rPr lang="hu-HU"/>
              <a:t> </a:t>
            </a:r>
            <a:r>
              <a:rPr lang="hu-HU" smtClean="0"/>
              <a:t>i </a:t>
            </a:r>
            <a:r>
              <a:rPr lang="hu-HU" b="1" smtClean="0"/>
              <a:t>Što kasnije (As </a:t>
            </a:r>
            <a:r>
              <a:rPr lang="hu-HU" b="1"/>
              <a:t>Late As Possible)</a:t>
            </a:r>
            <a:r>
              <a:rPr lang="hu-HU"/>
              <a:t>.</a:t>
            </a:r>
          </a:p>
          <a:p>
            <a:pPr>
              <a:spcBef>
                <a:spcPts val="0"/>
              </a:spcBef>
            </a:pPr>
            <a:r>
              <a:rPr lang="hu-HU" smtClean="0"/>
              <a:t>U fazi planiranja nije poželjno zadavati tvrđa ograničenja za zadatke od ovih! Ako je tako nešto ipak potrebno, ograničenje treba vezivati za ključni događaj i zadatak povezati sa ključnim događajem pomoću odgovarajuće veze.</a:t>
            </a:r>
            <a:endParaRPr lang="hu-H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Ograni</a:t>
            </a:r>
            <a:r>
              <a:rPr lang="sr-Latn-CS" smtClean="0"/>
              <a:t>č</a:t>
            </a:r>
            <a:r>
              <a:rPr lang="hu-HU" smtClean="0"/>
              <a:t>enja (nastavak)</a:t>
            </a:r>
            <a:endParaRPr lang="hu-HU"/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Rok modifikuje efekat ograničenja, često se koristi ograničenje </a:t>
            </a:r>
            <a:r>
              <a:rPr lang="hu-HU" b="1" smtClean="0"/>
              <a:t>Što kasnije </a:t>
            </a:r>
            <a:r>
              <a:rPr lang="hu-HU" b="1"/>
              <a:t>(</a:t>
            </a:r>
            <a:r>
              <a:rPr lang="hu-HU" b="1" smtClean="0"/>
              <a:t>ALAP - As late as Possible)</a:t>
            </a:r>
            <a:r>
              <a:rPr lang="hu-HU" smtClean="0"/>
              <a:t> u kombinaciji sa rokom.</a:t>
            </a:r>
            <a:endParaRPr lang="hu-HU"/>
          </a:p>
          <a:p>
            <a:r>
              <a:rPr lang="hu-HU" smtClean="0"/>
              <a:t>Pomeranjem pravougaonika koji označava aktivnost  na Gantt-ovom dijagramu, ili zadavanjem vrednosti </a:t>
            </a:r>
            <a:r>
              <a:rPr lang="hu-HU" b="1" smtClean="0"/>
              <a:t>Start </a:t>
            </a:r>
            <a:r>
              <a:rPr lang="hu-HU" smtClean="0"/>
              <a:t>ili </a:t>
            </a:r>
            <a:r>
              <a:rPr lang="hu-HU" b="1" smtClean="0"/>
              <a:t>Finish</a:t>
            </a:r>
            <a:r>
              <a:rPr lang="hu-HU" smtClean="0"/>
              <a:t> automatski se definiše jedno ograničenje.</a:t>
            </a:r>
            <a:endParaRPr lang="hu-HU"/>
          </a:p>
          <a:p>
            <a:r>
              <a:rPr lang="hu-HU" smtClean="0"/>
              <a:t>Ograničenja se mogu „obrisati” zadavanjem najmekšeg ograničenja (usklađenog sa smerom tempiranja) i sa brisanjem datuma ograničenja.</a:t>
            </a:r>
            <a:endParaRPr lang="hu-H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Tipovi ograničenja</a:t>
            </a:r>
            <a:endParaRPr lang="hu-HU"/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>
                <a:solidFill>
                  <a:schemeClr val="folHlink"/>
                </a:solidFill>
              </a:rPr>
              <a:t>ALAP</a:t>
            </a:r>
            <a:r>
              <a:rPr lang="hu-HU">
                <a:solidFill>
                  <a:schemeClr val="folHlink"/>
                </a:solidFill>
              </a:rPr>
              <a:t>: </a:t>
            </a:r>
            <a:r>
              <a:rPr lang="hu-HU" smtClean="0">
                <a:solidFill>
                  <a:schemeClr val="folHlink"/>
                </a:solidFill>
              </a:rPr>
              <a:t>Započeti što je moguće kasnije</a:t>
            </a:r>
            <a:endParaRPr lang="hu-HU">
              <a:solidFill>
                <a:schemeClr val="folHlink"/>
              </a:solidFill>
            </a:endParaRPr>
          </a:p>
          <a:p>
            <a:r>
              <a:rPr lang="hu-HU" b="1">
                <a:solidFill>
                  <a:schemeClr val="folHlink"/>
                </a:solidFill>
              </a:rPr>
              <a:t>ASAP</a:t>
            </a:r>
            <a:r>
              <a:rPr lang="hu-HU">
                <a:solidFill>
                  <a:schemeClr val="folHlink"/>
                </a:solidFill>
              </a:rPr>
              <a:t>: </a:t>
            </a:r>
            <a:r>
              <a:rPr lang="hu-HU" smtClean="0">
                <a:solidFill>
                  <a:schemeClr val="folHlink"/>
                </a:solidFill>
              </a:rPr>
              <a:t>Započeti </a:t>
            </a:r>
            <a:r>
              <a:rPr lang="hu-HU" smtClean="0">
                <a:solidFill>
                  <a:schemeClr val="folHlink"/>
                </a:solidFill>
              </a:rPr>
              <a:t>što je </a:t>
            </a:r>
            <a:r>
              <a:rPr lang="hu-HU" smtClean="0">
                <a:solidFill>
                  <a:schemeClr val="folHlink"/>
                </a:solidFill>
              </a:rPr>
              <a:t>moguće </a:t>
            </a:r>
            <a:r>
              <a:rPr lang="hu-HU" smtClean="0">
                <a:solidFill>
                  <a:schemeClr val="folHlink"/>
                </a:solidFill>
              </a:rPr>
              <a:t>ranije</a:t>
            </a:r>
            <a:endParaRPr lang="hu-HU">
              <a:solidFill>
                <a:schemeClr val="folHlink"/>
              </a:solidFill>
            </a:endParaRPr>
          </a:p>
          <a:p>
            <a:r>
              <a:rPr lang="hu-HU" b="1"/>
              <a:t>FNET</a:t>
            </a:r>
            <a:r>
              <a:rPr lang="hu-HU"/>
              <a:t>: </a:t>
            </a:r>
            <a:r>
              <a:rPr lang="hu-HU" smtClean="0"/>
              <a:t>Da se ne završi pre…</a:t>
            </a:r>
            <a:endParaRPr lang="hu-HU"/>
          </a:p>
          <a:p>
            <a:r>
              <a:rPr lang="hu-HU" b="1"/>
              <a:t>SNET</a:t>
            </a:r>
            <a:r>
              <a:rPr lang="hu-HU"/>
              <a:t>: </a:t>
            </a:r>
            <a:r>
              <a:rPr lang="hu-HU" smtClean="0"/>
              <a:t>Da ne počne pre…</a:t>
            </a:r>
            <a:endParaRPr lang="hu-HU"/>
          </a:p>
          <a:p>
            <a:r>
              <a:rPr lang="hu-HU" b="1">
                <a:solidFill>
                  <a:srgbClr val="FF3300"/>
                </a:solidFill>
              </a:rPr>
              <a:t>MFO</a:t>
            </a:r>
            <a:r>
              <a:rPr lang="hu-HU">
                <a:solidFill>
                  <a:srgbClr val="FF3300"/>
                </a:solidFill>
              </a:rPr>
              <a:t>: </a:t>
            </a:r>
            <a:r>
              <a:rPr lang="hu-HU" smtClean="0">
                <a:solidFill>
                  <a:srgbClr val="FF3300"/>
                </a:solidFill>
              </a:rPr>
              <a:t>Mora da se završi na zadatom datumu</a:t>
            </a:r>
            <a:endParaRPr lang="hu-HU">
              <a:solidFill>
                <a:srgbClr val="FF3300"/>
              </a:solidFill>
            </a:endParaRPr>
          </a:p>
          <a:p>
            <a:r>
              <a:rPr lang="hu-HU" b="1">
                <a:solidFill>
                  <a:srgbClr val="FF3300"/>
                </a:solidFill>
              </a:rPr>
              <a:t>MSO</a:t>
            </a:r>
            <a:r>
              <a:rPr lang="hu-HU">
                <a:solidFill>
                  <a:srgbClr val="FF3300"/>
                </a:solidFill>
              </a:rPr>
              <a:t>: </a:t>
            </a:r>
            <a:r>
              <a:rPr lang="hu-HU" smtClean="0">
                <a:solidFill>
                  <a:srgbClr val="FF3300"/>
                </a:solidFill>
              </a:rPr>
              <a:t>Mora da počne na zadatom datumu</a:t>
            </a:r>
            <a:endParaRPr lang="hu-HU">
              <a:solidFill>
                <a:srgbClr val="FF3300"/>
              </a:solidFill>
            </a:endParaRPr>
          </a:p>
          <a:p>
            <a:r>
              <a:rPr lang="hu-HU" b="1"/>
              <a:t>FNLT</a:t>
            </a:r>
            <a:r>
              <a:rPr lang="hu-HU"/>
              <a:t>: </a:t>
            </a:r>
            <a:r>
              <a:rPr lang="hu-HU" smtClean="0"/>
              <a:t>Da se ne završi kasnije od…</a:t>
            </a:r>
            <a:endParaRPr lang="hu-HU"/>
          </a:p>
          <a:p>
            <a:r>
              <a:rPr lang="hu-HU" b="1"/>
              <a:t>SNLT</a:t>
            </a:r>
            <a:r>
              <a:rPr lang="hu-HU"/>
              <a:t>: </a:t>
            </a:r>
            <a:r>
              <a:rPr lang="hu-HU" smtClean="0"/>
              <a:t>Da ne počne kasnije od…</a:t>
            </a:r>
            <a:endParaRPr lang="hu-H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Istovremeno korišćenje </a:t>
            </a:r>
            <a:br>
              <a:rPr lang="hu-HU" smtClean="0"/>
            </a:br>
            <a:r>
              <a:rPr lang="hu-HU" smtClean="0"/>
              <a:t>ograničenja i rokova</a:t>
            </a:r>
            <a:endParaRPr lang="hu-HU"/>
          </a:p>
        </p:txBody>
      </p:sp>
      <p:sp>
        <p:nvSpPr>
          <p:cNvPr id="88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2400" smtClean="0"/>
              <a:t>Ograničenja i rokovi se često nadopunjuju. Treba paziti da ne pobrkamo njihove funkcije odnosno da ne koristimo jedne umesto drugih.</a:t>
            </a:r>
            <a:endParaRPr lang="hu-HU" sz="2400"/>
          </a:p>
          <a:p>
            <a:r>
              <a:rPr lang="hu-HU" sz="2400" smtClean="0"/>
              <a:t>Rok </a:t>
            </a:r>
            <a:r>
              <a:rPr lang="hu-HU" sz="2400" b="1" smtClean="0"/>
              <a:t>(Deadline</a:t>
            </a:r>
            <a:r>
              <a:rPr lang="hu-HU" sz="2400" b="1"/>
              <a:t>)</a:t>
            </a:r>
            <a:r>
              <a:rPr lang="hu-HU" sz="2400"/>
              <a:t> </a:t>
            </a:r>
            <a:r>
              <a:rPr lang="hu-HU" sz="2400" smtClean="0"/>
              <a:t>može da modifikuje uticaj ograničenja. Rok se često koristi u kombinaciji sa ograničenjem tipa </a:t>
            </a:r>
            <a:r>
              <a:rPr lang="hu-HU" sz="2400" b="1" smtClean="0"/>
              <a:t>Što kasnije (</a:t>
            </a:r>
            <a:r>
              <a:rPr lang="hu-HU" sz="2400" b="1"/>
              <a:t>As Late As </a:t>
            </a:r>
            <a:r>
              <a:rPr lang="hu-HU" sz="2400" b="1" smtClean="0"/>
              <a:t>Possible) </a:t>
            </a:r>
            <a:r>
              <a:rPr lang="hu-HU" sz="2400" smtClean="0"/>
              <a:t>jer program pokušava da se drži zadatog roka. Znači, ako za početni zadatak nekog procesa namestimo ograničenje tipa </a:t>
            </a:r>
            <a:r>
              <a:rPr lang="hu-HU" sz="2400" b="1" smtClean="0"/>
              <a:t>Što kasnije</a:t>
            </a:r>
            <a:r>
              <a:rPr lang="hu-HU" sz="2400" smtClean="0"/>
              <a:t> </a:t>
            </a:r>
            <a:r>
              <a:rPr lang="hu-HU" sz="2400" b="1" smtClean="0"/>
              <a:t>(As </a:t>
            </a:r>
            <a:r>
              <a:rPr lang="hu-HU" sz="2400" b="1"/>
              <a:t>Late As Possible</a:t>
            </a:r>
            <a:r>
              <a:rPr lang="hu-HU" sz="2400" b="1" smtClean="0"/>
              <a:t>),</a:t>
            </a:r>
            <a:r>
              <a:rPr lang="hu-HU" sz="2400" smtClean="0"/>
              <a:t> a za završni zadatak namestimo rok, ceo niz zadataka će se tempirati za najkasnije moguće vreme.</a:t>
            </a:r>
            <a:endParaRPr lang="hu-HU" sz="2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Istovremeno korišćenje </a:t>
            </a:r>
            <a:br>
              <a:rPr lang="hu-HU" smtClean="0"/>
            </a:br>
            <a:r>
              <a:rPr lang="hu-HU" smtClean="0"/>
              <a:t>ograničenja </a:t>
            </a:r>
            <a:r>
              <a:rPr lang="hu-HU" smtClean="0"/>
              <a:t>i </a:t>
            </a:r>
            <a:r>
              <a:rPr lang="hu-HU" smtClean="0"/>
              <a:t>rokova (nastavak</a:t>
            </a:r>
            <a:r>
              <a:rPr lang="hu-HU" smtClean="0"/>
              <a:t>)</a:t>
            </a:r>
            <a:endParaRPr lang="hu-HU"/>
          </a:p>
        </p:txBody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1643050"/>
            <a:ext cx="8501122" cy="4833950"/>
          </a:xfrm>
        </p:spPr>
        <p:txBody>
          <a:bodyPr/>
          <a:lstStyle/>
          <a:p>
            <a:pPr>
              <a:spcBef>
                <a:spcPts val="0"/>
              </a:spcBef>
            </a:pPr>
            <a:endParaRPr lang="hu-HU"/>
          </a:p>
          <a:p>
            <a:pPr>
              <a:spcBef>
                <a:spcPts val="0"/>
              </a:spcBef>
            </a:pPr>
            <a:endParaRPr lang="hu-HU"/>
          </a:p>
          <a:p>
            <a:pPr>
              <a:spcBef>
                <a:spcPts val="0"/>
              </a:spcBef>
              <a:buNone/>
            </a:pPr>
            <a:endParaRPr lang="hu-HU"/>
          </a:p>
          <a:p>
            <a:pPr>
              <a:spcBef>
                <a:spcPts val="0"/>
              </a:spcBef>
            </a:pPr>
            <a:endParaRPr lang="hu-HU" smtClean="0"/>
          </a:p>
          <a:p>
            <a:pPr>
              <a:spcBef>
                <a:spcPts val="0"/>
              </a:spcBef>
            </a:pPr>
            <a:endParaRPr lang="hu-HU" smtClean="0"/>
          </a:p>
          <a:p>
            <a:pPr>
              <a:spcBef>
                <a:spcPts val="0"/>
              </a:spcBef>
            </a:pPr>
            <a:r>
              <a:rPr lang="hu-HU" smtClean="0"/>
              <a:t>Ako se na aktivnost </a:t>
            </a:r>
            <a:r>
              <a:rPr lang="hu-HU"/>
              <a:t>G</a:t>
            </a:r>
            <a:r>
              <a:rPr lang="hu-HU" smtClean="0"/>
              <a:t>épsor elindítása namesti ograničenje </a:t>
            </a:r>
            <a:r>
              <a:rPr lang="hu-HU" b="1" smtClean="0"/>
              <a:t>Što kasnije </a:t>
            </a:r>
            <a:r>
              <a:rPr lang="hu-HU" b="1"/>
              <a:t>(As Late </a:t>
            </a:r>
            <a:r>
              <a:rPr lang="hu-HU" b="1" smtClean="0"/>
              <a:t>As Possible)</a:t>
            </a:r>
            <a:r>
              <a:rPr lang="hu-HU" smtClean="0"/>
              <a:t>:</a:t>
            </a:r>
            <a:endParaRPr lang="hu-HU"/>
          </a:p>
        </p:txBody>
      </p:sp>
      <p:pic>
        <p:nvPicPr>
          <p:cNvPr id="89088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2071678"/>
            <a:ext cx="7991475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90887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6263" y="4767263"/>
            <a:ext cx="7991475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Istovremeno korišćenje </a:t>
            </a:r>
            <a:br>
              <a:rPr lang="hu-HU" smtClean="0"/>
            </a:br>
            <a:r>
              <a:rPr lang="hu-HU" smtClean="0"/>
              <a:t>ograničenja i rokova (nastavak)</a:t>
            </a:r>
            <a:endParaRPr lang="hu-HU"/>
          </a:p>
        </p:txBody>
      </p:sp>
      <p:sp>
        <p:nvSpPr>
          <p:cNvPr id="89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Rok je prekoračen ali služi samo kao referenca:</a:t>
            </a:r>
            <a:endParaRPr lang="hu-HU"/>
          </a:p>
          <a:p>
            <a:endParaRPr lang="hu-HU"/>
          </a:p>
          <a:p>
            <a:endParaRPr lang="hu-HU"/>
          </a:p>
          <a:p>
            <a:r>
              <a:rPr lang="hu-HU" smtClean="0"/>
              <a:t>Rok nije prekoračen:</a:t>
            </a:r>
            <a:endParaRPr lang="hu-HU"/>
          </a:p>
          <a:p>
            <a:endParaRPr lang="hu-HU"/>
          </a:p>
          <a:p>
            <a:endParaRPr lang="hu-HU"/>
          </a:p>
          <a:p>
            <a:r>
              <a:rPr lang="hu-HU" smtClean="0"/>
              <a:t>Ako rok nije samo referentni podatak nego i ograničenje u vezi tempiranja:</a:t>
            </a:r>
            <a:endParaRPr lang="hu-HU"/>
          </a:p>
        </p:txBody>
      </p:sp>
      <p:sp>
        <p:nvSpPr>
          <p:cNvPr id="892933" name="Rectangle 5"/>
          <p:cNvSpPr>
            <a:spLocks noChangeArrowheads="1"/>
          </p:cNvSpPr>
          <p:nvPr/>
        </p:nvSpPr>
        <p:spPr bwMode="auto">
          <a:xfrm>
            <a:off x="0" y="31511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892936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113" y="2465388"/>
            <a:ext cx="73437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92937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0113" y="3905250"/>
            <a:ext cx="73437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92938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00113" y="5776913"/>
            <a:ext cx="73437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Tempiranje projekta, promena smera tempiranja</a:t>
            </a:r>
            <a:endParaRPr lang="hu-HU"/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 smtClean="0"/>
              <a:t>Project</a:t>
            </a:r>
            <a:r>
              <a:rPr lang="hu-HU" smtClean="0"/>
              <a:t> </a:t>
            </a:r>
            <a:r>
              <a:rPr lang="hu-HU"/>
              <a:t>-&gt; </a:t>
            </a:r>
            <a:r>
              <a:rPr lang="hu-HU" b="1" smtClean="0"/>
              <a:t>Project Information</a:t>
            </a:r>
            <a:endParaRPr lang="hu-HU" b="1"/>
          </a:p>
        </p:txBody>
      </p:sp>
      <p:graphicFrame>
        <p:nvGraphicFramePr>
          <p:cNvPr id="880644" name="Object 4"/>
          <p:cNvGraphicFramePr>
            <a:graphicFrameLocks noChangeAspect="1"/>
          </p:cNvGraphicFramePr>
          <p:nvPr/>
        </p:nvGraphicFramePr>
        <p:xfrm>
          <a:off x="827088" y="3789363"/>
          <a:ext cx="1152525" cy="1139825"/>
        </p:xfrm>
        <a:graphic>
          <a:graphicData uri="http://schemas.openxmlformats.org/presentationml/2006/ole">
            <p:oleObj spid="_x0000_s880644" name="Bitkép" r:id="rId4" imgW="819048" imgH="809738" progId="PBrush">
              <p:embed/>
            </p:oleObj>
          </a:graphicData>
        </a:graphic>
      </p:graphicFrame>
      <p:pic>
        <p:nvPicPr>
          <p:cNvPr id="6" name="Picture 5" descr="Project Information ablak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4546" y="2214554"/>
            <a:ext cx="6429420" cy="437430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Uloga definisanja smera tempiranja</a:t>
            </a:r>
            <a:endParaRPr lang="hu-HU"/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Definiše se podrazumevani smer tempiranja za novodefinisane zadatke.</a:t>
            </a:r>
            <a:endParaRPr lang="hu-HU"/>
          </a:p>
          <a:p>
            <a:r>
              <a:rPr lang="hu-HU" smtClean="0"/>
              <a:t>Zadavanjem početnog ili krajnjeg datuma projekta omogućava promenu tempiranja projekta.</a:t>
            </a:r>
            <a:endParaRPr lang="hu-HU"/>
          </a:p>
          <a:p>
            <a:r>
              <a:rPr lang="hu-HU" smtClean="0"/>
              <a:t>Određuje i neke interne metode proračuna (na pr.: proračun vremenske rezerve). </a:t>
            </a:r>
            <a:endParaRPr lang="hu-H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Smer tempiranja</a:t>
            </a:r>
            <a:endParaRPr lang="hu-HU"/>
          </a:p>
        </p:txBody>
      </p:sp>
      <p:sp>
        <p:nvSpPr>
          <p:cNvPr id="88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 smtClean="0"/>
              <a:t>Početni datum projekta </a:t>
            </a:r>
            <a:r>
              <a:rPr lang="hu-HU" b="1"/>
              <a:t>(Project Start Date):</a:t>
            </a:r>
            <a:r>
              <a:rPr lang="hu-HU"/>
              <a:t> </a:t>
            </a:r>
            <a:r>
              <a:rPr lang="hu-HU" smtClean="0"/>
              <a:t>ako je cilj da se projekat završi što ranije. </a:t>
            </a:r>
            <a:endParaRPr lang="hu-HU"/>
          </a:p>
          <a:p>
            <a:r>
              <a:rPr lang="hu-HU" b="1" smtClean="0"/>
              <a:t>Datum završetka projekta </a:t>
            </a:r>
            <a:r>
              <a:rPr lang="hu-HU" b="1"/>
              <a:t>(Project Finish Date): </a:t>
            </a:r>
            <a:r>
              <a:rPr lang="hu-HU" smtClean="0"/>
              <a:t>ako je cilj da se projekat ne završi pre zadatog datuma.</a:t>
            </a:r>
            <a:endParaRPr lang="hu-H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Tempiranje na početni datum projekta</a:t>
            </a:r>
            <a:endParaRPr lang="hu-HU"/>
          </a:p>
        </p:txBody>
      </p:sp>
      <p:sp>
        <p:nvSpPr>
          <p:cNvPr id="89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Pri definisanju zadatka</a:t>
            </a:r>
            <a:endParaRPr lang="hu-HU"/>
          </a:p>
          <a:p>
            <a:endParaRPr lang="hu-HU"/>
          </a:p>
          <a:p>
            <a:endParaRPr lang="hu-HU"/>
          </a:p>
          <a:p>
            <a:endParaRPr lang="hu-HU"/>
          </a:p>
          <a:p>
            <a:r>
              <a:rPr lang="hu-HU" smtClean="0"/>
              <a:t>Pri zadavanju veza</a:t>
            </a:r>
            <a:endParaRPr lang="hu-HU"/>
          </a:p>
        </p:txBody>
      </p:sp>
      <p:pic>
        <p:nvPicPr>
          <p:cNvPr id="89498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9138" y="2482850"/>
            <a:ext cx="7705725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94983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9138" y="4572000"/>
            <a:ext cx="7705725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Tempiranje na datum završetka projekta</a:t>
            </a:r>
            <a:endParaRPr lang="hu-HU"/>
          </a:p>
        </p:txBody>
      </p:sp>
      <p:sp>
        <p:nvSpPr>
          <p:cNvPr id="89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Pri definisanju zadatka</a:t>
            </a:r>
            <a:endParaRPr lang="hu-HU"/>
          </a:p>
          <a:p>
            <a:endParaRPr lang="hu-HU"/>
          </a:p>
          <a:p>
            <a:endParaRPr lang="hu-HU"/>
          </a:p>
          <a:p>
            <a:endParaRPr lang="hu-HU"/>
          </a:p>
          <a:p>
            <a:r>
              <a:rPr lang="hu-HU" smtClean="0"/>
              <a:t>Pri zadavanju veza</a:t>
            </a:r>
            <a:endParaRPr lang="hu-HU"/>
          </a:p>
        </p:txBody>
      </p:sp>
      <p:pic>
        <p:nvPicPr>
          <p:cNvPr id="89703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" y="2349500"/>
            <a:ext cx="784860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97031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7700" y="4562475"/>
            <a:ext cx="784860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Pažnja!</a:t>
            </a:r>
            <a:endParaRPr lang="hu-HU"/>
          </a:p>
        </p:txBody>
      </p:sp>
      <p:sp>
        <p:nvSpPr>
          <p:cNvPr id="89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Ne treba da nas zavarava privid! Ako naručilac projekta zadaje datum završetka projekta, to još ne znači da treba da tempiramo projekat na datum završetka, a pogotovu ne da bi planiranje trebalo početi sa zadavanjem tog datuma!</a:t>
            </a:r>
            <a:endParaRPr lang="hu-HU"/>
          </a:p>
          <a:p>
            <a:r>
              <a:rPr lang="hu-HU" smtClean="0"/>
              <a:t>U cilju pravilnog rešenja treba sastaviti ceo projekat i tek nakon toga treba tempirati na takav datum sa kojim se mogu ispuniti očekivanja!</a:t>
            </a:r>
            <a:endParaRPr lang="hu-H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Promena tempiranja projekta</a:t>
            </a:r>
            <a:endParaRPr lang="hu-HU"/>
          </a:p>
        </p:txBody>
      </p:sp>
      <p:sp>
        <p:nvSpPr>
          <p:cNvPr id="90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Projekat se smesti u vremenu kada je formiran „kostur” projekta. Pri tome</a:t>
            </a:r>
            <a:r>
              <a:rPr lang="en-US" smtClean="0"/>
              <a:t> de</a:t>
            </a:r>
            <a:r>
              <a:rPr lang="sr-Latn-CS" smtClean="0"/>
              <a:t>š</a:t>
            </a:r>
            <a:r>
              <a:rPr lang="en-US" smtClean="0"/>
              <a:t>ava se</a:t>
            </a:r>
            <a:r>
              <a:rPr lang="sr-Latn-CS" smtClean="0"/>
              <a:t> da</a:t>
            </a:r>
            <a:r>
              <a:rPr lang="hu-HU" smtClean="0"/>
              <a:t>:</a:t>
            </a:r>
            <a:endParaRPr lang="hu-HU"/>
          </a:p>
          <a:p>
            <a:r>
              <a:rPr lang="hu-HU" smtClean="0"/>
              <a:t>p</a:t>
            </a:r>
            <a:r>
              <a:rPr lang="hu-HU" smtClean="0"/>
              <a:t>rojekat </a:t>
            </a:r>
            <a:r>
              <a:rPr lang="en-US" smtClean="0"/>
              <a:t>"mo</a:t>
            </a:r>
            <a:r>
              <a:rPr lang="sr-Latn-CS" smtClean="0"/>
              <a:t>že da stane</a:t>
            </a:r>
            <a:r>
              <a:rPr lang="en-US" smtClean="0"/>
              <a:t>"</a:t>
            </a:r>
            <a:endParaRPr lang="hu-HU"/>
          </a:p>
          <a:p>
            <a:endParaRPr lang="hu-HU"/>
          </a:p>
          <a:p>
            <a:endParaRPr lang="hu-HU"/>
          </a:p>
          <a:p>
            <a:r>
              <a:rPr lang="hu-HU" smtClean="0"/>
              <a:t>p</a:t>
            </a:r>
            <a:r>
              <a:rPr lang="hu-HU" smtClean="0"/>
              <a:t>rojekat </a:t>
            </a:r>
            <a:r>
              <a:rPr lang="en-US" smtClean="0"/>
              <a:t>"ne mo</a:t>
            </a:r>
            <a:r>
              <a:rPr lang="sr-Latn-CS" smtClean="0"/>
              <a:t>že da stane</a:t>
            </a:r>
            <a:r>
              <a:rPr lang="en-US" smtClean="0"/>
              <a:t>"</a:t>
            </a:r>
            <a:endParaRPr lang="hu-HU"/>
          </a:p>
        </p:txBody>
      </p:sp>
      <p:pic>
        <p:nvPicPr>
          <p:cNvPr id="6" name="Picture 5" descr="Tempiranje - ima dovoljno vremena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0" y="3286124"/>
            <a:ext cx="7924800" cy="838200"/>
          </a:xfrm>
          <a:prstGeom prst="rect">
            <a:avLst/>
          </a:prstGeom>
        </p:spPr>
      </p:pic>
      <p:pic>
        <p:nvPicPr>
          <p:cNvPr id="8" name="Picture 7" descr="Tempiranje - nema dovoljno vremena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72" y="5072074"/>
            <a:ext cx="7848600" cy="8572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Slučajevi pri promeni tempiranja projekta</a:t>
            </a:r>
            <a:endParaRPr lang="hu-HU"/>
          </a:p>
        </p:txBody>
      </p:sp>
      <p:sp>
        <p:nvSpPr>
          <p:cNvPr id="90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 sz="2400" smtClean="0"/>
              <a:t>Znamo kada bi mogli ili hteli (najranije) početi projekat. U takvim situacijama prosto treba zadati </a:t>
            </a:r>
            <a:r>
              <a:rPr lang="hu-HU" sz="2400" b="1" smtClean="0"/>
              <a:t>Datum početka </a:t>
            </a:r>
            <a:r>
              <a:rPr lang="hu-HU" sz="2400" smtClean="0"/>
              <a:t> </a:t>
            </a:r>
            <a:r>
              <a:rPr lang="hu-HU" sz="2400" b="1" smtClean="0"/>
              <a:t> </a:t>
            </a:r>
            <a:r>
              <a:rPr lang="hu-HU" sz="2400" b="1"/>
              <a:t>(Start date)</a:t>
            </a:r>
            <a:r>
              <a:rPr lang="hu-HU" sz="2400"/>
              <a:t>.</a:t>
            </a:r>
          </a:p>
          <a:p>
            <a:pPr>
              <a:lnSpc>
                <a:spcPct val="90000"/>
              </a:lnSpc>
            </a:pPr>
            <a:r>
              <a:rPr lang="hu-HU" sz="2400" smtClean="0"/>
              <a:t>Ako nam stoji na raspolaganju previše vremena za izvršavanje projekta, poželjno je fiksirati jedan datum u blizini željenog datuma završetka projekta. U takvim situacijama, samo za vreme rada oko tempiranja,  promenimo </a:t>
            </a:r>
            <a:r>
              <a:rPr lang="hu-HU" sz="2400" b="1" smtClean="0"/>
              <a:t>Smer tempiranja (Schedule from) </a:t>
            </a:r>
            <a:r>
              <a:rPr lang="hu-HU" sz="2400" smtClean="0"/>
              <a:t>na </a:t>
            </a:r>
            <a:r>
              <a:rPr lang="hu-HU" sz="2400" b="1" smtClean="0"/>
              <a:t>Datum završetka projekta</a:t>
            </a:r>
            <a:r>
              <a:rPr lang="hu-HU" sz="2400" b="1" smtClean="0"/>
              <a:t> (</a:t>
            </a:r>
            <a:r>
              <a:rPr lang="hu-HU" sz="2400" b="1"/>
              <a:t>Project Finish Date)</a:t>
            </a:r>
            <a:r>
              <a:rPr lang="hu-HU" sz="2400"/>
              <a:t> </a:t>
            </a:r>
            <a:r>
              <a:rPr lang="hu-HU" sz="2400" smtClean="0"/>
              <a:t>i zadajemo željeni datum završetka u polju </a:t>
            </a:r>
            <a:r>
              <a:rPr lang="hu-HU" sz="2400" b="1" smtClean="0"/>
              <a:t>Datum završetka</a:t>
            </a:r>
            <a:r>
              <a:rPr lang="hu-HU" sz="2400" smtClean="0"/>
              <a:t> </a:t>
            </a:r>
            <a:r>
              <a:rPr lang="hu-HU" sz="2400" b="1" smtClean="0"/>
              <a:t>(</a:t>
            </a:r>
            <a:r>
              <a:rPr lang="hu-HU" sz="2400" b="1"/>
              <a:t>Finish </a:t>
            </a:r>
            <a:r>
              <a:rPr lang="hu-HU" sz="2400" b="1" smtClean="0"/>
              <a:t>date)</a:t>
            </a:r>
            <a:r>
              <a:rPr lang="hu-HU" sz="2400" smtClean="0"/>
              <a:t>, zatim, nakon pritiska na dugme OK vratimo parametar </a:t>
            </a:r>
            <a:r>
              <a:rPr lang="hu-HU" sz="2400" b="1" smtClean="0"/>
              <a:t>Smer tempiranja (Schedule </a:t>
            </a:r>
            <a:r>
              <a:rPr lang="hu-HU" sz="2400" b="1"/>
              <a:t>from)</a:t>
            </a:r>
            <a:r>
              <a:rPr lang="hu-HU" sz="2400"/>
              <a:t> </a:t>
            </a:r>
            <a:r>
              <a:rPr lang="hu-HU" sz="2400" smtClean="0"/>
              <a:t>na ranije podešavanje: </a:t>
            </a:r>
            <a:r>
              <a:rPr lang="hu-HU" sz="2400" b="1" smtClean="0"/>
              <a:t>Datum početka projekta </a:t>
            </a:r>
            <a:r>
              <a:rPr lang="hu-HU" sz="2400" b="1"/>
              <a:t>(Project Start Date</a:t>
            </a:r>
            <a:r>
              <a:rPr lang="hu-HU" sz="2400" b="1" smtClean="0"/>
              <a:t>)</a:t>
            </a:r>
            <a:r>
              <a:rPr lang="hu-HU" sz="2400" smtClean="0"/>
              <a:t>.</a:t>
            </a:r>
            <a:endParaRPr lang="hu-HU" sz="2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Najvažnija znanja u vezi promene smera tempiranja projekta</a:t>
            </a:r>
            <a:endParaRPr lang="hu-HU"/>
          </a:p>
        </p:txBody>
      </p:sp>
      <p:sp>
        <p:nvSpPr>
          <p:cNvPr id="905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hu-HU" sz="2400" smtClean="0"/>
              <a:t>Prvo t</a:t>
            </a:r>
            <a:r>
              <a:rPr lang="hu-HU" sz="2400" smtClean="0"/>
              <a:t>reba definisati zadatke i njihove međusobne veze.</a:t>
            </a:r>
            <a:endParaRPr lang="hu-HU" sz="2400"/>
          </a:p>
          <a:p>
            <a:pPr>
              <a:spcBef>
                <a:spcPts val="0"/>
              </a:spcBef>
            </a:pPr>
            <a:r>
              <a:rPr lang="hu-HU" sz="2400" smtClean="0"/>
              <a:t>Treba prepodesiti smer tempiranja na datum završetka samo do zadavanja datuma, zatim vratiti isto na datum početka.</a:t>
            </a:r>
            <a:endParaRPr lang="hu-HU" sz="2400"/>
          </a:p>
          <a:p>
            <a:pPr>
              <a:spcBef>
                <a:spcPts val="0"/>
              </a:spcBef>
            </a:pPr>
            <a:r>
              <a:rPr lang="hu-HU" sz="2400" smtClean="0"/>
              <a:t>Ako je zadat i datum početka i datum završetka, obično vršimo tempiranje na početak, a očekivani datum završetka zadajemo kao rok kod odgovarajućeg ključnog zadatka.</a:t>
            </a:r>
            <a:endParaRPr lang="hu-HU" sz="2400"/>
          </a:p>
          <a:p>
            <a:pPr>
              <a:spcBef>
                <a:spcPts val="0"/>
              </a:spcBef>
            </a:pPr>
            <a:r>
              <a:rPr lang="hu-HU" sz="2400" smtClean="0"/>
              <a:t>Prema osnovnom podešavanje vršimo tempiranje na datum početka jer se na taj način može projekat završiti u najkraćem roku. </a:t>
            </a:r>
            <a:endParaRPr lang="hu-HU" sz="2400"/>
          </a:p>
          <a:p>
            <a:pPr>
              <a:spcBef>
                <a:spcPts val="0"/>
              </a:spcBef>
            </a:pPr>
            <a:r>
              <a:rPr lang="hu-HU" sz="2400" smtClean="0"/>
              <a:t>Osim par izuzetaka uvek treba vratiti smer tempiranja na datum početka kada smo završili tempiranje. </a:t>
            </a:r>
            <a:endParaRPr lang="hu-HU" sz="2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Smanjivanje vremenskih zahteva puteva</a:t>
            </a:r>
            <a:endParaRPr lang="hu-HU"/>
          </a:p>
        </p:txBody>
      </p:sp>
      <p:sp>
        <p:nvSpPr>
          <p:cNvPr id="907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Strogi rokovi unutar nekih projekata često dovode do negativnih vremenskih rezervi, što treba rešavati raznim metodama (skraćivanje vremena izvršavanja zadataka na kritičnom putu, produžavanje radnog vremena, itd.). </a:t>
            </a:r>
            <a:endParaRPr lang="hu-HU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88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Promenimo tempiranje projekata </a:t>
            </a:r>
            <a:r>
              <a:rPr lang="hu-HU" b="1" smtClean="0"/>
              <a:t>Kezdes.mpp </a:t>
            </a:r>
            <a:r>
              <a:rPr lang="hu-HU" smtClean="0"/>
              <a:t>i </a:t>
            </a:r>
            <a:r>
              <a:rPr lang="hu-HU" b="1" smtClean="0"/>
              <a:t>Befejezes.mpp</a:t>
            </a:r>
            <a:r>
              <a:rPr lang="hu-HU" smtClean="0"/>
              <a:t> tako da se oba projekta završe na dan 20. avgust 2008. godine.</a:t>
            </a:r>
            <a:endParaRPr lang="hu-HU"/>
          </a:p>
          <a:p>
            <a:r>
              <a:rPr lang="hu-HU" smtClean="0"/>
              <a:t>Uporedimo ta dva projekta!</a:t>
            </a:r>
            <a:endParaRPr lang="hu-HU"/>
          </a:p>
        </p:txBody>
      </p:sp>
      <p:pic>
        <p:nvPicPr>
          <p:cNvPr id="886790" name="Picture 6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81525"/>
            <a:ext cx="1808163" cy="1846263"/>
          </a:xfrm>
          <a:prstGeom prst="rect">
            <a:avLst/>
          </a:prstGeom>
          <a:noFill/>
        </p:spPr>
      </p:pic>
      <p:pic>
        <p:nvPicPr>
          <p:cNvPr id="886791" name="Picture 7" descr="titkárnő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468313" y="4581525"/>
            <a:ext cx="1808162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5348</TotalTime>
  <Words>953</Words>
  <Application>Microsoft PowerPoint</Application>
  <PresentationFormat>On-screen Show (4:3)</PresentationFormat>
  <Paragraphs>109</Paragraphs>
  <Slides>20</Slides>
  <Notes>20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Notesz</vt:lpstr>
      <vt:lpstr>Bitkép</vt:lpstr>
      <vt:lpstr>Ograničenja i rokovi</vt:lpstr>
      <vt:lpstr>Dodeljivanje rokova, vremenskih ograničenja i kalendara zadacima</vt:lpstr>
      <vt:lpstr>Rok </vt:lpstr>
      <vt:lpstr>(Vremenska) ograničenja</vt:lpstr>
      <vt:lpstr>Ograničenja (nastavak)</vt:lpstr>
      <vt:lpstr>Tipovi ograničenja</vt:lpstr>
      <vt:lpstr>Istovremeno korišćenje  ograničenja i rokova</vt:lpstr>
      <vt:lpstr>Istovremeno korišćenje  ograničenja i rokova (nastavak)</vt:lpstr>
      <vt:lpstr>Istovremeno korišćenje  ograničenja i rokova (nastavak)</vt:lpstr>
      <vt:lpstr>Tempiranje projekta, promena smera tempiranja</vt:lpstr>
      <vt:lpstr>Uloga definisanja smera tempiranja</vt:lpstr>
      <vt:lpstr>Smer tempiranja</vt:lpstr>
      <vt:lpstr>Tempiranje na početni datum projekta</vt:lpstr>
      <vt:lpstr>Tempiranje na datum završetka projekta</vt:lpstr>
      <vt:lpstr>Pažnja!</vt:lpstr>
      <vt:lpstr>Promena tempiranja projekta</vt:lpstr>
      <vt:lpstr>Slučajevi pri promeni tempiranja projekta</vt:lpstr>
      <vt:lpstr>Najvažnija znanja u vezi promene smera tempiranja projekta</vt:lpstr>
      <vt:lpstr>Smanjivanje vremenskih zahteva puteva</vt:lpstr>
      <vt:lpstr>Zadatak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195</cp:revision>
  <cp:lastPrinted>1601-01-01T00:00:00Z</cp:lastPrinted>
  <dcterms:created xsi:type="dcterms:W3CDTF">2001-10-04T13:18:56Z</dcterms:created>
  <dcterms:modified xsi:type="dcterms:W3CDTF">2009-05-08T05:20:49Z</dcterms:modified>
</cp:coreProperties>
</file>