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3" r:id="rId24"/>
    <p:sldId id="279" r:id="rId25"/>
    <p:sldId id="280" r:id="rId26"/>
    <p:sldId id="281" r:id="rId27"/>
    <p:sldId id="282" r:id="rId2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60" d="100"/>
          <a:sy n="60" d="100"/>
        </p:scale>
        <p:origin x="-42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21C34590-FBFE-40B7-8991-6FD6A24203D9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3CBC06-2071-4247-8C4B-8BA77A2547F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A52096-D5F6-45D9-B4C8-D89DADFE24CD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828964-0677-4B37-8A18-BF57B935CCFE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47F31-5EDC-4709-9CBC-0C4E328B1E54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A426F-7E5B-4E06-A37B-B023A3461FC3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956F32-8FDE-4C4E-9055-534F5B277F39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7AF3E-885B-4DA5-8199-4FEB0BFF0295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B8E1D-CC09-4626-BD33-F6CA3361102D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B1907-3563-4A55-961D-B84B9F77BA50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85467C-0777-4158-A20B-5C526FB8DB4C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A0256B-60E0-48E2-994C-A3C0DA0F81F1}" type="slidenum">
              <a:rPr lang="en-GB"/>
              <a:pPr/>
              <a:t>10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Le kellene fordítani</a:t>
            </a:r>
            <a:r>
              <a:rPr lang="hu-HU" baseline="0" smtClean="0"/>
              <a:t> a képen levő szöveget, vagy eleve egy másik projektből elővenni egy ilyen nézetet.</a:t>
            </a:r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3B292-53AD-4177-96EF-91EFFCAFA60B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80C3D-EF72-420E-B19E-295C8327D463}" type="slidenum">
              <a:rPr lang="en-GB"/>
              <a:pPr/>
              <a:t>12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1DDC3-6DF8-4E1E-AC2C-F9A409D40856}" type="slidenum">
              <a:rPr lang="en-GB"/>
              <a:pPr/>
              <a:t>13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F55D9B-A000-4214-9CE6-8C7FEF25392D}" type="slidenum">
              <a:rPr lang="en-GB"/>
              <a:pPr/>
              <a:t>14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5FA64-528C-4AB9-A70C-F50C220E889F}" type="slidenum">
              <a:rPr lang="en-GB"/>
              <a:pPr/>
              <a:t>15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4E462-EAB8-4FBB-BC4A-509A24E9359B}" type="slidenum">
              <a:rPr lang="en-GB"/>
              <a:pPr/>
              <a:t>16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EC1388-786B-4C43-87FF-15C8406D5FBD}" type="slidenum">
              <a:rPr lang="en-GB"/>
              <a:pPr/>
              <a:t>17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6A1D9C-9370-4090-B22F-FD677DB1FE56}" type="slidenum">
              <a:rPr lang="en-GB"/>
              <a:pPr/>
              <a:t>18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FAAB00-2C0F-4CDF-B239-89C5957F8DB7}" type="slidenum">
              <a:rPr lang="en-GB"/>
              <a:pPr/>
              <a:t>19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23D2A-9C53-4191-BDE5-6548105A0727}" type="slidenum">
              <a:rPr lang="en-GB"/>
              <a:pPr/>
              <a:t>20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86C10A-ABE7-4047-ACFF-931269AF181E}" type="slidenum">
              <a:rPr lang="en-GB"/>
              <a:pPr/>
              <a:t>21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87A180-9C29-466C-AD5D-BD4259F32198}" type="slidenum">
              <a:rPr lang="en-GB"/>
              <a:pPr/>
              <a:t>22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1FDF8-CAF7-47A8-B2A4-3A3079CB9753}" type="slidenum">
              <a:rPr lang="en-GB"/>
              <a:pPr/>
              <a:t>23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ECCBB8-B698-417D-ABAF-A590EE4C31FD}" type="slidenum">
              <a:rPr lang="en-GB"/>
              <a:pPr/>
              <a:t>24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B57D7F-FB58-4EF8-9AD8-48BDBA657531}" type="slidenum">
              <a:rPr lang="en-GB"/>
              <a:pPr/>
              <a:t>25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070F89-4859-4BAC-AD93-2A499D2BF965}" type="slidenum">
              <a:rPr lang="en-GB"/>
              <a:pPr/>
              <a:t>26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CCADF0-FB83-4A2E-A00F-C6D2B11CF6DB}" type="slidenum">
              <a:rPr lang="en-GB"/>
              <a:pPr/>
              <a:t>27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9DE8AB-20D1-4A86-84C3-ADAD77D93A9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Vedofal.mpp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Putevi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Putevi</a:t>
            </a:r>
            <a:endParaRPr lang="en-GB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Pojam puta</a:t>
            </a:r>
            <a:endParaRPr lang="hu-HU"/>
          </a:p>
          <a:p>
            <a:r>
              <a:rPr lang="hu-HU" smtClean="0"/>
              <a:t>Putevi sa vremenskom rezervom</a:t>
            </a:r>
            <a:endParaRPr lang="hu-HU"/>
          </a:p>
          <a:p>
            <a:r>
              <a:rPr lang="hu-HU" smtClean="0"/>
              <a:t>Kritični put</a:t>
            </a:r>
            <a:endParaRPr lang="hu-HU"/>
          </a:p>
        </p:txBody>
      </p:sp>
      <p:pic>
        <p:nvPicPr>
          <p:cNvPr id="868356" name="Picture 4" descr="ú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4437063"/>
            <a:ext cx="3276600" cy="1933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Pojam puta</a:t>
            </a:r>
            <a:endParaRPr lang="en-GB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Od polaznog zadatka do završnog zadatka stiže se preko lanaca veza i međuzadataka. </a:t>
            </a:r>
            <a:endParaRPr lang="hu-HU"/>
          </a:p>
          <a:p>
            <a:r>
              <a:rPr lang="hu-HU" smtClean="0"/>
              <a:t>Takvi lanci veza i zadataka se zovu putevi. </a:t>
            </a:r>
            <a:endParaRPr lang="hu-HU"/>
          </a:p>
        </p:txBody>
      </p:sp>
      <p:pic>
        <p:nvPicPr>
          <p:cNvPr id="87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" y="4638675"/>
            <a:ext cx="7696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Putevi sa vremenskom rezervom</a:t>
            </a:r>
            <a:endParaRPr lang="en-GB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Ima takvih puteva na kojima vremensko pomeranje zadataka do neke mere ne utiče na vreme izvođenja zadatka na kraju puta. Takvi putevi se zovu putevi sa vremenskom rezervom, a mogući opseg pomeranja se zove vremenska rezerva.</a:t>
            </a:r>
            <a:endParaRPr lang="hu-HU"/>
          </a:p>
          <a:p>
            <a:r>
              <a:rPr lang="hu-HU" smtClean="0"/>
              <a:t>Otkrivanje vremenskih rezervi pomaže </a:t>
            </a:r>
          </a:p>
          <a:p>
            <a:pPr indent="0">
              <a:spcBef>
                <a:spcPts val="0"/>
              </a:spcBef>
              <a:buNone/>
            </a:pPr>
            <a:r>
              <a:rPr lang="hu-HU" smtClean="0"/>
              <a:t>u optimalnom raspoređivanju resursa </a:t>
            </a:r>
          </a:p>
          <a:p>
            <a:pPr indent="0">
              <a:spcBef>
                <a:spcPts val="0"/>
              </a:spcBef>
              <a:buNone/>
            </a:pPr>
            <a:r>
              <a:rPr lang="hu-HU" smtClean="0"/>
              <a:t>u određenom intervalu.</a:t>
            </a:r>
            <a:endParaRPr lang="hu-HU"/>
          </a:p>
          <a:p>
            <a:endParaRPr lang="hu-HU"/>
          </a:p>
        </p:txBody>
      </p:sp>
      <p:pic>
        <p:nvPicPr>
          <p:cNvPr id="874500" name="Picture 4" descr="tartalékidő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411663"/>
            <a:ext cx="1385888" cy="1989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Vremenska rezerva</a:t>
            </a:r>
            <a:endParaRPr lang="en-GB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4488"/>
            <a:ext cx="8229600" cy="4724400"/>
          </a:xfrm>
        </p:spPr>
        <p:txBody>
          <a:bodyPr/>
          <a:lstStyle/>
          <a:p>
            <a:r>
              <a:rPr lang="hu-HU" smtClean="0"/>
              <a:t>MS-Project proračunava četiri vrste vremenskih rezervi:</a:t>
            </a:r>
            <a:endParaRPr lang="hu-HU"/>
          </a:p>
          <a:p>
            <a:pPr lvl="1">
              <a:buFont typeface="Arial" pitchFamily="34" charset="0"/>
              <a:buChar char="•"/>
            </a:pPr>
            <a:r>
              <a:rPr lang="hu-HU" sz="2800" smtClean="0"/>
              <a:t>Slobodna vremenska rezerva (Free </a:t>
            </a:r>
            <a:r>
              <a:rPr lang="hu-HU" sz="2800"/>
              <a:t>Slack)</a:t>
            </a:r>
          </a:p>
          <a:p>
            <a:pPr lvl="1">
              <a:buFont typeface="Arial" pitchFamily="34" charset="0"/>
              <a:buChar char="•"/>
            </a:pPr>
            <a:r>
              <a:rPr lang="hu-HU" sz="2800" smtClean="0"/>
              <a:t>Ukupna vremenska rezerva (Total </a:t>
            </a:r>
            <a:r>
              <a:rPr lang="hu-HU" sz="2800" smtClean="0"/>
              <a:t>Slack)</a:t>
            </a:r>
          </a:p>
          <a:p>
            <a:pPr lvl="2"/>
            <a:r>
              <a:rPr lang="hu-HU" sz="2800" smtClean="0"/>
              <a:t>Vremenska rezerva početka (Start </a:t>
            </a:r>
            <a:r>
              <a:rPr lang="hu-HU" sz="2800"/>
              <a:t>Slack)</a:t>
            </a:r>
          </a:p>
          <a:p>
            <a:pPr lvl="2"/>
            <a:r>
              <a:rPr lang="hu-HU" sz="2800" smtClean="0"/>
              <a:t>Vremenska rezerva završetka (Finish </a:t>
            </a:r>
            <a:r>
              <a:rPr lang="hu-HU" sz="2800"/>
              <a:t>Slack)</a:t>
            </a:r>
            <a:endParaRPr lang="en-GB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Slobodna vremenska rezerva </a:t>
            </a:r>
            <a:br>
              <a:rPr lang="hu-HU" smtClean="0"/>
            </a:br>
            <a:r>
              <a:rPr lang="hu-HU" smtClean="0"/>
              <a:t>(Free </a:t>
            </a:r>
            <a:r>
              <a:rPr lang="hu-HU"/>
              <a:t>Slack)</a:t>
            </a:r>
            <a:endParaRPr lang="en-GB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To je opseg vremena za koliko se određeni zadatak može odložiti ili produžiti pod uslovom da se zadatak prethodnik i zadatak naslednik ostvari u najranijem mogućem vremenu. </a:t>
            </a:r>
            <a:endParaRPr lang="hu-HU"/>
          </a:p>
          <a:p>
            <a:r>
              <a:rPr lang="hu-HU" smtClean="0"/>
              <a:t>Slobodna vremenska rezerva se može pojaviti samo ako postoji aktivnost iz koje bar dve veze idu u dve odvojene aktivnosti.</a:t>
            </a:r>
            <a:endParaRPr lang="hu-HU"/>
          </a:p>
          <a:p>
            <a:r>
              <a:rPr lang="hu-HU" smtClean="0"/>
              <a:t>Ako je slobodna vremenska rezerva nekog zadatka nulte vrednosti, taj zadatak još može imati drugi tip vremenske rezerve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Ukupna vremenska rezerva</a:t>
            </a:r>
            <a:br>
              <a:rPr lang="hu-HU" smtClean="0"/>
            </a:br>
            <a:r>
              <a:rPr lang="hu-HU" smtClean="0"/>
              <a:t>(Total </a:t>
            </a:r>
            <a:r>
              <a:rPr lang="hu-HU"/>
              <a:t>Slack)</a:t>
            </a:r>
            <a:endParaRPr lang="en-GB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To je opseg vremena za koliko se određeni zadatak može odložiti ili produžiti  a da se ne produži vreme izvršavanja projekta. </a:t>
            </a:r>
            <a:endParaRPr lang="hu-HU"/>
          </a:p>
          <a:p>
            <a:r>
              <a:rPr lang="hu-HU" smtClean="0"/>
              <a:t>Prema definiciji, ukupna vremenska rezerva daje vremensku rezervu za određeni put ili deo puta.</a:t>
            </a:r>
            <a:endParaRPr lang="hu-HU"/>
          </a:p>
          <a:p>
            <a:r>
              <a:rPr lang="hu-HU" smtClean="0"/>
              <a:t>Ako ukupna vremenska rezerva ima negativnu vrednost, verovatno smo prekoračili neki rok!</a:t>
            </a:r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Vremenska rezerva početka</a:t>
            </a:r>
            <a:br>
              <a:rPr lang="hu-HU" smtClean="0"/>
            </a:br>
            <a:r>
              <a:rPr lang="hu-HU" smtClean="0"/>
              <a:t>(Start </a:t>
            </a:r>
            <a:r>
              <a:rPr lang="hu-HU"/>
              <a:t>Slack)</a:t>
            </a:r>
            <a:endParaRPr lang="en-GB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Opseg vremena za koliko se može odložiti početak neke aktivnosti tako da nema uticaja na vreme izvršavanja projekta. </a:t>
            </a:r>
            <a:endParaRPr lang="hu-HU"/>
          </a:p>
          <a:p>
            <a:r>
              <a:rPr lang="hu-HU" smtClean="0"/>
              <a:t>Vremenska rezerva početka može da se razlikuje od ukupne vremenske rezerve ako se dotična aktivnost  sastoji od podzadataka.</a:t>
            </a:r>
            <a:endParaRPr lang="hu-HU"/>
          </a:p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Vremenska rezerva završetka</a:t>
            </a:r>
            <a:r>
              <a:rPr lang="hu-HU"/>
              <a:t/>
            </a:r>
            <a:br>
              <a:rPr lang="hu-HU"/>
            </a:br>
            <a:r>
              <a:rPr lang="hu-HU"/>
              <a:t>(Finish Slack)</a:t>
            </a:r>
            <a:endParaRPr lang="en-GB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Opseg vremena za koliko se može produžiti ili zakasniti određeni zadatak tako da nema uticaja na vreme izvršavanja projekta. </a:t>
            </a:r>
            <a:endParaRPr lang="hu-HU"/>
          </a:p>
          <a:p>
            <a:r>
              <a:rPr lang="hu-HU" smtClean="0"/>
              <a:t>Vremenska </a:t>
            </a:r>
            <a:r>
              <a:rPr lang="hu-HU" smtClean="0"/>
              <a:t>rezerva </a:t>
            </a:r>
            <a:r>
              <a:rPr lang="hu-HU" smtClean="0"/>
              <a:t>završetka </a:t>
            </a:r>
            <a:r>
              <a:rPr lang="hu-HU" smtClean="0"/>
              <a:t>može da se razlikuje od ukupne vremenske rezerve ako se dotična aktivnost  sastoji od podzadataka.</a:t>
            </a:r>
            <a:endParaRPr lang="hu-HU"/>
          </a:p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Vremenske rezerve</a:t>
            </a:r>
            <a:endParaRPr lang="en-GB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Pogledajmo promene raznih vremenskih rezervi!</a:t>
            </a:r>
            <a:endParaRPr lang="en-GB"/>
          </a:p>
        </p:txBody>
      </p:sp>
      <p:pic>
        <p:nvPicPr>
          <p:cNvPr id="88679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146425"/>
            <a:ext cx="82772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Vremenske re</a:t>
            </a:r>
            <a:r>
              <a:rPr lang="sr-Latn-CS" smtClean="0"/>
              <a:t>zerve</a:t>
            </a:r>
            <a:endParaRPr lang="en-GB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8501122" cy="4724400"/>
          </a:xfrm>
        </p:spPr>
        <p:txBody>
          <a:bodyPr/>
          <a:lstStyle/>
          <a:p>
            <a:r>
              <a:rPr lang="hu-HU" smtClean="0"/>
              <a:t>Pažnja! Izračunavanje vremenske rezerve zavisi  i od smera tempiranja terminskog plana.</a:t>
            </a:r>
            <a:endParaRPr lang="hu-HU"/>
          </a:p>
          <a:p>
            <a:r>
              <a:rPr lang="hu-HU" smtClean="0"/>
              <a:t>Dole prikazani deo plana projekta je istovetan sa prethodnim samo je tempiran na završetak i zadaci počinju u najkasnijem mogućem momentu.</a:t>
            </a:r>
            <a:endParaRPr lang="en-GB"/>
          </a:p>
        </p:txBody>
      </p:sp>
      <p:pic>
        <p:nvPicPr>
          <p:cNvPr id="88883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071942"/>
            <a:ext cx="82772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Zaostala ili aktuelna vremenska rezerva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Zaostala ili aktuelna vremenska rezerva je ona rezerva sa kojom aktivnost raspolaže nakon početka ivršavanja te aktivnosti.</a:t>
            </a:r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Negativna vremenska rezerva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Vremenski interval koji predstavlja razliku između najranijeg mogućeg završetka i zadatog roka završetka projekta.</a:t>
            </a:r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</a:t>
            </a:r>
            <a:endParaRPr lang="en-GB"/>
          </a:p>
        </p:txBody>
      </p:sp>
      <p:pic>
        <p:nvPicPr>
          <p:cNvPr id="894979" name="Picture 3" descr="földút autókk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427413"/>
            <a:ext cx="3962400" cy="3068637"/>
          </a:xfrm>
          <a:prstGeom prst="rect">
            <a:avLst/>
          </a:prstGeom>
          <a:noFill/>
        </p:spPr>
      </p:pic>
      <p:sp>
        <p:nvSpPr>
          <p:cNvPr id="8949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0" y="1752600"/>
            <a:ext cx="6400800" cy="4724400"/>
          </a:xfrm>
        </p:spPr>
        <p:txBody>
          <a:bodyPr/>
          <a:lstStyle/>
          <a:p>
            <a:r>
              <a:rPr lang="hu-HU" smtClean="0"/>
              <a:t>Bilo koja promena vremena izvršavanja aktivnosti na kritičnom putu neposredno utiče na ukupno vreme izvršavanja projekta.</a:t>
            </a:r>
            <a:endParaRPr lang="hu-HU"/>
          </a:p>
          <a:p>
            <a:r>
              <a:rPr lang="hu-HU" smtClean="0"/>
              <a:t>Promenom vremena izvršavanja aktivnosti na kritičnom putu može se 			smanjiti vreme 				izvršavanja projekta. 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GB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Generalno gledano one puteve zovemo kritičnim koji od početka do kraja ne sadrže vremensku rezervu.</a:t>
            </a:r>
            <a:endParaRPr lang="hu-HU"/>
          </a:p>
          <a:p>
            <a:r>
              <a:rPr lang="hu-HU" smtClean="0"/>
              <a:t>Šta se može reći u vezi situacije na slici?</a:t>
            </a:r>
            <a:endParaRPr lang="en-GB"/>
          </a:p>
        </p:txBody>
      </p:sp>
      <p:pic>
        <p:nvPicPr>
          <p:cNvPr id="897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4029075"/>
            <a:ext cx="82772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GB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Generalno gledano one puteve zovemo kritičnim koji od </a:t>
            </a:r>
            <a:r>
              <a:rPr lang="hu-HU" smtClean="0"/>
              <a:t>početka </a:t>
            </a:r>
            <a:r>
              <a:rPr lang="hu-HU" smtClean="0"/>
              <a:t>projekta ili od neke tačke prekida do kraja projakta </a:t>
            </a:r>
            <a:r>
              <a:rPr lang="hu-HU" smtClean="0"/>
              <a:t>ne sadrže vremensku </a:t>
            </a:r>
            <a:r>
              <a:rPr lang="hu-HU" smtClean="0"/>
              <a:t>rezervu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Kakva je situacija sa nadovezujućim proizvodima projekta?</a:t>
            </a:r>
            <a:endParaRPr lang="en-GB"/>
          </a:p>
        </p:txBody>
      </p:sp>
      <p:pic>
        <p:nvPicPr>
          <p:cNvPr id="899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838" y="4024313"/>
            <a:ext cx="64103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GB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Kod ovakvih projekata treba smatrati kritičnim putem i put bez vremenske rezerve koji vodi do osnovnog proizvoda, pošto nije dozvoljeno nikakvo odlaganje na njemu.</a:t>
            </a:r>
            <a:endParaRPr lang="hu-HU"/>
          </a:p>
          <a:p>
            <a:r>
              <a:rPr lang="hu-HU" smtClean="0"/>
              <a:t>Kako da se obavesti softver o ovome?</a:t>
            </a:r>
            <a:endParaRPr lang="hu-HU"/>
          </a:p>
          <a:p>
            <a:r>
              <a:rPr lang="hu-HU" smtClean="0"/>
              <a:t>Tako što ćemo sa nezavisnom krajnjom tačkom (ključni događaj iz kojeg ne izlazi logička veza) predstavljati proizvod projekta, zatim modifikujemo u programu praktičnu definiciju kritičnog puta.</a:t>
            </a:r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GB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Definicija kritičnog puta se može dopuniti preko menija Tools, prozor Options, kartica Calculations, bira se opcija Calculate multiple critical paths, time se putevi sa nezavisnom krajnjom tačkom takođe proglašavaju kritičnim.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GB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752600"/>
            <a:ext cx="2643206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Plan projekta u kome se poluproizvod ne javlja samostalno: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Plan projekta gde je poluproizvod i samo po sebi važan:</a:t>
            </a:r>
            <a:endParaRPr lang="en-GB"/>
          </a:p>
        </p:txBody>
      </p:sp>
      <p:pic>
        <p:nvPicPr>
          <p:cNvPr id="90522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773238"/>
            <a:ext cx="574357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522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4090988"/>
            <a:ext cx="5743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US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Šta da radimo u onim slučajevima kada je vremenska rezerva zanemarljiva (na pr.: rezerva kod višegodišnjeg projekta od svega nekoliko dana)?</a:t>
            </a:r>
            <a:endParaRPr lang="en-US" smtClean="0"/>
          </a:p>
          <a:p>
            <a:r>
              <a:rPr lang="hu-HU" smtClean="0"/>
              <a:t>Treba da se definiše minimalna vremenska rezerva preko menija </a:t>
            </a:r>
            <a:r>
              <a:rPr lang="hu-HU" b="1" smtClean="0"/>
              <a:t>Tools</a:t>
            </a:r>
            <a:r>
              <a:rPr lang="hu-HU" smtClean="0"/>
              <a:t>, prozor </a:t>
            </a:r>
            <a:r>
              <a:rPr lang="hu-HU" b="1" smtClean="0"/>
              <a:t>Options, </a:t>
            </a:r>
            <a:r>
              <a:rPr lang="hu-HU" smtClean="0"/>
              <a:t>kartica</a:t>
            </a:r>
            <a:r>
              <a:rPr lang="hu-HU" b="1" smtClean="0"/>
              <a:t> Calculation, </a:t>
            </a:r>
            <a:r>
              <a:rPr lang="hu-HU" smtClean="0"/>
              <a:t>tu se može zadati  opcija </a:t>
            </a:r>
            <a:r>
              <a:rPr lang="hu-HU" b="1" smtClean="0"/>
              <a:t>Tasks are critical if slack is less than or equal to X days </a:t>
            </a:r>
            <a:r>
              <a:rPr lang="hu-HU" smtClean="0"/>
              <a:t>(Zadaci su kritični ako im je vremenska rezerva kraća od X dana).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Kritični put (nastavak)</a:t>
            </a:r>
            <a:endParaRPr lang="en-GB"/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Dopunjena definicija kritičnog puta:</a:t>
            </a:r>
            <a:r>
              <a:rPr lang="hu-HU" b="1" smtClean="0"/>
              <a:t> Kritični su oni putevi koji od početka projekta ili od tačke prekida do kraja projekta  </a:t>
            </a:r>
            <a:r>
              <a:rPr lang="hu-HU" i="1" smtClean="0">
                <a:solidFill>
                  <a:schemeClr val="accent2"/>
                </a:solidFill>
              </a:rPr>
              <a:t>ili do nezavisne krajnje tačke</a:t>
            </a:r>
            <a:r>
              <a:rPr lang="hu-HU" b="1" smtClean="0"/>
              <a:t> ne sadrže vremensku rezervu, </a:t>
            </a:r>
            <a:r>
              <a:rPr lang="hu-HU" i="1" smtClean="0">
                <a:solidFill>
                  <a:schemeClr val="accent1"/>
                </a:solidFill>
              </a:rPr>
              <a:t>ili je sadrže u zanemarljivoj meri.</a:t>
            </a:r>
            <a:endParaRPr lang="en-GB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Prikazivanje kritičnih puteva i puteva sa vremenskom rezervom</a:t>
            </a:r>
            <a:endParaRPr lang="hu-HU"/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Prikaz </a:t>
            </a:r>
            <a:r>
              <a:rPr lang="hu-HU" b="1" smtClean="0"/>
              <a:t>Detail Gantt.</a:t>
            </a:r>
            <a:endParaRPr lang="hu-HU" b="1"/>
          </a:p>
          <a:p>
            <a:r>
              <a:rPr lang="hu-HU" smtClean="0"/>
              <a:t>Prikaz</a:t>
            </a:r>
            <a:r>
              <a:rPr lang="hu-HU" b="1" smtClean="0"/>
              <a:t> </a:t>
            </a:r>
            <a:r>
              <a:rPr lang="hu-HU" b="1" smtClean="0"/>
              <a:t>Tracking Gantt</a:t>
            </a:r>
            <a:endParaRPr lang="hu-HU"/>
          </a:p>
          <a:p>
            <a:r>
              <a:rPr lang="hu-HU" smtClean="0"/>
              <a:t>Prikaz</a:t>
            </a:r>
            <a:r>
              <a:rPr lang="hu-HU" b="1" smtClean="0"/>
              <a:t> Network Diagram</a:t>
            </a:r>
            <a:endParaRPr lang="hu-HU"/>
          </a:p>
          <a:p>
            <a:r>
              <a:rPr lang="hu-HU" b="1" smtClean="0"/>
              <a:t>Format </a:t>
            </a:r>
            <a:r>
              <a:rPr lang="hu-HU"/>
              <a:t>-&gt; </a:t>
            </a:r>
            <a:r>
              <a:rPr lang="hu-HU" b="1" smtClean="0"/>
              <a:t>Bar Styles</a:t>
            </a:r>
            <a:endParaRPr lang="hu-HU" b="1"/>
          </a:p>
          <a:p>
            <a:r>
              <a:rPr lang="hu-HU" smtClean="0"/>
              <a:t>Ikona </a:t>
            </a:r>
            <a:r>
              <a:rPr lang="hu-HU" b="1" smtClean="0"/>
              <a:t>Gantt </a:t>
            </a:r>
            <a:r>
              <a:rPr lang="hu-HU" b="1"/>
              <a:t>Chart </a:t>
            </a:r>
            <a:r>
              <a:rPr lang="hu-HU" b="1" smtClean="0"/>
              <a:t>Wizard</a:t>
            </a:r>
            <a:endParaRPr lang="hu-HU"/>
          </a:p>
          <a:p>
            <a:r>
              <a:rPr lang="hu-HU" b="1" smtClean="0"/>
              <a:t>Reports</a:t>
            </a:r>
            <a:endParaRPr lang="hu-HU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Brza selekcija zadataka na kritičnom putu</a:t>
            </a:r>
            <a:endParaRPr lang="hu-HU"/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meniju </a:t>
            </a:r>
            <a:r>
              <a:rPr lang="hu-HU" b="1" smtClean="0"/>
              <a:t>Reports, </a:t>
            </a:r>
            <a:r>
              <a:rPr lang="hu-HU" smtClean="0"/>
              <a:t>i</a:t>
            </a:r>
            <a:r>
              <a:rPr lang="sr-Latn-CS" smtClean="0"/>
              <a:t>z grupe </a:t>
            </a:r>
            <a:r>
              <a:rPr lang="hu-HU" b="1" smtClean="0"/>
              <a:t>Overview, </a:t>
            </a:r>
            <a:r>
              <a:rPr lang="hu-HU" smtClean="0"/>
              <a:t>izborom opcije </a:t>
            </a:r>
            <a:r>
              <a:rPr lang="hu-HU" b="1" smtClean="0"/>
              <a:t>Critical tasks </a:t>
            </a:r>
            <a:r>
              <a:rPr lang="hu-HU" smtClean="0"/>
              <a:t>selektuju se i tekstuelno prikazuju svi zadaci na kritičnom putu.</a:t>
            </a:r>
            <a:endParaRPr lang="hu-H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Prikažemo kritične puteve u planu projekta Vedofal.mpp zajedno sa vremenskim rezervama!</a:t>
            </a:r>
            <a:endParaRPr lang="hu-HU"/>
          </a:p>
          <a:p>
            <a:endParaRPr lang="hu-HU"/>
          </a:p>
        </p:txBody>
      </p:sp>
      <p:pic>
        <p:nvPicPr>
          <p:cNvPr id="91341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Proglasimo nezavisnim i zadatke sa nezavisnom krajnjom tačkom!</a:t>
            </a:r>
            <a:endParaRPr lang="hu-HU"/>
          </a:p>
          <a:p>
            <a:endParaRPr lang="hu-HU"/>
          </a:p>
        </p:txBody>
      </p:sp>
      <p:pic>
        <p:nvPicPr>
          <p:cNvPr id="915461" name="Picture 5" descr="titkárnő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Vremena početka i kraja u zavisnosti od vremenske rezerve</a:t>
            </a:r>
            <a:endParaRPr lang="en-GB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Rani početak (Early </a:t>
            </a:r>
            <a:r>
              <a:rPr lang="hu-HU" b="1"/>
              <a:t>Start)</a:t>
            </a:r>
          </a:p>
          <a:p>
            <a:r>
              <a:rPr lang="hu-HU" b="1" smtClean="0"/>
              <a:t>Rani kraj (Early </a:t>
            </a:r>
            <a:r>
              <a:rPr lang="hu-HU" b="1"/>
              <a:t>Finish)</a:t>
            </a:r>
          </a:p>
          <a:p>
            <a:r>
              <a:rPr lang="hu-HU" b="1" smtClean="0"/>
              <a:t>Kasni početak (Late </a:t>
            </a:r>
            <a:r>
              <a:rPr lang="hu-HU" b="1"/>
              <a:t>Start)</a:t>
            </a:r>
          </a:p>
          <a:p>
            <a:r>
              <a:rPr lang="hu-HU" b="1" smtClean="0"/>
              <a:t>Kasni kraj (Late </a:t>
            </a:r>
            <a:r>
              <a:rPr lang="hu-HU" b="1"/>
              <a:t>Finish)</a:t>
            </a:r>
            <a:endParaRPr lang="en-GB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 prethodni plan projekta formirati takav prikaz da budu navedeni samo najraniji  i najkasniji završetci! </a:t>
            </a:r>
            <a:endParaRPr lang="hu-HU"/>
          </a:p>
          <a:p>
            <a:r>
              <a:rPr lang="hu-HU" smtClean="0"/>
              <a:t>Najraniji završetci treba da se obeleže zelenim simbolima, najkasniji sa crvenima, oblik simbola neka bude trougao koji pokazuje prema početku. </a:t>
            </a:r>
            <a:endParaRPr lang="hu-HU"/>
          </a:p>
        </p:txBody>
      </p:sp>
      <p:pic>
        <p:nvPicPr>
          <p:cNvPr id="91955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5440</TotalTime>
  <Words>980</Words>
  <Application>Microsoft PowerPoint</Application>
  <PresentationFormat>On-screen Show (4:3)</PresentationFormat>
  <Paragraphs>116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Notesz</vt:lpstr>
      <vt:lpstr>Putevi</vt:lpstr>
      <vt:lpstr>Putevi</vt:lpstr>
      <vt:lpstr>Pojam puta</vt:lpstr>
      <vt:lpstr>Putevi sa vremenskom rezervom</vt:lpstr>
      <vt:lpstr>Vremenska rezerva</vt:lpstr>
      <vt:lpstr>Slobodna vremenska rezerva  (Free Slack)</vt:lpstr>
      <vt:lpstr>Ukupna vremenska rezerva (Total Slack)</vt:lpstr>
      <vt:lpstr>Vremenska rezerva početka (Start Slack)</vt:lpstr>
      <vt:lpstr>Vremenska rezerva završetka (Finish Slack)</vt:lpstr>
      <vt:lpstr>Vremenske rezerve</vt:lpstr>
      <vt:lpstr>Vremenske rezerve</vt:lpstr>
      <vt:lpstr>Zaostala ili aktuelna vremenska rezerva</vt:lpstr>
      <vt:lpstr>Negativna vremenska rezerva</vt:lpstr>
      <vt:lpstr>Kritični put</vt:lpstr>
      <vt:lpstr>Kritični put (nastavak)</vt:lpstr>
      <vt:lpstr>Kritični put (nastavak)</vt:lpstr>
      <vt:lpstr>Kritični put (nastavak)</vt:lpstr>
      <vt:lpstr>Kritični put (nastavak)</vt:lpstr>
      <vt:lpstr>Kritični put (nastavak)</vt:lpstr>
      <vt:lpstr>Kritični put (nastavak)</vt:lpstr>
      <vt:lpstr>Kritični put (nastavak)</vt:lpstr>
      <vt:lpstr>Prikazivanje kritičnih puteva i puteva sa vremenskom rezervom</vt:lpstr>
      <vt:lpstr>Brza selekcija zadataka na kritičnom putu</vt:lpstr>
      <vt:lpstr>Zadatak</vt:lpstr>
      <vt:lpstr>Zadatak</vt:lpstr>
      <vt:lpstr>Vremena početka i kraja u zavisnosti od vremenske rezerve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199</cp:revision>
  <cp:lastPrinted>1601-01-01T00:00:00Z</cp:lastPrinted>
  <dcterms:created xsi:type="dcterms:W3CDTF">2001-10-04T13:18:56Z</dcterms:created>
  <dcterms:modified xsi:type="dcterms:W3CDTF">2009-05-07T05:56:18Z</dcterms:modified>
</cp:coreProperties>
</file>