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50" d="100"/>
          <a:sy n="50" d="100"/>
        </p:scale>
        <p:origin x="-168" y="-1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2FA05D5-776F-4CD7-8FD8-6908DF3180A7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E421B3-A586-4383-9B8C-BD90083648B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D33C6-FA3D-48FB-939C-4D85CA539B1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0282BD-1A94-43B5-B7BF-925019552D7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21031-6AE4-4935-BFC3-CD167B609A10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DAFFF9-10FB-4670-B0F3-3BB85A1E511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25AEE-A14B-4A03-A05B-50E787B311FE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6925A-0CB2-445C-9BE5-7772F9B2305A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A04D13-690D-4A60-BB28-527F3F0DC43F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5FFAE-4A1E-4719-89E5-292E30B61DC3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85EDB-8652-49B2-8B14-5C9057A6ADC2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CAC9F-7ACB-4CFE-B251-0D623CA611C3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FD4CF-5596-4A89-969E-37561FD9B374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48E74D-7D98-4159-BEBE-6BB4581CB497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59BD53-E13C-4728-A77E-0355FE75ECD1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49700-8312-498F-855C-B8788556935A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D9966-2F84-4A8B-B793-D74778F7C1D9}" type="slidenum">
              <a:rPr lang="en-GB"/>
              <a:pPr/>
              <a:t>15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DA48F-0629-47F6-83A7-22493EBCF9B1}" type="slidenum">
              <a:rPr lang="en-GB"/>
              <a:pPr/>
              <a:t>16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E6D25E-6661-4ADE-BFFC-90EB6F604CE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mbernap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ejlesztes.mp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Idozites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Dodeljivanje </a:t>
            </a:r>
            <a:r>
              <a:rPr lang="sr-Latn-CS" sz="3200" smtClean="0"/>
              <a:t>vremena trajanja aktivnostima, procena vremena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Tačnost zadavanja vremena trajanja - razni slučajevi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80000"/>
              </a:lnSpc>
            </a:pPr>
            <a:r>
              <a:rPr lang="hu-HU" sz="2400" smtClean="0"/>
              <a:t>Vreme trajanja aktivnosti</a:t>
            </a:r>
            <a:r>
              <a:rPr lang="sr-Latn-CS" sz="2400" smtClean="0"/>
              <a:t> nam je dobro poznata zato što iz dana u dan obavljamo slične delatnosti</a:t>
            </a:r>
            <a:r>
              <a:rPr lang="hu-HU" sz="2400" smtClean="0"/>
              <a:t>. Može da se desi da će stvarno vreme izvršavanja odstupiti od planiranog ali razlika neće biti značajna.</a:t>
            </a:r>
            <a:endParaRPr lang="hu-HU" sz="2400"/>
          </a:p>
          <a:p>
            <a:pPr marL="533400" indent="-533400">
              <a:lnSpc>
                <a:spcPct val="80000"/>
              </a:lnSpc>
            </a:pPr>
            <a:r>
              <a:rPr lang="hu-HU" sz="2400" smtClean="0"/>
              <a:t>Ne možemo odrediti trajanje zadatka, samo znamo za koliko radnih dana bi ga obavio jedan čovek. Angažovanjem više resursa moći će da se završi ranije, sa manje resursa trajaće duže.</a:t>
            </a:r>
            <a:endParaRPr lang="hu-HU" sz="2400"/>
          </a:p>
          <a:p>
            <a:pPr marL="533400" indent="-533400">
              <a:lnSpc>
                <a:spcPct val="80000"/>
              </a:lnSpc>
            </a:pPr>
            <a:r>
              <a:rPr lang="hu-HU" sz="2400" smtClean="0"/>
              <a:t>Uopšte ne znamo trajanje zadatka i nemamo nikakvu referencu u vezi toga. Da bi sastavili plan, dok ne tačnije ne upoznamo zadatak, privremeno zadajemo neku fiktivnu vrednost trajanja.</a:t>
            </a:r>
            <a:endParaRPr lang="hu-HU" sz="2400"/>
          </a:p>
          <a:p>
            <a:pPr marL="533400" indent="-533400">
              <a:lnSpc>
                <a:spcPct val="80000"/>
              </a:lnSpc>
            </a:pPr>
            <a:r>
              <a:rPr lang="hu-HU" sz="2400" smtClean="0"/>
              <a:t>Vreme trajanja aktivnosti se ne može tačno odrediti samo se može zadati gornja i donja granica.</a:t>
            </a:r>
            <a:endParaRPr lang="hu-HU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Zadavanje trajanja zadatka se ne može zameniti sa zadavanjem početnog i krajnjeg datuma (kolone</a:t>
            </a:r>
            <a:r>
              <a:rPr lang="hu-HU" b="1" smtClean="0"/>
              <a:t> Start </a:t>
            </a:r>
            <a:r>
              <a:rPr lang="hu-HU" smtClean="0"/>
              <a:t>i </a:t>
            </a:r>
            <a:r>
              <a:rPr lang="hu-HU" b="1" smtClean="0"/>
              <a:t>Finish</a:t>
            </a:r>
            <a:r>
              <a:rPr lang="hu-HU" smtClean="0"/>
              <a:t>), bez obzira na to da će na ovaj način softver sam odrediti trajanje (popuniti kolonu </a:t>
            </a:r>
            <a:r>
              <a:rPr lang="hu-HU" b="1" smtClean="0"/>
              <a:t>Duration)</a:t>
            </a:r>
            <a:r>
              <a:rPr lang="hu-HU" smtClean="0"/>
              <a:t>. </a:t>
            </a:r>
            <a:endParaRPr lang="hu-HU"/>
          </a:p>
          <a:p>
            <a:r>
              <a:rPr lang="hu-HU" smtClean="0"/>
              <a:t>Reč je o tome da se na ovaj način na zadatak nameste ograničenja (</a:t>
            </a:r>
            <a:r>
              <a:rPr lang="hu-HU" b="1" smtClean="0"/>
              <a:t>Constraint</a:t>
            </a:r>
            <a:r>
              <a:rPr lang="hu-HU" smtClean="0"/>
              <a:t>) koja će sprečiti kretanje zadatka po terminskom planu! 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Zadavanje relativno dobro poznatih trajanja zadataka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Jedinice mere:</a:t>
            </a:r>
            <a:endParaRPr lang="hu-HU"/>
          </a:p>
        </p:txBody>
      </p:sp>
      <p:sp>
        <p:nvSpPr>
          <p:cNvPr id="872585" name="Line 137"/>
          <p:cNvSpPr>
            <a:spLocks noChangeShapeType="1"/>
          </p:cNvSpPr>
          <p:nvPr/>
        </p:nvSpPr>
        <p:spPr bwMode="auto">
          <a:xfrm>
            <a:off x="3517900" y="27146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872814" name="Group 366"/>
          <p:cNvGraphicFramePr>
            <a:graphicFrameLocks noGrp="1"/>
          </p:cNvGraphicFramePr>
          <p:nvPr/>
        </p:nvGraphicFramePr>
        <p:xfrm>
          <a:off x="642910" y="2571744"/>
          <a:ext cx="8038274" cy="3436303"/>
        </p:xfrm>
        <a:graphic>
          <a:graphicData uri="http://schemas.openxmlformats.org/drawingml/2006/table">
            <a:tbl>
              <a:tblPr/>
              <a:tblGrid>
                <a:gridCol w="1163955"/>
                <a:gridCol w="1289367"/>
                <a:gridCol w="1343025"/>
                <a:gridCol w="232093"/>
                <a:gridCol w="1386967"/>
                <a:gridCol w="1289367"/>
                <a:gridCol w="1333500"/>
              </a:tblGrid>
              <a:tr h="6826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Jedinica vremena provedena u radu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Prirodne ili kalendarske jedinice vremena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Skraćenica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Način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pojavljivanja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Značenje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Skraćenica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Način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pojavljivanja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Značenje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minut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emin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kalendarski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minut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kalendarski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dy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edy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kalendarski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dan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nedelja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ew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kalendarska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nedelja</a:t>
                      </a:r>
                      <a:endParaRPr kumimoji="0" 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 zadavanja aktivnosti kada je poznato trajanje u radnim danima ili radnim satima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Kao trajanje zadatka treba zadati količinu rada izraženu u preko broja radnih dana ili radnih sati.</a:t>
            </a:r>
            <a:endParaRPr lang="hu-HU"/>
          </a:p>
          <a:p>
            <a:r>
              <a:rPr lang="hu-HU" smtClean="0"/>
              <a:t>Polje </a:t>
            </a:r>
            <a:r>
              <a:rPr lang="hu-HU" b="1" smtClean="0"/>
              <a:t>Task Type </a:t>
            </a:r>
            <a:r>
              <a:rPr lang="hu-HU" smtClean="0"/>
              <a:t>(tip zadatka) treba namestiti na </a:t>
            </a:r>
            <a:r>
              <a:rPr lang="hu-HU" b="1" smtClean="0"/>
              <a:t>Fixed Work </a:t>
            </a:r>
            <a:r>
              <a:rPr lang="hu-HU" smtClean="0"/>
              <a:t>(fiksna količina rada).</a:t>
            </a:r>
            <a:endParaRPr lang="hu-HU"/>
          </a:p>
          <a:p>
            <a:r>
              <a:rPr lang="hu-HU" smtClean="0"/>
              <a:t>Odgovarajući resurs treba dodeliti u 100%-nom iznosu.</a:t>
            </a:r>
            <a:endParaRPr lang="hu-HU"/>
          </a:p>
          <a:p>
            <a:r>
              <a:rPr lang="hu-HU" smtClean="0"/>
              <a:t>Po potrebi modifikujemo trajanje zadatka i količinu resursa dok se ne dobijaju prihvatljive vrednosti.  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Zadavanje trajanja zadatka u slučaju velike neizvesnosti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Ako pri zadavanju aktivnosti ne znamo njeno trajanje i velika je nesigurnost, u polje </a:t>
            </a:r>
            <a:r>
              <a:rPr lang="hu-HU" b="1" smtClean="0"/>
              <a:t>Duration,</a:t>
            </a:r>
            <a:r>
              <a:rPr lang="hu-HU" smtClean="0"/>
              <a:t> iza jedinice mere koja stoji pored vrednosti, treba staviti znak pitanja, ili treba označiti opciju </a:t>
            </a:r>
            <a:r>
              <a:rPr lang="hu-HU" b="1" smtClean="0"/>
              <a:t>Estimated </a:t>
            </a:r>
            <a:r>
              <a:rPr lang="hu-HU" smtClean="0"/>
              <a:t>u</a:t>
            </a:r>
            <a:r>
              <a:rPr lang="hu-HU" b="1" smtClean="0"/>
              <a:t> Task Information </a:t>
            </a:r>
            <a:r>
              <a:rPr lang="hu-HU" smtClean="0"/>
              <a:t>prozoru.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Čak i da je trajanje samo jednog zadatka u projektu nesigurno, biće nesigurno i ukupno vreme izvršavanja projekta!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Do datuma startovanja projekta, po mogućstvu, treba eliminisati iz plana sva nesigurna vremena trajanja.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Trostruka procena vremena trajanja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Nesigurnost dobija granice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U širem smislu spada u upravljanje rizikom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Ove procene mogu da opravdavaju neke odluke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Primenom odgovarajućih težinskih faktora se iz optimističke, najverovatnije i pesimističke procene izračuna planirano trajanje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Mogu se pogledati konačni rezultati vremenskog raspoređivanja.</a:t>
            </a:r>
            <a:endParaRPr lang="hu-HU"/>
          </a:p>
        </p:txBody>
      </p:sp>
      <p:pic>
        <p:nvPicPr>
          <p:cNvPr id="8785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5715016"/>
            <a:ext cx="34575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 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Posle svake promene plana treba da kliknemo na ikonu </a:t>
            </a:r>
            <a:r>
              <a:rPr lang="hu-HU" b="1" smtClean="0"/>
              <a:t>Calculate PERT</a:t>
            </a:r>
            <a:r>
              <a:rPr lang="hu-HU" smtClean="0"/>
              <a:t>!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Vremena trajanja u terminskom planu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</a:t>
            </a:r>
            <a:r>
              <a:rPr lang="hu-HU" smtClean="0"/>
              <a:t>azlika  u radnim danima i kalendarskim danima.</a:t>
            </a:r>
            <a:endParaRPr lang="hu-HU"/>
          </a:p>
        </p:txBody>
      </p:sp>
      <p:pic>
        <p:nvPicPr>
          <p:cNvPr id="8826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94075"/>
            <a:ext cx="8210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Navođenje trajanja u Gantt-ovom dijagramu</a:t>
            </a:r>
            <a:endParaRPr lang="hu-HU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3050"/>
            <a:ext cx="8229600" cy="4833950"/>
          </a:xfrm>
        </p:spPr>
        <p:txBody>
          <a:bodyPr/>
          <a:lstStyle/>
          <a:p>
            <a:r>
              <a:rPr lang="hu-HU" smtClean="0"/>
              <a:t>U meniju </a:t>
            </a:r>
            <a:r>
              <a:rPr lang="hu-HU" b="1" smtClean="0"/>
              <a:t>Format, </a:t>
            </a:r>
            <a:r>
              <a:rPr lang="hu-HU" smtClean="0"/>
              <a:t>u prozoru </a:t>
            </a:r>
            <a:r>
              <a:rPr lang="hu-HU" b="1" smtClean="0"/>
              <a:t>Bar Styles</a:t>
            </a:r>
            <a:r>
              <a:rPr lang="hu-HU" smtClean="0"/>
              <a:t>, na kartici </a:t>
            </a:r>
            <a:r>
              <a:rPr lang="hu-HU" b="1" smtClean="0"/>
              <a:t>Text, </a:t>
            </a:r>
            <a:r>
              <a:rPr lang="hu-HU" smtClean="0"/>
              <a:t>u odgovarajućem polju odaberemo </a:t>
            </a:r>
            <a:r>
              <a:rPr lang="hu-HU" b="1" smtClean="0"/>
              <a:t>Duration</a:t>
            </a:r>
            <a:r>
              <a:rPr lang="hu-HU" smtClean="0"/>
              <a:t>!</a:t>
            </a:r>
            <a:endParaRPr lang="hu-HU"/>
          </a:p>
        </p:txBody>
      </p:sp>
      <p:pic>
        <p:nvPicPr>
          <p:cNvPr id="5" name="Picture 4" descr="Bar Styles kartica Tex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610478"/>
            <a:ext cx="5653086" cy="3909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smtClean="0"/>
              <a:t>Izračunavanje vremena trajanjapomoću kalendara u slučaju sumarnih zadataka</a:t>
            </a:r>
            <a:endParaRPr lang="hu-HU" sz="2800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Formiranje posebnog kalendara</a:t>
            </a:r>
            <a:endParaRPr lang="hu-HU"/>
          </a:p>
          <a:p>
            <a:r>
              <a:rPr lang="hu-HU" smtClean="0"/>
              <a:t>Dodeljivanje posebnog kalendara zadatku</a:t>
            </a:r>
            <a:endParaRPr lang="hu-HU"/>
          </a:p>
        </p:txBody>
      </p:sp>
      <p:pic>
        <p:nvPicPr>
          <p:cNvPr id="5" name="Picture 4" descr="Summary Task Information - Advance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2857496"/>
            <a:ext cx="6000750" cy="3695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Ispisivanje kalendarskog vremena izvršavanja umesto radnih dana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Jedna varijanta: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Definiše se novi kalendar u kome je svaki dan radni dan. 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U neki od posebnih polja trajanja se upiše: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 smtClean="0"/>
              <a:t>projdatediff</a:t>
            </a:r>
            <a:r>
              <a:rPr lang="hu-HU" smtClean="0"/>
              <a:t>(Start;Finish;"Tekuci")</a:t>
            </a:r>
            <a:endParaRPr lang="hu-HU"/>
          </a:p>
          <a:p>
            <a:pPr lvl="2">
              <a:lnSpc>
                <a:spcPct val="90000"/>
              </a:lnSpc>
            </a:pPr>
            <a:r>
              <a:rPr lang="hu-HU" smtClean="0"/>
              <a:t>gde je Tekuci kalendar koji smo formirali tako što je svaki dan proglašen radnim danom.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Druga varijanta:</a:t>
            </a:r>
            <a:endParaRPr lang="hu-HU"/>
          </a:p>
          <a:p>
            <a:pPr lvl="1">
              <a:lnSpc>
                <a:spcPct val="90000"/>
              </a:lnSpc>
            </a:pPr>
            <a:r>
              <a:rPr lang="hu-HU" smtClean="0"/>
              <a:t>U neki od posebnih numeričkih polja se upiše:</a:t>
            </a:r>
            <a:endParaRPr lang="hu-HU" b="1"/>
          </a:p>
          <a:p>
            <a:pPr lvl="2">
              <a:lnSpc>
                <a:spcPct val="90000"/>
              </a:lnSpc>
            </a:pPr>
            <a:r>
              <a:rPr lang="hu-HU" b="1" smtClean="0"/>
              <a:t>IIf</a:t>
            </a:r>
            <a:r>
              <a:rPr lang="hu-HU" smtClean="0"/>
              <a:t>(Start=Finish;0;</a:t>
            </a:r>
            <a:r>
              <a:rPr lang="hu-HU" b="1" smtClean="0"/>
              <a:t>datevalue</a:t>
            </a:r>
            <a:r>
              <a:rPr lang="hu-HU" smtClean="0"/>
              <a:t>(Finish</a:t>
            </a:r>
            <a:r>
              <a:rPr lang="hu-HU"/>
              <a:t>)-</a:t>
            </a:r>
            <a:r>
              <a:rPr lang="hu-HU" b="1"/>
              <a:t>datevalue</a:t>
            </a:r>
            <a:r>
              <a:rPr lang="hu-HU"/>
              <a:t>(Start)+1)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Embernap.mpp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Zadatak </a:t>
            </a:r>
            <a:r>
              <a:rPr lang="hu-HU" b="1" i="1" smtClean="0"/>
              <a:t>Összeszerelés</a:t>
            </a:r>
            <a:r>
              <a:rPr lang="hu-HU" smtClean="0"/>
              <a:t> se može obaviti za </a:t>
            </a:r>
            <a:r>
              <a:rPr lang="hu-HU" b="1" i="1" smtClean="0"/>
              <a:t>320</a:t>
            </a:r>
            <a:r>
              <a:rPr lang="hu-HU" smtClean="0"/>
              <a:t> radnih sati. Zadajmo tu vrednost!</a:t>
            </a:r>
            <a:endParaRPr lang="hu-HU"/>
          </a:p>
          <a:p>
            <a:r>
              <a:rPr lang="hu-HU" smtClean="0"/>
              <a:t>Probajmo namestiti takvo trajanje zadatka da ne dođe do prekoračenja roka!</a:t>
            </a:r>
            <a:endParaRPr lang="hu-HU"/>
          </a:p>
        </p:txBody>
      </p:sp>
      <p:pic>
        <p:nvPicPr>
          <p:cNvPr id="89088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Fejlesztes.mpp</a:t>
            </a:r>
            <a:r>
              <a:rPr lang="hu-HU" smtClean="0"/>
              <a:t> i upišimo sledeće podatke!</a:t>
            </a:r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 smtClean="0"/>
              <a:t>Sprovedimo PERT kalkulaciju i </a:t>
            </a:r>
          </a:p>
          <a:p>
            <a:pPr>
              <a:buNone/>
            </a:pPr>
            <a:r>
              <a:rPr lang="hu-HU" smtClean="0"/>
              <a:t>pogledajmo rezultate</a:t>
            </a:r>
            <a:r>
              <a:rPr lang="hu-HU" smtClean="0"/>
              <a:t>!</a:t>
            </a:r>
            <a:endParaRPr lang="hu-HU"/>
          </a:p>
        </p:txBody>
      </p:sp>
      <p:pic>
        <p:nvPicPr>
          <p:cNvPr id="89293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4652963"/>
            <a:ext cx="1808163" cy="1846262"/>
          </a:xfrm>
          <a:prstGeom prst="rect">
            <a:avLst/>
          </a:prstGeom>
          <a:noFill/>
        </p:spPr>
      </p:pic>
      <p:pic>
        <p:nvPicPr>
          <p:cNvPr id="8929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2997200"/>
            <a:ext cx="64770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Vidimo da je vreme izvršavanja predugačko u pesimističkom slučaju!</a:t>
            </a:r>
            <a:endParaRPr lang="hu-HU"/>
          </a:p>
          <a:p>
            <a:r>
              <a:rPr lang="hu-HU" smtClean="0"/>
              <a:t>Promenimo vremenski raspored zadataka </a:t>
            </a:r>
            <a:r>
              <a:rPr lang="hu-HU" b="1" i="1" smtClean="0"/>
              <a:t>Kódolás </a:t>
            </a:r>
            <a:r>
              <a:rPr lang="hu-HU" smtClean="0"/>
              <a:t>i</a:t>
            </a:r>
            <a:r>
              <a:rPr lang="hu-HU" b="1" i="1" smtClean="0"/>
              <a:t> Tesztelés </a:t>
            </a:r>
            <a:r>
              <a:rPr lang="hu-HU" smtClean="0"/>
              <a:t>tako da se oni obavljaju paralelno ali da zadatak </a:t>
            </a:r>
            <a:r>
              <a:rPr lang="hu-HU" b="1" i="1" smtClean="0"/>
              <a:t>Tesztelés</a:t>
            </a:r>
            <a:r>
              <a:rPr lang="hu-HU" smtClean="0"/>
              <a:t> kasni </a:t>
            </a:r>
            <a:r>
              <a:rPr lang="sr-Latn-CS" smtClean="0"/>
              <a:t>za </a:t>
            </a:r>
            <a:r>
              <a:rPr lang="hu-HU" b="1" smtClean="0"/>
              <a:t>5</a:t>
            </a:r>
            <a:r>
              <a:rPr lang="hu-HU" smtClean="0"/>
              <a:t> dana u odnosu na </a:t>
            </a:r>
            <a:r>
              <a:rPr lang="hu-HU" b="1" i="1" smtClean="0"/>
              <a:t>Kódólás</a:t>
            </a:r>
            <a:r>
              <a:rPr lang="hu-HU" smtClean="0"/>
              <a:t>! </a:t>
            </a: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Zadatak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Idozites.mpp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Zadajmo vreme početka i kraja aktivnosti relativno u odnosu na datum početka projekta</a:t>
            </a:r>
            <a:r>
              <a:rPr lang="hu-HU" smtClean="0"/>
              <a:t>!</a:t>
            </a:r>
            <a:endParaRPr lang="hu-HU"/>
          </a:p>
          <a:p>
            <a:r>
              <a:rPr lang="hu-HU" smtClean="0"/>
              <a:t>Olakšajmo očitavanje vremena korišćenjem pomoćne mreže i nameštanjem relativne vremenske skale!</a:t>
            </a:r>
            <a:endParaRPr lang="hu-HU"/>
          </a:p>
        </p:txBody>
      </p:sp>
      <p:pic>
        <p:nvPicPr>
          <p:cNvPr id="89702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5349</TotalTime>
  <Words>730</Words>
  <Application>Microsoft PowerPoint</Application>
  <PresentationFormat>On-screen Show (4:3)</PresentationFormat>
  <Paragraphs>120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Notesz</vt:lpstr>
      <vt:lpstr>Dodeljivanje vremena trajanja aktivnostima, procena vremena</vt:lpstr>
      <vt:lpstr>Tačnost zadavanja vremena trajanja - razni slučajevi</vt:lpstr>
      <vt:lpstr>Pažnja!</vt:lpstr>
      <vt:lpstr>Zadavanje relativno dobro poznatih trajanja zadataka</vt:lpstr>
      <vt:lpstr>Način zadavanja aktivnosti kada je poznato trajanje u radnim danima ili radnim satima</vt:lpstr>
      <vt:lpstr>Zadavanje trajanja zadatka u slučaju velike neizvesnosti</vt:lpstr>
      <vt:lpstr>Trostruka procena vremena trajanja</vt:lpstr>
      <vt:lpstr>Pažnja! </vt:lpstr>
      <vt:lpstr>Vremena trajanja u terminskom planu</vt:lpstr>
      <vt:lpstr>Navođenje trajanja u Gantt-ovom dijagramu</vt:lpstr>
      <vt:lpstr>Izračunavanje vremena trajanjapomoću kalendara u slučaju sumarnih zadataka</vt:lpstr>
      <vt:lpstr>Ispisivanje kalendarskog vremena izvršavanja umesto radnih dana</vt:lpstr>
      <vt:lpstr>Zadatak</vt:lpstr>
      <vt:lpstr>Zadatak</vt:lpstr>
      <vt:lpstr>Zadatak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184</cp:revision>
  <cp:lastPrinted>1601-01-01T00:00:00Z</cp:lastPrinted>
  <dcterms:created xsi:type="dcterms:W3CDTF">2001-10-04T13:18:56Z</dcterms:created>
  <dcterms:modified xsi:type="dcterms:W3CDTF">2009-05-06T16:18:34Z</dcterms:modified>
</cp:coreProperties>
</file>