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notesSlides/notesSlide17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20"/>
  </p:notesMasterIdLst>
  <p:handoutMasterIdLst>
    <p:handoutMasterId r:id="rId21"/>
  </p:handoutMasterIdLst>
  <p:sldIdLst>
    <p:sldId id="256" r:id="rId2"/>
    <p:sldId id="257" r:id="rId3"/>
    <p:sldId id="258" r:id="rId4"/>
    <p:sldId id="261" r:id="rId5"/>
    <p:sldId id="259" r:id="rId6"/>
    <p:sldId id="260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6858000" type="screen4x3"/>
  <p:notesSz cx="6800850" cy="9890125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BDD195"/>
    <a:srgbClr val="800080"/>
    <a:srgbClr val="336600"/>
    <a:srgbClr val="993366"/>
    <a:srgbClr val="666699"/>
    <a:srgbClr val="FFFFCC"/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32787"/>
    <p:restoredTop sz="90929"/>
  </p:normalViewPr>
  <p:slideViewPr>
    <p:cSldViewPr>
      <p:cViewPr>
        <p:scale>
          <a:sx n="60" d="100"/>
          <a:sy n="60" d="100"/>
        </p:scale>
        <p:origin x="132" y="-8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902"/>
    </p:cViewPr>
  </p:sorterViewPr>
  <p:notesViewPr>
    <p:cSldViewPr>
      <p:cViewPr varScale="1">
        <p:scale>
          <a:sx n="56" d="100"/>
          <a:sy n="56" d="100"/>
        </p:scale>
        <p:origin x="-1878" y="-78"/>
      </p:cViewPr>
      <p:guideLst>
        <p:guide orient="horz" pos="3115"/>
        <p:guide pos="2142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37675"/>
            <a:ext cx="2947988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491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0" y="9337675"/>
            <a:ext cx="68008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600" b="1"/>
            </a:lvl1pPr>
          </a:lstStyle>
          <a:p>
            <a:fld id="{42E57775-40A2-473A-A2C6-EA33E5AF9176}" type="slidenum">
              <a:rPr lang="en-GB"/>
              <a:pPr/>
              <a:t>‹#›</a:t>
            </a:fld>
            <a:endParaRPr lang="en-GB"/>
          </a:p>
        </p:txBody>
      </p:sp>
      <p:grpSp>
        <p:nvGrpSpPr>
          <p:cNvPr id="49162" name="Group 10"/>
          <p:cNvGrpSpPr>
            <a:grpSpLocks/>
          </p:cNvGrpSpPr>
          <p:nvPr/>
        </p:nvGrpSpPr>
        <p:grpSpPr bwMode="auto">
          <a:xfrm>
            <a:off x="461963" y="438150"/>
            <a:ext cx="5853112" cy="8823325"/>
            <a:chOff x="0" y="277"/>
            <a:chExt cx="4239" cy="5579"/>
          </a:xfrm>
        </p:grpSpPr>
        <p:sp>
          <p:nvSpPr>
            <p:cNvPr id="49158" name="Line 6"/>
            <p:cNvSpPr>
              <a:spLocks noChangeShapeType="1"/>
            </p:cNvSpPr>
            <p:nvPr/>
          </p:nvSpPr>
          <p:spPr bwMode="auto">
            <a:xfrm>
              <a:off x="0" y="5856"/>
              <a:ext cx="4239" cy="0"/>
            </a:xfrm>
            <a:prstGeom prst="line">
              <a:avLst/>
            </a:prstGeom>
            <a:noFill/>
            <a:ln w="19050" cmpd="dbl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9159" name="Line 7"/>
            <p:cNvSpPr>
              <a:spLocks noChangeShapeType="1"/>
            </p:cNvSpPr>
            <p:nvPr/>
          </p:nvSpPr>
          <p:spPr bwMode="auto">
            <a:xfrm>
              <a:off x="0" y="277"/>
              <a:ext cx="4239" cy="0"/>
            </a:xfrm>
            <a:prstGeom prst="line">
              <a:avLst/>
            </a:prstGeom>
            <a:noFill/>
            <a:ln w="19050" cmpd="dbl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49160" name="Text Box 8"/>
          <p:cNvSpPr txBox="1">
            <a:spLocks noChangeArrowheads="1"/>
          </p:cNvSpPr>
          <p:nvPr/>
        </p:nvSpPr>
        <p:spPr bwMode="auto">
          <a:xfrm>
            <a:off x="3387725" y="152400"/>
            <a:ext cx="3003550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hu-HU" sz="1200" b="1"/>
              <a:t>Projekttámogató szoftverek</a:t>
            </a:r>
            <a:endParaRPr lang="en-GB" sz="1200" b="1"/>
          </a:p>
        </p:txBody>
      </p:sp>
      <p:sp>
        <p:nvSpPr>
          <p:cNvPr id="49161" name="Text Box 9"/>
          <p:cNvSpPr txBox="1">
            <a:spLocks noChangeArrowheads="1"/>
          </p:cNvSpPr>
          <p:nvPr/>
        </p:nvSpPr>
        <p:spPr bwMode="auto">
          <a:xfrm>
            <a:off x="385763" y="152400"/>
            <a:ext cx="3001962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1200" b="1"/>
              <a:t>Projektmenedzsment technikák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798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863" y="0"/>
            <a:ext cx="2947987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GB"/>
          </a:p>
        </p:txBody>
      </p:sp>
      <p:sp>
        <p:nvSpPr>
          <p:cNvPr id="645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8688" y="741363"/>
            <a:ext cx="4946650" cy="37099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645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463" y="4697413"/>
            <a:ext cx="4987925" cy="445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Mintaszöveg szerkesztése</a:t>
            </a:r>
          </a:p>
          <a:p>
            <a:pPr lvl="1"/>
            <a:r>
              <a:rPr lang="en-GB" smtClean="0"/>
              <a:t>Második szint</a:t>
            </a:r>
          </a:p>
          <a:p>
            <a:pPr lvl="2"/>
            <a:r>
              <a:rPr lang="en-GB" smtClean="0"/>
              <a:t>Harmadik szint</a:t>
            </a:r>
          </a:p>
          <a:p>
            <a:pPr lvl="3"/>
            <a:r>
              <a:rPr lang="en-GB" smtClean="0"/>
              <a:t>Negyedik szint</a:t>
            </a:r>
          </a:p>
          <a:p>
            <a:pPr lvl="4"/>
            <a:r>
              <a:rPr lang="en-GB" smtClean="0"/>
              <a:t>Ötödik szint</a:t>
            </a:r>
          </a:p>
        </p:txBody>
      </p:sp>
      <p:sp>
        <p:nvSpPr>
          <p:cNvPr id="645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94825"/>
            <a:ext cx="294798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645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863" y="9394825"/>
            <a:ext cx="2947987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03607CAF-50C9-4ACF-B1BA-2410C02F24AA}" type="slidenum">
              <a:rPr lang="en-GB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FC82340-7787-480B-B121-6F48EA060688}" type="slidenum">
              <a:rPr lang="en-GB"/>
              <a:pPr/>
              <a:t>1</a:t>
            </a:fld>
            <a:endParaRPr lang="en-GB"/>
          </a:p>
        </p:txBody>
      </p:sp>
      <p:sp>
        <p:nvSpPr>
          <p:cNvPr id="68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5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0A08585-0474-4607-AE8C-23310497A08C}" type="slidenum">
              <a:rPr lang="en-GB"/>
              <a:pPr/>
              <a:t>2</a:t>
            </a:fld>
            <a:endParaRPr lang="en-GB"/>
          </a:p>
        </p:txBody>
      </p:sp>
      <p:sp>
        <p:nvSpPr>
          <p:cNvPr id="8693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93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6FE023F-9B66-4F39-ABA3-A3781AAEA540}" type="slidenum">
              <a:rPr lang="en-GB"/>
              <a:pPr/>
              <a:t>3</a:t>
            </a:fld>
            <a:endParaRPr lang="en-GB"/>
          </a:p>
        </p:txBody>
      </p:sp>
      <p:sp>
        <p:nvSpPr>
          <p:cNvPr id="8714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14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2205A72-3B29-421C-B7F4-8FA33343BC65}" type="slidenum">
              <a:rPr lang="en-GB"/>
              <a:pPr/>
              <a:t>4</a:t>
            </a:fld>
            <a:endParaRPr lang="en-GB"/>
          </a:p>
        </p:txBody>
      </p:sp>
      <p:sp>
        <p:nvSpPr>
          <p:cNvPr id="8775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75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B36311A-5DD5-4452-91D7-07EFDE0C790C}" type="slidenum">
              <a:rPr lang="en-GB"/>
              <a:pPr/>
              <a:t>5</a:t>
            </a:fld>
            <a:endParaRPr lang="en-GB"/>
          </a:p>
        </p:txBody>
      </p:sp>
      <p:sp>
        <p:nvSpPr>
          <p:cNvPr id="873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3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693EC2E-4A6F-4E33-8867-04E28714C9D5}" type="slidenum">
              <a:rPr lang="en-GB"/>
              <a:pPr/>
              <a:t>6</a:t>
            </a:fld>
            <a:endParaRPr lang="en-GB"/>
          </a:p>
        </p:txBody>
      </p:sp>
      <p:sp>
        <p:nvSpPr>
          <p:cNvPr id="875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5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D1ABF97-5E03-4B76-A817-E5FE5A0AC8B3}" type="slidenum">
              <a:rPr lang="en-GB"/>
              <a:pPr/>
              <a:t>7</a:t>
            </a:fld>
            <a:endParaRPr lang="en-GB"/>
          </a:p>
        </p:txBody>
      </p:sp>
      <p:sp>
        <p:nvSpPr>
          <p:cNvPr id="8796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96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3BA4CA-80BA-46D7-8AD8-5CD17C31D4AB}" type="slidenum">
              <a:rPr lang="en-GB"/>
              <a:pPr/>
              <a:t>8</a:t>
            </a:fld>
            <a:endParaRPr lang="en-GB"/>
          </a:p>
        </p:txBody>
      </p:sp>
      <p:sp>
        <p:nvSpPr>
          <p:cNvPr id="8816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16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05EC4D1-0735-470C-AE94-47D9CAF02CC3}" type="slidenum">
              <a:rPr lang="en-GB"/>
              <a:pPr/>
              <a:t>9</a:t>
            </a:fld>
            <a:endParaRPr lang="en-GB"/>
          </a:p>
        </p:txBody>
      </p:sp>
      <p:sp>
        <p:nvSpPr>
          <p:cNvPr id="88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3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7298C86-34F3-47C3-9817-12DF681D9F96}" type="slidenum">
              <a:rPr lang="en-GB"/>
              <a:pPr/>
              <a:t>10</a:t>
            </a:fld>
            <a:endParaRPr lang="en-GB"/>
          </a:p>
        </p:txBody>
      </p:sp>
      <p:sp>
        <p:nvSpPr>
          <p:cNvPr id="885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57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E0F3831-CB02-4EDF-8E3D-7059B8256E69}" type="slidenum">
              <a:rPr lang="en-GB"/>
              <a:pPr/>
              <a:t>11</a:t>
            </a:fld>
            <a:endParaRPr lang="en-GB"/>
          </a:p>
        </p:txBody>
      </p:sp>
      <p:sp>
        <p:nvSpPr>
          <p:cNvPr id="8878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78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35DEFF2-1309-463B-8CEE-5C277E294EB2}" type="slidenum">
              <a:rPr lang="en-GB"/>
              <a:pPr/>
              <a:t>12</a:t>
            </a:fld>
            <a:endParaRPr lang="en-GB"/>
          </a:p>
        </p:txBody>
      </p:sp>
      <p:sp>
        <p:nvSpPr>
          <p:cNvPr id="8898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98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B999D1B-135A-4295-955A-E2A3BFBE2B66}" type="slidenum">
              <a:rPr lang="en-GB"/>
              <a:pPr/>
              <a:t>13</a:t>
            </a:fld>
            <a:endParaRPr lang="en-GB"/>
          </a:p>
        </p:txBody>
      </p:sp>
      <p:sp>
        <p:nvSpPr>
          <p:cNvPr id="8919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19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951F203-694F-479E-9366-F9F0E8D8DACC}" type="slidenum">
              <a:rPr lang="en-GB"/>
              <a:pPr/>
              <a:t>14</a:t>
            </a:fld>
            <a:endParaRPr lang="en-GB"/>
          </a:p>
        </p:txBody>
      </p:sp>
      <p:sp>
        <p:nvSpPr>
          <p:cNvPr id="8939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39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68DDEC0-8EF0-4918-A54A-9C32082ADF77}" type="slidenum">
              <a:rPr lang="en-GB"/>
              <a:pPr/>
              <a:t>15</a:t>
            </a:fld>
            <a:endParaRPr lang="en-GB"/>
          </a:p>
        </p:txBody>
      </p:sp>
      <p:sp>
        <p:nvSpPr>
          <p:cNvPr id="8960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60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21479BE-843A-471F-B32B-98AA32980D27}" type="slidenum">
              <a:rPr lang="en-GB"/>
              <a:pPr/>
              <a:t>16</a:t>
            </a:fld>
            <a:endParaRPr lang="en-GB"/>
          </a:p>
        </p:txBody>
      </p:sp>
      <p:sp>
        <p:nvSpPr>
          <p:cNvPr id="8980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80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ADFE452-2E97-4F4E-83F1-C656492BC515}" type="slidenum">
              <a:rPr lang="en-GB"/>
              <a:pPr/>
              <a:t>17</a:t>
            </a:fld>
            <a:endParaRPr lang="en-GB"/>
          </a:p>
        </p:txBody>
      </p:sp>
      <p:sp>
        <p:nvSpPr>
          <p:cNvPr id="900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0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36B70AF-84F5-4002-B724-6CDDF3E166AB}" type="slidenum">
              <a:rPr lang="en-GB"/>
              <a:pPr/>
              <a:t>18</a:t>
            </a:fld>
            <a:endParaRPr lang="en-GB"/>
          </a:p>
        </p:txBody>
      </p:sp>
      <p:sp>
        <p:nvSpPr>
          <p:cNvPr id="902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2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9" name="Rectangle 17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01" name="AutoShape 29">
            <a:hlinkClick r:id="" action="ppaction://noaction" highlightClick="1"/>
          </p:cNvPr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actionButtonBlank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88" name="Rectangle 16"/>
          <p:cNvSpPr>
            <a:spLocks noChangeArrowheads="1"/>
          </p:cNvSpPr>
          <p:nvPr userDrawn="1"/>
        </p:nvSpPr>
        <p:spPr bwMode="auto">
          <a:xfrm>
            <a:off x="152400" y="152400"/>
            <a:ext cx="8839200" cy="6553200"/>
          </a:xfrm>
          <a:prstGeom prst="rect">
            <a:avLst/>
          </a:prstGeom>
          <a:gradFill rotWithShape="1">
            <a:gsLst>
              <a:gs pos="0">
                <a:srgbClr val="FFCC00"/>
              </a:gs>
              <a:gs pos="50000">
                <a:srgbClr val="FFFFFF"/>
              </a:gs>
              <a:gs pos="100000">
                <a:srgbClr val="FFCC0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ctrTitle"/>
          </p:nvPr>
        </p:nvSpPr>
        <p:spPr>
          <a:xfrm>
            <a:off x="533400" y="1773238"/>
            <a:ext cx="8102600" cy="1143000"/>
          </a:xfrm>
        </p:spPr>
        <p:txBody>
          <a:bodyPr/>
          <a:lstStyle>
            <a:lvl1pPr algn="ctr">
              <a:defRPr sz="36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533400" y="4365625"/>
            <a:ext cx="8077200" cy="1292225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rgbClr val="006600"/>
                </a:solidFill>
              </a:defRPr>
            </a:lvl1pPr>
          </a:lstStyle>
          <a:p>
            <a:r>
              <a:rPr lang="hu-HU"/>
              <a:t>Alcím mintájának szerkesztése</a:t>
            </a:r>
          </a:p>
        </p:txBody>
      </p:sp>
      <p:sp>
        <p:nvSpPr>
          <p:cNvPr id="3083" name="Rectangle 11"/>
          <p:cNvSpPr>
            <a:spLocks noGrp="1" noChangeArrowheads="1"/>
          </p:cNvSpPr>
          <p:nvPr>
            <p:ph type="dt" sz="quarter" idx="2"/>
          </p:nvPr>
        </p:nvSpPr>
        <p:spPr bwMode="auto">
          <a:xfrm>
            <a:off x="1084263" y="60960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3084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22663" y="6096000"/>
            <a:ext cx="28956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hu-HU"/>
          </a:p>
        </p:txBody>
      </p:sp>
      <p:sp>
        <p:nvSpPr>
          <p:cNvPr id="3085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51663" y="60960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E72461B2-78C6-40F2-80CA-EAE4B78FFE54}" type="slidenum">
              <a:rPr lang="en-US"/>
              <a:pPr/>
              <a:t>‹#›</a:t>
            </a:fld>
            <a:endParaRPr lang="en-US"/>
          </a:p>
        </p:txBody>
      </p:sp>
      <p:pic>
        <p:nvPicPr>
          <p:cNvPr id="3104" name="Picture 32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79388" y="2997200"/>
            <a:ext cx="8785225" cy="1295400"/>
          </a:xfrm>
          <a:prstGeom prst="rect">
            <a:avLst/>
          </a:prstGeom>
          <a:noFill/>
        </p:spPr>
      </p:pic>
      <p:pic>
        <p:nvPicPr>
          <p:cNvPr id="3105" name="Picture 33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4032250" y="3141663"/>
            <a:ext cx="1223963" cy="1106487"/>
          </a:xfrm>
          <a:prstGeom prst="rect">
            <a:avLst/>
          </a:prstGeom>
          <a:noFill/>
        </p:spPr>
      </p:pic>
      <p:pic>
        <p:nvPicPr>
          <p:cNvPr id="3107" name="Picture 35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1763713" y="3141663"/>
            <a:ext cx="1223962" cy="1106487"/>
          </a:xfrm>
          <a:prstGeom prst="rect">
            <a:avLst/>
          </a:prstGeom>
          <a:noFill/>
        </p:spPr>
      </p:pic>
      <p:pic>
        <p:nvPicPr>
          <p:cNvPr id="3108" name="Picture 36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6300788" y="3141663"/>
            <a:ext cx="1223962" cy="1106487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52600"/>
            <a:ext cx="40386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52600"/>
            <a:ext cx="40386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04800"/>
            <a:ext cx="2057400" cy="6172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6172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solidFill>
          <a:schemeClr val="tx1"/>
        </a:solidFill>
        <a:effectLst>
          <a:outerShdw dist="107763" dir="2700000" algn="ctr" rotWithShape="0">
            <a:srgbClr val="000000"/>
          </a:outerShdw>
        </a:effectLst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1" name="Rectangle 53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03" name="AutoShape 55">
            <a:hlinkClick r:id="" action="ppaction://noaction" highlightClick="1"/>
          </p:cNvPr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actionButtonBlank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00" name="Rectangle 52"/>
          <p:cNvSpPr>
            <a:spLocks noChangeArrowheads="1"/>
          </p:cNvSpPr>
          <p:nvPr userDrawn="1"/>
        </p:nvSpPr>
        <p:spPr bwMode="auto">
          <a:xfrm>
            <a:off x="152400" y="152400"/>
            <a:ext cx="8839200" cy="6553200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85" name="Rectangle 37"/>
          <p:cNvSpPr>
            <a:spLocks noChangeArrowheads="1"/>
          </p:cNvSpPr>
          <p:nvPr/>
        </p:nvSpPr>
        <p:spPr bwMode="ltGray">
          <a:xfrm flipV="1">
            <a:off x="304800" y="1600200"/>
            <a:ext cx="8534400" cy="49530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10800000" wrap="none" anchor="ctr"/>
          <a:lstStyle/>
          <a:p>
            <a:pPr algn="ctr"/>
            <a:endParaRPr kumimoji="1" lang="en-US"/>
          </a:p>
        </p:txBody>
      </p:sp>
      <p:sp>
        <p:nvSpPr>
          <p:cNvPr id="2094" name="Rectangle 46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752600"/>
            <a:ext cx="82296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2105" name="Line 57"/>
          <p:cNvSpPr>
            <a:spLocks noChangeShapeType="1"/>
          </p:cNvSpPr>
          <p:nvPr userDrawn="1"/>
        </p:nvSpPr>
        <p:spPr bwMode="auto">
          <a:xfrm flipV="1">
            <a:off x="304800" y="1600200"/>
            <a:ext cx="0" cy="4953000"/>
          </a:xfrm>
          <a:prstGeom prst="line">
            <a:avLst/>
          </a:prstGeom>
          <a:noFill/>
          <a:ln w="38100">
            <a:solidFill>
              <a:srgbClr val="003300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106" name="Line 58"/>
          <p:cNvSpPr>
            <a:spLocks noChangeShapeType="1"/>
          </p:cNvSpPr>
          <p:nvPr userDrawn="1"/>
        </p:nvSpPr>
        <p:spPr bwMode="auto">
          <a:xfrm>
            <a:off x="304800" y="1600200"/>
            <a:ext cx="8534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107" name="Line 59"/>
          <p:cNvSpPr>
            <a:spLocks noChangeShapeType="1"/>
          </p:cNvSpPr>
          <p:nvPr userDrawn="1"/>
        </p:nvSpPr>
        <p:spPr bwMode="auto">
          <a:xfrm>
            <a:off x="304800" y="6553200"/>
            <a:ext cx="8534400" cy="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108" name="Line 60"/>
          <p:cNvSpPr>
            <a:spLocks noChangeShapeType="1"/>
          </p:cNvSpPr>
          <p:nvPr userDrawn="1"/>
        </p:nvSpPr>
        <p:spPr bwMode="auto">
          <a:xfrm flipV="1">
            <a:off x="8839200" y="1600200"/>
            <a:ext cx="0" cy="4953000"/>
          </a:xfrm>
          <a:prstGeom prst="line">
            <a:avLst/>
          </a:prstGeom>
          <a:noFill/>
          <a:ln w="38100">
            <a:solidFill>
              <a:srgbClr val="BDD195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093" name="Rectangle 45"/>
          <p:cNvSpPr>
            <a:spLocks noGrp="1" noChangeArrowheads="1"/>
          </p:cNvSpPr>
          <p:nvPr>
            <p:ph type="title"/>
          </p:nvPr>
        </p:nvSpPr>
        <p:spPr bwMode="auto">
          <a:xfrm>
            <a:off x="1524000" y="304800"/>
            <a:ext cx="716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pic>
        <p:nvPicPr>
          <p:cNvPr id="2113" name="Picture 65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250825" y="306388"/>
            <a:ext cx="1296988" cy="1106487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EroforrasA.mpp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Er&#337;forr&#225;sA.mpp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EroforrasA1.mpp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EroforrasA1.mpp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EroforrasA1.mpp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EroforrasA1.mpp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EroforrasA.mpp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EroforrasA1.mpp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EroforrasA1.mpp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emf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2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3200" smtClean="0"/>
              <a:t>Ve</a:t>
            </a:r>
            <a:r>
              <a:rPr lang="sr-Latn-CS" sz="3200" smtClean="0"/>
              <a:t>za između trajanja aktivnosti (zadataka) i količine resursa</a:t>
            </a:r>
            <a:endParaRPr lang="hu-HU" sz="3200"/>
          </a:p>
        </p:txBody>
      </p:sp>
      <p:sp>
        <p:nvSpPr>
          <p:cNvPr id="27653" name="Text Box 5"/>
          <p:cNvSpPr txBox="1">
            <a:spLocks noChangeArrowheads="1"/>
          </p:cNvSpPr>
          <p:nvPr/>
        </p:nvSpPr>
        <p:spPr bwMode="auto">
          <a:xfrm>
            <a:off x="4548525" y="5589588"/>
            <a:ext cx="395095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hu-HU" b="1" smtClean="0"/>
              <a:t>Pripremio:</a:t>
            </a:r>
            <a:r>
              <a:rPr lang="hu-HU" smtClean="0"/>
              <a:t> </a:t>
            </a:r>
            <a:r>
              <a:rPr lang="hu-HU"/>
              <a:t>Szentirmai Róbert</a:t>
            </a:r>
          </a:p>
          <a:p>
            <a:pPr algn="r"/>
            <a:r>
              <a:rPr lang="hu-HU" sz="1200" smtClean="0"/>
              <a:t>(sva prava zadržana)</a:t>
            </a:r>
            <a:endParaRPr lang="hu-HU" sz="1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Ve</a:t>
            </a:r>
            <a:r>
              <a:rPr lang="sr-Latn-CS" smtClean="0"/>
              <a:t>za između trajanja aktivnosti (zadataka) i količine resursa</a:t>
            </a:r>
            <a:endParaRPr lang="hu-HU"/>
          </a:p>
        </p:txBody>
      </p:sp>
      <p:sp>
        <p:nvSpPr>
          <p:cNvPr id="868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Na slici je prikazano da na jednoj aktivnosti rade dva resursa istovremeno, u istoj meri</a:t>
            </a:r>
            <a:r>
              <a:rPr lang="hu-HU" smtClean="0"/>
              <a:t>. Trajanje aktivnosti </a:t>
            </a:r>
            <a:r>
              <a:rPr lang="hu-HU" b="1" smtClean="0"/>
              <a:t>(Duration</a:t>
            </a:r>
            <a:r>
              <a:rPr lang="hu-HU" b="1"/>
              <a:t>)</a:t>
            </a:r>
            <a:r>
              <a:rPr lang="hu-HU"/>
              <a:t> </a:t>
            </a:r>
            <a:r>
              <a:rPr lang="hu-HU" smtClean="0"/>
              <a:t>je </a:t>
            </a:r>
            <a:r>
              <a:rPr lang="hu-HU" b="1" i="1" smtClean="0"/>
              <a:t>10 dana</a:t>
            </a:r>
            <a:r>
              <a:rPr lang="hu-HU" smtClean="0"/>
              <a:t>. Količina resursa </a:t>
            </a:r>
            <a:r>
              <a:rPr lang="hu-HU" b="1" smtClean="0"/>
              <a:t>(Unit</a:t>
            </a:r>
            <a:r>
              <a:rPr lang="hu-HU" b="1"/>
              <a:t>)</a:t>
            </a:r>
            <a:r>
              <a:rPr lang="hu-HU"/>
              <a:t> </a:t>
            </a:r>
            <a:r>
              <a:rPr lang="hu-HU" smtClean="0"/>
              <a:t>je </a:t>
            </a:r>
            <a:r>
              <a:rPr lang="hu-HU" b="1" i="1" smtClean="0"/>
              <a:t>200</a:t>
            </a:r>
            <a:r>
              <a:rPr lang="hu-HU" b="1" i="1"/>
              <a:t>%</a:t>
            </a:r>
            <a:r>
              <a:rPr lang="hu-HU"/>
              <a:t>, </a:t>
            </a:r>
            <a:r>
              <a:rPr lang="hu-HU" smtClean="0"/>
              <a:t>odnosno dve osobe sa punim radnim vremenom. Celokupan rad </a:t>
            </a:r>
            <a:r>
              <a:rPr lang="hu-HU" b="1" smtClean="0"/>
              <a:t>(Work</a:t>
            </a:r>
            <a:r>
              <a:rPr lang="hu-HU" b="1"/>
              <a:t>)</a:t>
            </a:r>
            <a:r>
              <a:rPr lang="hu-HU"/>
              <a:t> </a:t>
            </a:r>
            <a:r>
              <a:rPr lang="hu-HU" smtClean="0"/>
              <a:t>je </a:t>
            </a:r>
            <a:r>
              <a:rPr lang="hu-HU" b="1" i="1" smtClean="0"/>
              <a:t>160 sati</a:t>
            </a:r>
            <a:r>
              <a:rPr lang="hu-HU" smtClean="0"/>
              <a:t>, iz čega na jedan dan spada </a:t>
            </a:r>
            <a:r>
              <a:rPr lang="hu-HU" b="1" i="1" smtClean="0"/>
              <a:t>16 sati</a:t>
            </a:r>
            <a:r>
              <a:rPr lang="hu-HU" smtClean="0"/>
              <a:t>. Ovih 16 sati su količina rada u jedinici vermena (na dan).</a:t>
            </a:r>
            <a:endParaRPr lang="hu-HU"/>
          </a:p>
        </p:txBody>
      </p:sp>
      <p:pic>
        <p:nvPicPr>
          <p:cNvPr id="868357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5357826"/>
            <a:ext cx="8353425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Pojam (količine) rada</a:t>
            </a:r>
            <a:endParaRPr lang="hu-HU"/>
          </a:p>
        </p:txBody>
      </p:sp>
      <p:sp>
        <p:nvSpPr>
          <p:cNvPr id="8704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Pojam (količine) rada je vremenski interval one dužine u kojoj jedinični resurs može da obavi predviđeni zadatak, drugačije rečeno to je ukupna količina vremena koliko potroše resursi za obavljanje te aktivnosti. </a:t>
            </a:r>
            <a:endParaRPr lang="hu-HU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65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Prva dodela resursa</a:t>
            </a:r>
            <a:endParaRPr lang="hu-HU"/>
          </a:p>
        </p:txBody>
      </p:sp>
      <p:sp>
        <p:nvSpPr>
          <p:cNvPr id="8765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Pri prvoj dodeli resursa softver MS Project automatski izračuna (količinu) rada:</a:t>
            </a:r>
            <a:endParaRPr lang="hu-HU"/>
          </a:p>
          <a:p>
            <a:r>
              <a:rPr lang="hu-HU" smtClean="0"/>
              <a:t>Rad=Dnevna količina rada*Broj resursa*Trajanje zadatka (u danima).</a:t>
            </a:r>
            <a:endParaRPr lang="hu-HU"/>
          </a:p>
          <a:p>
            <a:r>
              <a:rPr lang="hu-HU" smtClean="0"/>
              <a:t>Ako aktivnost traje deset dana i dodelimo joj 2 resursa sa radnim vremenom od 8 sati po danu, softver proračuna  (količinu) rada od 160 sati.</a:t>
            </a:r>
            <a:endParaRPr lang="hu-HU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24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Pažnja!</a:t>
            </a:r>
            <a:endParaRPr lang="hu-HU"/>
          </a:p>
        </p:txBody>
      </p:sp>
      <p:sp>
        <p:nvSpPr>
          <p:cNvPr id="8724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z="2400" smtClean="0"/>
              <a:t>Često se pogrešno, umesto (količine) rada </a:t>
            </a:r>
            <a:r>
              <a:rPr lang="hu-HU" sz="2400" b="1" smtClean="0"/>
              <a:t>(Work) </a:t>
            </a:r>
            <a:r>
              <a:rPr lang="hu-HU" sz="2400" smtClean="0"/>
              <a:t>zadaje količina utrošenog materijala na pr.: komada, kg, strana, redovi koda itd.), jer ove mere dobro prikazuju količinu rada koja predstoji.</a:t>
            </a:r>
            <a:endParaRPr lang="hu-HU" sz="2400"/>
          </a:p>
          <a:p>
            <a:r>
              <a:rPr lang="hu-HU" sz="2400" smtClean="0"/>
              <a:t>Pri formiranju terminskog plana strogo treba raditi sa vremenima. </a:t>
            </a:r>
            <a:endParaRPr lang="hu-HU" sz="2400"/>
          </a:p>
          <a:p>
            <a:r>
              <a:rPr lang="hu-HU" sz="2400" smtClean="0"/>
              <a:t>Utrošeni materijal je od značaja pri planiranju troškova.</a:t>
            </a:r>
            <a:endParaRPr lang="hu-HU" sz="2400"/>
          </a:p>
          <a:p>
            <a:r>
              <a:rPr lang="hu-HU" sz="2400" smtClean="0"/>
              <a:t>Pri formiranju terminskog plana nije bitno koliko m3 betona treba izmešati, već za koje vreme to može odraditi jedinični resurs (na pr.: jedan zidarski pomoćnik). </a:t>
            </a:r>
            <a:endParaRPr lang="hu-HU" sz="24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4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Promena podataka vezanih za dodelu resursa</a:t>
            </a:r>
            <a:endParaRPr lang="hu-HU"/>
          </a:p>
        </p:txBody>
      </p:sp>
      <p:sp>
        <p:nvSpPr>
          <p:cNvPr id="8744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Pri promeni bilo koje od: trajanja aktivnosti, količine resursa, (količine) rada i (dnevnog) radnog vremena, dešava se da softver MS Project promeni i druge vrednosti. Šta će se konkretno dešavati, zavisi od podešavanja </a:t>
            </a:r>
            <a:r>
              <a:rPr lang="hu-HU" b="1" smtClean="0"/>
              <a:t>Task Type</a:t>
            </a:r>
            <a:r>
              <a:rPr lang="hu-HU" smtClean="0"/>
              <a:t> i</a:t>
            </a:r>
            <a:r>
              <a:rPr lang="hu-HU" b="1" smtClean="0"/>
              <a:t> Effort driven</a:t>
            </a:r>
            <a:r>
              <a:rPr lang="hu-HU" smtClean="0"/>
              <a:t>.</a:t>
            </a:r>
            <a:endParaRPr lang="hu-HU"/>
          </a:p>
          <a:p>
            <a:r>
              <a:rPr lang="hu-HU" smtClean="0"/>
              <a:t>Važnost ovih podešavanja se smanjio otkad su uvedene tzv. inteligentne labele.</a:t>
            </a:r>
            <a:endParaRPr lang="hu-HU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85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Podešavanje ponašanja aktivnosti</a:t>
            </a:r>
            <a:endParaRPr lang="hu-HU"/>
          </a:p>
        </p:txBody>
      </p:sp>
      <p:sp>
        <p:nvSpPr>
          <p:cNvPr id="878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5" name="Picture 4" descr="Task Information ablak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348" y="1643050"/>
            <a:ext cx="7934695" cy="4910146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Pažnja!</a:t>
            </a:r>
            <a:endParaRPr lang="hu-HU"/>
          </a:p>
        </p:txBody>
      </p:sp>
      <p:sp>
        <p:nvSpPr>
          <p:cNvPr id="880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Određivanjem količine resursa uz trajanje aktivnosti ne znači ujedno da postavljamo ograničenje na resurse u ovoj fazi planiranja. To će se raditi u fazi planiranja resursa.</a:t>
            </a:r>
            <a:endParaRPr lang="hu-HU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2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Zadatak</a:t>
            </a:r>
            <a:endParaRPr lang="hu-HU"/>
          </a:p>
        </p:txBody>
      </p:sp>
      <p:sp>
        <p:nvSpPr>
          <p:cNvPr id="882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Otvorimo fajl </a:t>
            </a:r>
            <a:r>
              <a:rPr lang="hu-HU" b="1" smtClean="0"/>
              <a:t>EroforrasA.mpp</a:t>
            </a:r>
            <a:r>
              <a:rPr lang="hu-HU" smtClean="0"/>
              <a:t>! Pogledajmo: aktivnost </a:t>
            </a:r>
            <a:r>
              <a:rPr lang="hu-HU" b="1" i="1"/>
              <a:t>T1 </a:t>
            </a:r>
            <a:r>
              <a:rPr lang="hu-HU" smtClean="0"/>
              <a:t>ima trajanje od </a:t>
            </a:r>
            <a:r>
              <a:rPr lang="hu-HU" b="1" i="1"/>
              <a:t>10 </a:t>
            </a:r>
            <a:r>
              <a:rPr lang="hu-HU" b="1" i="1" smtClean="0"/>
              <a:t>dana</a:t>
            </a:r>
            <a:r>
              <a:rPr lang="hu-HU" smtClean="0"/>
              <a:t>. Po osnovnom podešavanju softvera zasad je (količina) rada</a:t>
            </a:r>
            <a:r>
              <a:rPr lang="hu-HU" b="1" smtClean="0"/>
              <a:t> </a:t>
            </a:r>
            <a:r>
              <a:rPr lang="hu-HU" b="1"/>
              <a:t>(Work)</a:t>
            </a:r>
            <a:r>
              <a:rPr lang="hu-HU"/>
              <a:t> </a:t>
            </a:r>
            <a:r>
              <a:rPr lang="hu-HU" b="1" i="1" smtClean="0"/>
              <a:t>0 sati</a:t>
            </a:r>
            <a:r>
              <a:rPr lang="hu-HU" smtClean="0"/>
              <a:t>. </a:t>
            </a:r>
            <a:endParaRPr lang="hu-HU"/>
          </a:p>
          <a:p>
            <a:r>
              <a:rPr lang="hu-HU" smtClean="0"/>
              <a:t>Dodelimo aktivnosti </a:t>
            </a:r>
            <a:r>
              <a:rPr lang="hu-HU" b="1" i="1"/>
              <a:t>T1</a:t>
            </a:r>
            <a:r>
              <a:rPr lang="hu-HU"/>
              <a:t> </a:t>
            </a:r>
            <a:r>
              <a:rPr lang="hu-HU" smtClean="0"/>
              <a:t>resurs </a:t>
            </a:r>
            <a:r>
              <a:rPr lang="hu-HU" b="1" i="1"/>
              <a:t>E1</a:t>
            </a:r>
            <a:r>
              <a:rPr lang="hu-HU"/>
              <a:t> </a:t>
            </a:r>
            <a:r>
              <a:rPr lang="hu-HU" smtClean="0"/>
              <a:t>i pogledajmo kako se menjaju vrednosti! </a:t>
            </a:r>
            <a:endParaRPr lang="hu-HU"/>
          </a:p>
        </p:txBody>
      </p:sp>
      <p:pic>
        <p:nvPicPr>
          <p:cNvPr id="882692" name="Picture 4" descr="titkárnő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948488" y="4581525"/>
            <a:ext cx="1808162" cy="18462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47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Feladat</a:t>
            </a:r>
          </a:p>
        </p:txBody>
      </p:sp>
      <p:sp>
        <p:nvSpPr>
          <p:cNvPr id="8847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Zatvorimo prethodni fajl bez snimanja  otvorimo ponovo fajl </a:t>
            </a:r>
            <a:r>
              <a:rPr lang="hu-HU" b="1" smtClean="0"/>
              <a:t>EroforrasA.mpp</a:t>
            </a:r>
            <a:r>
              <a:rPr lang="hu-HU" smtClean="0"/>
              <a:t>! </a:t>
            </a:r>
            <a:endParaRPr lang="hu-HU" b="1"/>
          </a:p>
          <a:p>
            <a:r>
              <a:rPr lang="hu-HU" smtClean="0"/>
              <a:t>Sada dodelimo istovremeno resurse </a:t>
            </a:r>
            <a:r>
              <a:rPr lang="hu-HU" b="1" i="1" smtClean="0"/>
              <a:t>E1</a:t>
            </a:r>
            <a:r>
              <a:rPr lang="hu-HU" smtClean="0"/>
              <a:t> i </a:t>
            </a:r>
            <a:r>
              <a:rPr lang="hu-HU" b="1" i="1"/>
              <a:t>E2</a:t>
            </a:r>
            <a:r>
              <a:rPr lang="hu-HU"/>
              <a:t> </a:t>
            </a:r>
            <a:r>
              <a:rPr lang="hu-HU" smtClean="0"/>
              <a:t>istoj aktivnosti!</a:t>
            </a:r>
            <a:endParaRPr lang="hu-HU"/>
          </a:p>
        </p:txBody>
      </p:sp>
      <p:pic>
        <p:nvPicPr>
          <p:cNvPr id="884740" name="Picture 4" descr="titkárnő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948488" y="4581525"/>
            <a:ext cx="1808162" cy="18462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67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Feladat</a:t>
            </a:r>
          </a:p>
        </p:txBody>
      </p:sp>
      <p:sp>
        <p:nvSpPr>
          <p:cNvPr id="8867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Otvorimo fajl </a:t>
            </a:r>
            <a:r>
              <a:rPr lang="hu-HU" b="1" smtClean="0"/>
              <a:t>EroforrasA1.mpp</a:t>
            </a:r>
            <a:r>
              <a:rPr lang="hu-HU" smtClean="0"/>
              <a:t>!</a:t>
            </a:r>
            <a:endParaRPr lang="hu-HU" b="1"/>
          </a:p>
          <a:p>
            <a:r>
              <a:rPr lang="hu-HU" smtClean="0"/>
              <a:t>Vidi se da na aktivnosti </a:t>
            </a:r>
            <a:r>
              <a:rPr lang="hu-HU" b="1" i="1" smtClean="0"/>
              <a:t>T1</a:t>
            </a:r>
            <a:r>
              <a:rPr lang="hu-HU" smtClean="0"/>
              <a:t> radi resurs </a:t>
            </a:r>
            <a:r>
              <a:rPr lang="hu-HU" b="1" i="1" smtClean="0"/>
              <a:t>E1</a:t>
            </a:r>
            <a:r>
              <a:rPr lang="hu-HU" smtClean="0"/>
              <a:t>. Dodelimo sada novi resurs </a:t>
            </a:r>
            <a:r>
              <a:rPr lang="hu-HU" b="1" i="1" smtClean="0"/>
              <a:t>E2</a:t>
            </a:r>
            <a:r>
              <a:rPr lang="hu-HU" smtClean="0"/>
              <a:t> istoj aktivnosti</a:t>
            </a:r>
            <a:r>
              <a:rPr lang="sr-Latn-CS" smtClean="0"/>
              <a:t>!</a:t>
            </a:r>
            <a:endParaRPr lang="hu-HU"/>
          </a:p>
        </p:txBody>
      </p:sp>
      <p:pic>
        <p:nvPicPr>
          <p:cNvPr id="886788" name="Picture 4" descr="titkárnő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948488" y="4581525"/>
            <a:ext cx="1808162" cy="18462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88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Zadatak</a:t>
            </a:r>
            <a:endParaRPr lang="hu-HU"/>
          </a:p>
        </p:txBody>
      </p:sp>
      <p:sp>
        <p:nvSpPr>
          <p:cNvPr id="8888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Zatvorimo ponovo fajl projekta bez snimanja i otvorimo ponovo fajl </a:t>
            </a:r>
            <a:r>
              <a:rPr lang="hu-HU" b="1" smtClean="0"/>
              <a:t>EroforrasA1.mpp</a:t>
            </a:r>
            <a:r>
              <a:rPr lang="hu-HU" smtClean="0"/>
              <a:t>! </a:t>
            </a:r>
            <a:endParaRPr lang="hu-HU"/>
          </a:p>
          <a:p>
            <a:r>
              <a:rPr lang="hu-HU" smtClean="0"/>
              <a:t>Podesimo sad parametar </a:t>
            </a:r>
            <a:r>
              <a:rPr lang="hu-HU" b="1" smtClean="0"/>
              <a:t>Task Type </a:t>
            </a:r>
            <a:r>
              <a:rPr lang="hu-HU" smtClean="0"/>
              <a:t>na</a:t>
            </a:r>
            <a:r>
              <a:rPr lang="hu-HU" b="1" smtClean="0"/>
              <a:t> Fixed Work </a:t>
            </a:r>
            <a:r>
              <a:rPr lang="hu-HU" smtClean="0"/>
              <a:t>i dodelimo resurs </a:t>
            </a:r>
            <a:r>
              <a:rPr lang="hu-HU" b="1" smtClean="0"/>
              <a:t>E2 </a:t>
            </a:r>
            <a:r>
              <a:rPr lang="hu-HU" smtClean="0"/>
              <a:t>istoj aktivnosti. </a:t>
            </a:r>
            <a:endParaRPr lang="hu-HU"/>
          </a:p>
        </p:txBody>
      </p:sp>
      <p:pic>
        <p:nvPicPr>
          <p:cNvPr id="888836" name="Picture 4" descr="titkárnő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948488" y="4581525"/>
            <a:ext cx="1808162" cy="18462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8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Latn-CS" smtClean="0"/>
              <a:t>Z</a:t>
            </a:r>
            <a:r>
              <a:rPr lang="hu-HU" smtClean="0"/>
              <a:t>adatak</a:t>
            </a:r>
            <a:endParaRPr lang="hu-HU"/>
          </a:p>
        </p:txBody>
      </p:sp>
      <p:sp>
        <p:nvSpPr>
          <p:cNvPr id="8908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Zatvorimo ponovo fajl projekta bez snimanja i otvorimo ponovo fajl </a:t>
            </a:r>
            <a:r>
              <a:rPr lang="hu-HU" b="1" smtClean="0"/>
              <a:t>EroforrasA1.mpp</a:t>
            </a:r>
            <a:r>
              <a:rPr lang="hu-HU" smtClean="0"/>
              <a:t>! </a:t>
            </a:r>
            <a:endParaRPr lang="hu-HU"/>
          </a:p>
          <a:p>
            <a:r>
              <a:rPr lang="hu-HU" smtClean="0"/>
              <a:t>Podesimo sad </a:t>
            </a:r>
            <a:r>
              <a:rPr lang="hu-HU" b="1" smtClean="0"/>
              <a:t>Task Type </a:t>
            </a:r>
            <a:r>
              <a:rPr lang="hu-HU" smtClean="0"/>
              <a:t>na </a:t>
            </a:r>
            <a:r>
              <a:rPr lang="hu-HU" b="1" smtClean="0"/>
              <a:t>Fixed Duration,</a:t>
            </a:r>
            <a:r>
              <a:rPr lang="hu-HU" smtClean="0"/>
              <a:t> uključimo opciju </a:t>
            </a:r>
            <a:r>
              <a:rPr lang="hu-HU" b="1" smtClean="0"/>
              <a:t>Effort Driven</a:t>
            </a:r>
            <a:r>
              <a:rPr lang="hu-HU" smtClean="0"/>
              <a:t>, zatim dodelimo resurs </a:t>
            </a:r>
            <a:r>
              <a:rPr lang="hu-HU" b="1" i="1" smtClean="0"/>
              <a:t>E2</a:t>
            </a:r>
            <a:r>
              <a:rPr lang="hu-HU" smtClean="0"/>
              <a:t>. </a:t>
            </a:r>
            <a:endParaRPr lang="hu-HU"/>
          </a:p>
        </p:txBody>
      </p:sp>
      <p:pic>
        <p:nvPicPr>
          <p:cNvPr id="890884" name="Picture 4" descr="titkárnő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948488" y="4581525"/>
            <a:ext cx="1808162" cy="18462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29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Zadatak</a:t>
            </a:r>
            <a:endParaRPr lang="hu-HU"/>
          </a:p>
        </p:txBody>
      </p:sp>
      <p:sp>
        <p:nvSpPr>
          <p:cNvPr id="8929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Zatvorimo ponovo fajl projekta bez snimanja i otvorimo ponovo fajl </a:t>
            </a:r>
            <a:r>
              <a:rPr lang="hu-HU" b="1" smtClean="0"/>
              <a:t>EroforrasA1.mpp</a:t>
            </a:r>
            <a:r>
              <a:rPr lang="hu-HU" smtClean="0"/>
              <a:t>! </a:t>
            </a:r>
          </a:p>
          <a:p>
            <a:r>
              <a:rPr lang="hu-HU" smtClean="0"/>
              <a:t>Podesimo sad parametar Task Type na </a:t>
            </a:r>
            <a:r>
              <a:rPr lang="hu-HU" b="1" smtClean="0"/>
              <a:t>Fixed Duration, </a:t>
            </a:r>
            <a:r>
              <a:rPr lang="hu-HU" smtClean="0"/>
              <a:t>ali nemojmo sad uključiti opciju </a:t>
            </a:r>
            <a:r>
              <a:rPr lang="hu-HU" b="1" smtClean="0"/>
              <a:t>Effort Driven, </a:t>
            </a:r>
            <a:r>
              <a:rPr lang="hu-HU" smtClean="0"/>
              <a:t>zatim dodelimo resurs </a:t>
            </a:r>
            <a:r>
              <a:rPr lang="hu-HU" b="1" i="1" smtClean="0"/>
              <a:t>E2.</a:t>
            </a:r>
            <a:r>
              <a:rPr lang="hu-HU" smtClean="0"/>
              <a:t> </a:t>
            </a:r>
            <a:endParaRPr lang="hu-HU"/>
          </a:p>
        </p:txBody>
      </p:sp>
      <p:pic>
        <p:nvPicPr>
          <p:cNvPr id="892932" name="Picture 4" descr="titkárnő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948488" y="4581525"/>
            <a:ext cx="1808162" cy="18462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49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Zadatak</a:t>
            </a:r>
            <a:endParaRPr lang="hu-HU"/>
          </a:p>
        </p:txBody>
      </p:sp>
      <p:sp>
        <p:nvSpPr>
          <p:cNvPr id="8949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Otvorimo ponovo ranije korišćeni fajl </a:t>
            </a:r>
            <a:r>
              <a:rPr lang="hu-HU" b="1" smtClean="0"/>
              <a:t>EroforrasA.mpp</a:t>
            </a:r>
            <a:r>
              <a:rPr lang="hu-HU" smtClean="0"/>
              <a:t>! </a:t>
            </a:r>
            <a:endParaRPr lang="hu-HU" b="1"/>
          </a:p>
          <a:p>
            <a:r>
              <a:rPr lang="hu-HU" smtClean="0"/>
              <a:t>Dodelimo akrivnosti </a:t>
            </a:r>
            <a:r>
              <a:rPr lang="hu-HU" b="1" i="1" smtClean="0"/>
              <a:t>T1 </a:t>
            </a:r>
            <a:r>
              <a:rPr lang="hu-HU" smtClean="0"/>
              <a:t>resurs </a:t>
            </a:r>
            <a:r>
              <a:rPr lang="hu-HU" b="1" i="1" smtClean="0"/>
              <a:t>E1</a:t>
            </a:r>
            <a:r>
              <a:rPr lang="hu-HU" smtClean="0"/>
              <a:t> sa</a:t>
            </a:r>
            <a:r>
              <a:rPr lang="hu-HU" b="1" i="1" smtClean="0"/>
              <a:t>10</a:t>
            </a:r>
            <a:r>
              <a:rPr lang="hu-HU" smtClean="0"/>
              <a:t>% angažovanja, </a:t>
            </a:r>
            <a:r>
              <a:rPr lang="hu-HU" b="1" i="1" smtClean="0"/>
              <a:t>E2 </a:t>
            </a:r>
            <a:r>
              <a:rPr lang="hu-HU" smtClean="0"/>
              <a:t>sa </a:t>
            </a:r>
            <a:r>
              <a:rPr lang="hu-HU" b="1" i="1" smtClean="0"/>
              <a:t>25%</a:t>
            </a:r>
            <a:r>
              <a:rPr lang="hu-HU" smtClean="0"/>
              <a:t>, </a:t>
            </a:r>
            <a:r>
              <a:rPr lang="hu-HU" b="1" i="1" smtClean="0"/>
              <a:t>E3 sa</a:t>
            </a:r>
            <a:r>
              <a:rPr lang="hu-HU" smtClean="0"/>
              <a:t> </a:t>
            </a:r>
            <a:r>
              <a:rPr lang="hu-HU" b="1" i="1" smtClean="0"/>
              <a:t>100%</a:t>
            </a:r>
            <a:r>
              <a:rPr lang="hu-HU" smtClean="0"/>
              <a:t>, </a:t>
            </a:r>
            <a:r>
              <a:rPr lang="hu-HU" b="1" i="1" smtClean="0"/>
              <a:t>E4 sa</a:t>
            </a:r>
            <a:r>
              <a:rPr lang="hu-HU" smtClean="0"/>
              <a:t> </a:t>
            </a:r>
            <a:r>
              <a:rPr lang="hu-HU" b="1" i="1" smtClean="0"/>
              <a:t>73%</a:t>
            </a:r>
            <a:r>
              <a:rPr lang="hu-HU" smtClean="0"/>
              <a:t>, i na kraju </a:t>
            </a:r>
            <a:r>
              <a:rPr lang="hu-HU" b="1" i="1" smtClean="0"/>
              <a:t>E5</a:t>
            </a:r>
            <a:r>
              <a:rPr lang="hu-HU" smtClean="0"/>
              <a:t> sa </a:t>
            </a:r>
            <a:r>
              <a:rPr lang="hu-HU" b="1" i="1" smtClean="0"/>
              <a:t>8%, </a:t>
            </a:r>
            <a:r>
              <a:rPr lang="hu-HU" smtClean="0"/>
              <a:t>tako da ne treba da se promeni tip zadatka u </a:t>
            </a:r>
            <a:r>
              <a:rPr lang="hu-HU" b="1" smtClean="0"/>
              <a:t>Fixed Duration</a:t>
            </a:r>
            <a:r>
              <a:rPr lang="hu-HU" smtClean="0"/>
              <a:t> niti da se uključi opcija</a:t>
            </a:r>
            <a:r>
              <a:rPr lang="hu-HU" b="1"/>
              <a:t/>
            </a:r>
            <a:br>
              <a:rPr lang="hu-HU" b="1"/>
            </a:br>
            <a:r>
              <a:rPr lang="hu-HU" b="1" smtClean="0"/>
              <a:t>Effort Driven</a:t>
            </a:r>
            <a:r>
              <a:rPr lang="hu-HU" smtClean="0"/>
              <a:t>!</a:t>
            </a:r>
            <a:endParaRPr lang="hu-HU"/>
          </a:p>
        </p:txBody>
      </p:sp>
      <p:pic>
        <p:nvPicPr>
          <p:cNvPr id="894980" name="Picture 4" descr="titkárnő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948488" y="4581525"/>
            <a:ext cx="1808162" cy="18462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70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Zadatak</a:t>
            </a:r>
            <a:endParaRPr lang="hu-HU"/>
          </a:p>
        </p:txBody>
      </p:sp>
      <p:sp>
        <p:nvSpPr>
          <p:cNvPr id="8970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Zatvorimo prethodni fajl bez snimanja zatim otvorimo ponovo fajl </a:t>
            </a:r>
            <a:r>
              <a:rPr lang="hu-HU" b="1" smtClean="0"/>
              <a:t>EroforrasA.mpp</a:t>
            </a:r>
            <a:r>
              <a:rPr lang="hu-HU" smtClean="0"/>
              <a:t>! </a:t>
            </a:r>
            <a:endParaRPr lang="hu-HU" b="1"/>
          </a:p>
          <a:p>
            <a:r>
              <a:rPr lang="hu-HU" smtClean="0"/>
              <a:t>Dodelimo resurs </a:t>
            </a:r>
            <a:r>
              <a:rPr lang="hu-HU" b="1" i="1"/>
              <a:t>E1</a:t>
            </a:r>
            <a:r>
              <a:rPr lang="hu-HU"/>
              <a:t> </a:t>
            </a:r>
            <a:r>
              <a:rPr lang="hu-HU" smtClean="0"/>
              <a:t>aktivnosti T1 od </a:t>
            </a:r>
            <a:r>
              <a:rPr lang="hu-HU" b="1" i="1" smtClean="0"/>
              <a:t>10</a:t>
            </a:r>
            <a:r>
              <a:rPr lang="hu-HU" smtClean="0"/>
              <a:t> dana tako da taj resurs radi ukupno svega </a:t>
            </a:r>
            <a:r>
              <a:rPr lang="hu-HU" b="1" i="1"/>
              <a:t>25</a:t>
            </a:r>
            <a:r>
              <a:rPr lang="hu-HU"/>
              <a:t> </a:t>
            </a:r>
            <a:r>
              <a:rPr lang="hu-HU" smtClean="0"/>
              <a:t>sati na toj aktivnosti. </a:t>
            </a:r>
            <a:endParaRPr lang="hu-HU"/>
          </a:p>
        </p:txBody>
      </p:sp>
      <p:pic>
        <p:nvPicPr>
          <p:cNvPr id="897028" name="Picture 4" descr="titkárnő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948488" y="4581525"/>
            <a:ext cx="1808162" cy="18462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9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Feladat</a:t>
            </a:r>
          </a:p>
        </p:txBody>
      </p:sp>
      <p:sp>
        <p:nvSpPr>
          <p:cNvPr id="899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Otvorimo fajl </a:t>
            </a:r>
            <a:r>
              <a:rPr lang="hu-HU" b="1" smtClean="0"/>
              <a:t>EroforrasA1.mpp</a:t>
            </a:r>
            <a:r>
              <a:rPr lang="hu-HU" smtClean="0"/>
              <a:t>! </a:t>
            </a:r>
            <a:endParaRPr lang="hu-HU" b="1"/>
          </a:p>
          <a:p>
            <a:r>
              <a:rPr lang="hu-HU" smtClean="0"/>
              <a:t>Neka sad aktivnost </a:t>
            </a:r>
            <a:r>
              <a:rPr lang="hu-HU" b="1" i="1" smtClean="0"/>
              <a:t>T1</a:t>
            </a:r>
            <a:r>
              <a:rPr lang="hu-HU" smtClean="0"/>
              <a:t> bude takvog tipa da je na njemu potrebno obavlajati sve više rada.</a:t>
            </a:r>
            <a:endParaRPr lang="hu-HU"/>
          </a:p>
        </p:txBody>
      </p:sp>
      <p:pic>
        <p:nvPicPr>
          <p:cNvPr id="899076" name="Picture 4" descr="titkárnő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948488" y="4581525"/>
            <a:ext cx="1808162" cy="18462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Zadatak</a:t>
            </a:r>
            <a:endParaRPr lang="hu-HU"/>
          </a:p>
        </p:txBody>
      </p:sp>
      <p:sp>
        <p:nvSpPr>
          <p:cNvPr id="901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Zatvorimo ponovo fajl projekta bez snimanja i otvorimo ponovo </a:t>
            </a:r>
            <a:r>
              <a:rPr lang="hu-HU" smtClean="0"/>
              <a:t>fajl </a:t>
            </a:r>
            <a:r>
              <a:rPr lang="hu-HU" b="1" smtClean="0"/>
              <a:t>EroforrasA1.mpp</a:t>
            </a:r>
            <a:r>
              <a:rPr lang="hu-HU" smtClean="0"/>
              <a:t>!</a:t>
            </a:r>
            <a:endParaRPr lang="hu-HU" b="1"/>
          </a:p>
          <a:p>
            <a:r>
              <a:rPr lang="hu-HU" smtClean="0"/>
              <a:t>Podesimo parametar </a:t>
            </a:r>
            <a:r>
              <a:rPr lang="hu-HU" b="1" smtClean="0"/>
              <a:t>Task type </a:t>
            </a:r>
            <a:r>
              <a:rPr lang="hu-HU" smtClean="0"/>
              <a:t>na</a:t>
            </a:r>
            <a:r>
              <a:rPr lang="hu-HU" b="1" smtClean="0"/>
              <a:t> Fixed Duration</a:t>
            </a:r>
            <a:r>
              <a:rPr lang="hu-HU" smtClean="0"/>
              <a:t>, i podesimo ponovo parametar </a:t>
            </a:r>
            <a:r>
              <a:rPr lang="hu-HU" b="1" smtClean="0"/>
              <a:t>Work Contur </a:t>
            </a:r>
            <a:r>
              <a:rPr lang="hu-HU" smtClean="0"/>
              <a:t>na kontinualno rastući!</a:t>
            </a:r>
            <a:endParaRPr lang="hu-HU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otesz">
  <a:themeElements>
    <a:clrScheme name="">
      <a:dk1>
        <a:srgbClr val="000000"/>
      </a:dk1>
      <a:lt1>
        <a:srgbClr val="FEFDE3"/>
      </a:lt1>
      <a:dk2>
        <a:srgbClr val="FFFFFF"/>
      </a:dk2>
      <a:lt2>
        <a:srgbClr val="000000"/>
      </a:lt2>
      <a:accent1>
        <a:srgbClr val="A1BD69"/>
      </a:accent1>
      <a:accent2>
        <a:srgbClr val="3694B6"/>
      </a:accent2>
      <a:accent3>
        <a:srgbClr val="FEFEEF"/>
      </a:accent3>
      <a:accent4>
        <a:srgbClr val="000000"/>
      </a:accent4>
      <a:accent5>
        <a:srgbClr val="CDDBB9"/>
      </a:accent5>
      <a:accent6>
        <a:srgbClr val="3086A5"/>
      </a:accent6>
      <a:hlink>
        <a:srgbClr val="666699"/>
      </a:hlink>
      <a:folHlink>
        <a:srgbClr val="666699"/>
      </a:folHlink>
    </a:clrScheme>
    <a:fontScheme name="Notesz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Notesz 1">
        <a:dk1>
          <a:srgbClr val="000000"/>
        </a:dk1>
        <a:lt1>
          <a:srgbClr val="FEFDE3"/>
        </a:lt1>
        <a:dk2>
          <a:srgbClr val="221304"/>
        </a:dk2>
        <a:lt2>
          <a:srgbClr val="CBBD83"/>
        </a:lt2>
        <a:accent1>
          <a:srgbClr val="A1BD69"/>
        </a:accent1>
        <a:accent2>
          <a:srgbClr val="3694B6"/>
        </a:accent2>
        <a:accent3>
          <a:srgbClr val="FEFEEF"/>
        </a:accent3>
        <a:accent4>
          <a:srgbClr val="000000"/>
        </a:accent4>
        <a:accent5>
          <a:srgbClr val="CDDBB9"/>
        </a:accent5>
        <a:accent6>
          <a:srgbClr val="3086A5"/>
        </a:accent6>
        <a:hlink>
          <a:srgbClr val="660066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z 2">
        <a:dk1>
          <a:srgbClr val="000000"/>
        </a:dk1>
        <a:lt1>
          <a:srgbClr val="FFFFFF"/>
        </a:lt1>
        <a:dk2>
          <a:srgbClr val="221304"/>
        </a:dk2>
        <a:lt2>
          <a:srgbClr val="CBBD83"/>
        </a:lt2>
        <a:accent1>
          <a:srgbClr val="A1BD69"/>
        </a:accent1>
        <a:accent2>
          <a:srgbClr val="3694B6"/>
        </a:accent2>
        <a:accent3>
          <a:srgbClr val="FFFFFF"/>
        </a:accent3>
        <a:accent4>
          <a:srgbClr val="000000"/>
        </a:accent4>
        <a:accent5>
          <a:srgbClr val="CDDBB9"/>
        </a:accent5>
        <a:accent6>
          <a:srgbClr val="3086A5"/>
        </a:accent6>
        <a:hlink>
          <a:srgbClr val="660066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z 3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77777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Designs\Notesz.pot</Template>
  <TotalTime>5392</TotalTime>
  <Words>728</Words>
  <Application>Microsoft PowerPoint</Application>
  <PresentationFormat>On-screen Show (4:3)</PresentationFormat>
  <Paragraphs>70</Paragraphs>
  <Slides>18</Slides>
  <Notes>18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Notesz</vt:lpstr>
      <vt:lpstr>Veza između trajanja aktivnosti (zadataka) i količine resursa</vt:lpstr>
      <vt:lpstr>Veza između trajanja aktivnosti (zadataka) i količine resursa</vt:lpstr>
      <vt:lpstr>Pojam (količine) rada</vt:lpstr>
      <vt:lpstr>Prva dodela resursa</vt:lpstr>
      <vt:lpstr>Pažnja!</vt:lpstr>
      <vt:lpstr>Promena podataka vezanih za dodelu resursa</vt:lpstr>
      <vt:lpstr>Podešavanje ponašanja aktivnosti</vt:lpstr>
      <vt:lpstr>Pažnja!</vt:lpstr>
      <vt:lpstr>Zadatak</vt:lpstr>
      <vt:lpstr>Feladat</vt:lpstr>
      <vt:lpstr>Feladat</vt:lpstr>
      <vt:lpstr>Zadatak</vt:lpstr>
      <vt:lpstr>Zadatak</vt:lpstr>
      <vt:lpstr>Zadatak</vt:lpstr>
      <vt:lpstr>Zadatak</vt:lpstr>
      <vt:lpstr>Zadatak</vt:lpstr>
      <vt:lpstr>Feladat</vt:lpstr>
      <vt:lpstr>Zadatak</vt:lpstr>
    </vt:vector>
  </TitlesOfParts>
  <Company>WSH Kft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Projekttámogató szoftverek</dc:title>
  <dc:creator>Rendszergazda</dc:creator>
  <cp:lastModifiedBy>Nandor Burany</cp:lastModifiedBy>
  <cp:revision>178</cp:revision>
  <cp:lastPrinted>1601-01-01T00:00:00Z</cp:lastPrinted>
  <dcterms:created xsi:type="dcterms:W3CDTF">2001-10-04T13:18:56Z</dcterms:created>
  <dcterms:modified xsi:type="dcterms:W3CDTF">2009-05-06T05:23:06Z</dcterms:modified>
</cp:coreProperties>
</file>