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9"/>
  </p:notesMasterIdLst>
  <p:handoutMasterIdLst>
    <p:handoutMasterId r:id="rId30"/>
  </p:handoutMasterIdLst>
  <p:sldIdLst>
    <p:sldId id="256" r:id="rId2"/>
    <p:sldId id="258" r:id="rId3"/>
    <p:sldId id="259" r:id="rId4"/>
    <p:sldId id="265" r:id="rId5"/>
    <p:sldId id="266" r:id="rId6"/>
    <p:sldId id="267" r:id="rId7"/>
    <p:sldId id="268" r:id="rId8"/>
    <p:sldId id="269" r:id="rId9"/>
    <p:sldId id="270" r:id="rId10"/>
    <p:sldId id="271" r:id="rId11"/>
    <p:sldId id="260" r:id="rId12"/>
    <p:sldId id="264" r:id="rId13"/>
    <p:sldId id="272" r:id="rId14"/>
    <p:sldId id="274" r:id="rId15"/>
    <p:sldId id="275" r:id="rId16"/>
    <p:sldId id="276" r:id="rId17"/>
    <p:sldId id="277" r:id="rId18"/>
    <p:sldId id="278" r:id="rId19"/>
    <p:sldId id="273" r:id="rId20"/>
    <p:sldId id="279" r:id="rId21"/>
    <p:sldId id="280" r:id="rId22"/>
    <p:sldId id="281" r:id="rId23"/>
    <p:sldId id="282" r:id="rId24"/>
    <p:sldId id="283" r:id="rId25"/>
    <p:sldId id="262" r:id="rId26"/>
    <p:sldId id="284" r:id="rId27"/>
    <p:sldId id="263" r:id="rId28"/>
  </p:sldIdLst>
  <p:sldSz cx="9144000" cy="6858000" type="screen4x3"/>
  <p:notesSz cx="6800850" cy="9890125"/>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BDD195"/>
    <a:srgbClr val="800080"/>
    <a:srgbClr val="336600"/>
    <a:srgbClr val="993366"/>
    <a:srgbClr val="666699"/>
    <a:srgbClr val="FFFFCC"/>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2787"/>
    <p:restoredTop sz="90929"/>
  </p:normalViewPr>
  <p:slideViewPr>
    <p:cSldViewPr>
      <p:cViewPr varScale="1">
        <p:scale>
          <a:sx n="52" d="100"/>
          <a:sy n="52" d="100"/>
        </p:scale>
        <p:origin x="-108" y="-10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902"/>
    </p:cViewPr>
  </p:sorterViewPr>
  <p:notesViewPr>
    <p:cSldViewPr>
      <p:cViewPr varScale="1">
        <p:scale>
          <a:sx n="56" d="100"/>
          <a:sy n="56" d="100"/>
        </p:scale>
        <p:origin x="-1878" y="-78"/>
      </p:cViewPr>
      <p:guideLst>
        <p:guide orient="horz" pos="3115"/>
        <p:guide pos="2142"/>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6" name="Rectangle 4"/>
          <p:cNvSpPr>
            <a:spLocks noGrp="1" noChangeArrowheads="1"/>
          </p:cNvSpPr>
          <p:nvPr>
            <p:ph type="ftr" sz="quarter" idx="2"/>
          </p:nvPr>
        </p:nvSpPr>
        <p:spPr bwMode="auto">
          <a:xfrm>
            <a:off x="0" y="9337675"/>
            <a:ext cx="2947988"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49157" name="Rectangle 5"/>
          <p:cNvSpPr>
            <a:spLocks noGrp="1" noChangeArrowheads="1"/>
          </p:cNvSpPr>
          <p:nvPr>
            <p:ph type="sldNum" sz="quarter" idx="3"/>
          </p:nvPr>
        </p:nvSpPr>
        <p:spPr bwMode="auto">
          <a:xfrm>
            <a:off x="0" y="9337675"/>
            <a:ext cx="680085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600" b="1"/>
            </a:lvl1pPr>
          </a:lstStyle>
          <a:p>
            <a:fld id="{33CF9C0A-2145-4C28-AC7B-63997F088104}" type="slidenum">
              <a:rPr lang="en-GB"/>
              <a:pPr/>
              <a:t>‹#›</a:t>
            </a:fld>
            <a:endParaRPr lang="en-GB"/>
          </a:p>
        </p:txBody>
      </p:sp>
      <p:grpSp>
        <p:nvGrpSpPr>
          <p:cNvPr id="49162" name="Group 10"/>
          <p:cNvGrpSpPr>
            <a:grpSpLocks/>
          </p:cNvGrpSpPr>
          <p:nvPr/>
        </p:nvGrpSpPr>
        <p:grpSpPr bwMode="auto">
          <a:xfrm>
            <a:off x="461963" y="438150"/>
            <a:ext cx="5853112" cy="8823325"/>
            <a:chOff x="0" y="277"/>
            <a:chExt cx="4239" cy="5579"/>
          </a:xfrm>
        </p:grpSpPr>
        <p:sp>
          <p:nvSpPr>
            <p:cNvPr id="49158" name="Line 6"/>
            <p:cNvSpPr>
              <a:spLocks noChangeShapeType="1"/>
            </p:cNvSpPr>
            <p:nvPr/>
          </p:nvSpPr>
          <p:spPr bwMode="auto">
            <a:xfrm>
              <a:off x="0" y="5856"/>
              <a:ext cx="4239" cy="0"/>
            </a:xfrm>
            <a:prstGeom prst="line">
              <a:avLst/>
            </a:prstGeom>
            <a:noFill/>
            <a:ln w="19050" cmpd="dbl">
              <a:solidFill>
                <a:schemeClr val="tx1"/>
              </a:solidFill>
              <a:round/>
              <a:headEnd/>
              <a:tailEnd/>
            </a:ln>
            <a:effectLst/>
          </p:spPr>
          <p:txBody>
            <a:bodyPr wrap="none"/>
            <a:lstStyle/>
            <a:p>
              <a:endParaRPr lang="en-US"/>
            </a:p>
          </p:txBody>
        </p:sp>
        <p:sp>
          <p:nvSpPr>
            <p:cNvPr id="49159" name="Line 7"/>
            <p:cNvSpPr>
              <a:spLocks noChangeShapeType="1"/>
            </p:cNvSpPr>
            <p:nvPr/>
          </p:nvSpPr>
          <p:spPr bwMode="auto">
            <a:xfrm>
              <a:off x="0" y="277"/>
              <a:ext cx="4239" cy="0"/>
            </a:xfrm>
            <a:prstGeom prst="line">
              <a:avLst/>
            </a:prstGeom>
            <a:noFill/>
            <a:ln w="19050" cmpd="dbl">
              <a:solidFill>
                <a:schemeClr val="tx1"/>
              </a:solidFill>
              <a:round/>
              <a:headEnd/>
              <a:tailEnd/>
            </a:ln>
            <a:effectLst/>
          </p:spPr>
          <p:txBody>
            <a:bodyPr wrap="none"/>
            <a:lstStyle/>
            <a:p>
              <a:endParaRPr lang="en-US"/>
            </a:p>
          </p:txBody>
        </p:sp>
      </p:grpSp>
      <p:sp>
        <p:nvSpPr>
          <p:cNvPr id="49160" name="Text Box 8"/>
          <p:cNvSpPr txBox="1">
            <a:spLocks noChangeArrowheads="1"/>
          </p:cNvSpPr>
          <p:nvPr/>
        </p:nvSpPr>
        <p:spPr bwMode="auto">
          <a:xfrm>
            <a:off x="3387725" y="152400"/>
            <a:ext cx="3003550" cy="273050"/>
          </a:xfrm>
          <a:prstGeom prst="rect">
            <a:avLst/>
          </a:prstGeom>
          <a:noFill/>
          <a:ln w="9525">
            <a:noFill/>
            <a:miter lim="800000"/>
            <a:headEnd/>
            <a:tailEnd/>
          </a:ln>
          <a:effectLst/>
        </p:spPr>
        <p:txBody>
          <a:bodyPr>
            <a:spAutoFit/>
          </a:bodyPr>
          <a:lstStyle/>
          <a:p>
            <a:pPr algn="r">
              <a:spcBef>
                <a:spcPct val="50000"/>
              </a:spcBef>
            </a:pPr>
            <a:r>
              <a:rPr lang="hu-HU" sz="1200" b="1"/>
              <a:t>Projekttámogató szoftverek</a:t>
            </a:r>
            <a:endParaRPr lang="en-GB" sz="1200" b="1"/>
          </a:p>
        </p:txBody>
      </p:sp>
      <p:sp>
        <p:nvSpPr>
          <p:cNvPr id="49161" name="Text Box 9"/>
          <p:cNvSpPr txBox="1">
            <a:spLocks noChangeArrowheads="1"/>
          </p:cNvSpPr>
          <p:nvPr/>
        </p:nvSpPr>
        <p:spPr bwMode="auto">
          <a:xfrm>
            <a:off x="385763" y="152400"/>
            <a:ext cx="3001962" cy="273050"/>
          </a:xfrm>
          <a:prstGeom prst="rect">
            <a:avLst/>
          </a:prstGeom>
          <a:noFill/>
          <a:ln w="9525">
            <a:noFill/>
            <a:miter lim="800000"/>
            <a:headEnd/>
            <a:tailEnd/>
          </a:ln>
          <a:effectLst/>
        </p:spPr>
        <p:txBody>
          <a:bodyPr>
            <a:spAutoFit/>
          </a:bodyPr>
          <a:lstStyle/>
          <a:p>
            <a:pPr>
              <a:spcBef>
                <a:spcPct val="50000"/>
              </a:spcBef>
            </a:pPr>
            <a:r>
              <a:rPr lang="hu-HU" sz="1200" b="1"/>
              <a:t>Projektmenedzsment technikák</a:t>
            </a: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0" y="0"/>
            <a:ext cx="2947988"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64515" name="Rectangle 3"/>
          <p:cNvSpPr>
            <a:spLocks noGrp="1" noChangeArrowheads="1"/>
          </p:cNvSpPr>
          <p:nvPr>
            <p:ph type="dt" idx="1"/>
          </p:nvPr>
        </p:nvSpPr>
        <p:spPr bwMode="auto">
          <a:xfrm>
            <a:off x="3852863" y="0"/>
            <a:ext cx="2947987"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64516" name="Rectangle 4"/>
          <p:cNvSpPr>
            <a:spLocks noGrp="1" noRot="1" noChangeAspect="1" noChangeArrowheads="1" noTextEdit="1"/>
          </p:cNvSpPr>
          <p:nvPr>
            <p:ph type="sldImg" idx="2"/>
          </p:nvPr>
        </p:nvSpPr>
        <p:spPr bwMode="auto">
          <a:xfrm>
            <a:off x="928688" y="741363"/>
            <a:ext cx="4946650" cy="3709987"/>
          </a:xfrm>
          <a:prstGeom prst="rect">
            <a:avLst/>
          </a:prstGeom>
          <a:noFill/>
          <a:ln w="9525">
            <a:solidFill>
              <a:srgbClr val="000000"/>
            </a:solidFill>
            <a:miter lim="800000"/>
            <a:headEnd/>
            <a:tailEnd/>
          </a:ln>
          <a:effectLst/>
        </p:spPr>
      </p:sp>
      <p:sp>
        <p:nvSpPr>
          <p:cNvPr id="64517" name="Rectangle 5"/>
          <p:cNvSpPr>
            <a:spLocks noGrp="1" noChangeArrowheads="1"/>
          </p:cNvSpPr>
          <p:nvPr>
            <p:ph type="body" sz="quarter" idx="3"/>
          </p:nvPr>
        </p:nvSpPr>
        <p:spPr bwMode="auto">
          <a:xfrm>
            <a:off x="906463" y="4697413"/>
            <a:ext cx="4987925" cy="44513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Mintaszöveg szerkesztése</a:t>
            </a:r>
          </a:p>
          <a:p>
            <a:pPr lvl="1"/>
            <a:r>
              <a:rPr lang="en-GB" smtClean="0"/>
              <a:t>Második szint</a:t>
            </a:r>
          </a:p>
          <a:p>
            <a:pPr lvl="2"/>
            <a:r>
              <a:rPr lang="en-GB" smtClean="0"/>
              <a:t>Harmadik szint</a:t>
            </a:r>
          </a:p>
          <a:p>
            <a:pPr lvl="3"/>
            <a:r>
              <a:rPr lang="en-GB" smtClean="0"/>
              <a:t>Negyedik szint</a:t>
            </a:r>
          </a:p>
          <a:p>
            <a:pPr lvl="4"/>
            <a:r>
              <a:rPr lang="en-GB" smtClean="0"/>
              <a:t>Ötödik szint</a:t>
            </a:r>
          </a:p>
        </p:txBody>
      </p:sp>
      <p:sp>
        <p:nvSpPr>
          <p:cNvPr id="64518" name="Rectangle 6"/>
          <p:cNvSpPr>
            <a:spLocks noGrp="1" noChangeArrowheads="1"/>
          </p:cNvSpPr>
          <p:nvPr>
            <p:ph type="ftr" sz="quarter" idx="4"/>
          </p:nvPr>
        </p:nvSpPr>
        <p:spPr bwMode="auto">
          <a:xfrm>
            <a:off x="0" y="9394825"/>
            <a:ext cx="2947988"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64519" name="Rectangle 7"/>
          <p:cNvSpPr>
            <a:spLocks noGrp="1" noChangeArrowheads="1"/>
          </p:cNvSpPr>
          <p:nvPr>
            <p:ph type="sldNum" sz="quarter" idx="5"/>
          </p:nvPr>
        </p:nvSpPr>
        <p:spPr bwMode="auto">
          <a:xfrm>
            <a:off x="3852863" y="9394825"/>
            <a:ext cx="2947987"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2286207-3B0D-4CD2-8EC3-2CF59AE45D1C}" type="slidenum">
              <a:rPr lang="en-GB"/>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New Roman" pitchFamily="18" charset="0"/>
        <a:ea typeface="+mn-ea"/>
        <a:cs typeface="+mn-cs"/>
      </a:defRPr>
    </a:lvl1pPr>
    <a:lvl2pPr marL="457200" algn="l" rtl="0" fontAlgn="base">
      <a:spcBef>
        <a:spcPct val="30000"/>
      </a:spcBef>
      <a:spcAft>
        <a:spcPct val="0"/>
      </a:spcAft>
      <a:defRPr kumimoji="1" sz="1200" kern="1200">
        <a:solidFill>
          <a:schemeClr val="tx1"/>
        </a:solidFill>
        <a:latin typeface="Times New Roman" pitchFamily="18" charset="0"/>
        <a:ea typeface="+mn-ea"/>
        <a:cs typeface="+mn-cs"/>
      </a:defRPr>
    </a:lvl2pPr>
    <a:lvl3pPr marL="914400" algn="l" rtl="0" fontAlgn="base">
      <a:spcBef>
        <a:spcPct val="30000"/>
      </a:spcBef>
      <a:spcAft>
        <a:spcPct val="0"/>
      </a:spcAft>
      <a:defRPr kumimoji="1" sz="1200" kern="1200">
        <a:solidFill>
          <a:schemeClr val="tx1"/>
        </a:solidFill>
        <a:latin typeface="Times New Roman" pitchFamily="18" charset="0"/>
        <a:ea typeface="+mn-ea"/>
        <a:cs typeface="+mn-cs"/>
      </a:defRPr>
    </a:lvl3pPr>
    <a:lvl4pPr marL="1371600" algn="l" rtl="0" fontAlgn="base">
      <a:spcBef>
        <a:spcPct val="30000"/>
      </a:spcBef>
      <a:spcAft>
        <a:spcPct val="0"/>
      </a:spcAft>
      <a:defRPr kumimoji="1" sz="1200" kern="1200">
        <a:solidFill>
          <a:schemeClr val="tx1"/>
        </a:solidFill>
        <a:latin typeface="Times New Roman" pitchFamily="18" charset="0"/>
        <a:ea typeface="+mn-ea"/>
        <a:cs typeface="+mn-cs"/>
      </a:defRPr>
    </a:lvl4pPr>
    <a:lvl5pPr marL="1828800" algn="l" rtl="0" fontAlgn="base">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00EB01-801B-4275-A9C0-82C969ABC4DA}" type="slidenum">
              <a:rPr lang="en-GB"/>
              <a:pPr/>
              <a:t>1</a:t>
            </a:fld>
            <a:endParaRPr lang="en-GB"/>
          </a:p>
        </p:txBody>
      </p:sp>
      <p:sp>
        <p:nvSpPr>
          <p:cNvPr id="685058" name="Rectangle 2"/>
          <p:cNvSpPr>
            <a:spLocks noGrp="1" noRot="1" noChangeAspect="1" noChangeArrowheads="1" noTextEdit="1"/>
          </p:cNvSpPr>
          <p:nvPr>
            <p:ph type="sldImg"/>
          </p:nvPr>
        </p:nvSpPr>
        <p:spPr>
          <a:ln/>
        </p:spPr>
      </p:sp>
      <p:sp>
        <p:nvSpPr>
          <p:cNvPr id="685059"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60B9FB-33C0-482D-9982-77CA1ACE28EC}" type="slidenum">
              <a:rPr lang="en-GB"/>
              <a:pPr/>
              <a:t>2</a:t>
            </a:fld>
            <a:endParaRPr lang="en-GB"/>
          </a:p>
        </p:txBody>
      </p:sp>
      <p:sp>
        <p:nvSpPr>
          <p:cNvPr id="871426" name="Rectangle 2"/>
          <p:cNvSpPr>
            <a:spLocks noGrp="1" noRot="1" noChangeAspect="1" noChangeArrowheads="1" noTextEdit="1"/>
          </p:cNvSpPr>
          <p:nvPr>
            <p:ph type="sldImg"/>
          </p:nvPr>
        </p:nvSpPr>
        <p:spPr>
          <a:ln/>
        </p:spPr>
      </p:sp>
      <p:sp>
        <p:nvSpPr>
          <p:cNvPr id="871427" name="Rectangle 3"/>
          <p:cNvSpPr>
            <a:spLocks noGrp="1" noChangeArrowheads="1"/>
          </p:cNvSpPr>
          <p:nvPr>
            <p:ph type="body" idx="1"/>
          </p:nvPr>
        </p:nvSpPr>
        <p:spPr/>
        <p:txBody>
          <a:bodyPr/>
          <a:lstStyle/>
          <a:p>
            <a:endParaRPr lang="hu-H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329680-89A3-4E9E-A0F4-59150E6B0D7D}" type="slidenum">
              <a:rPr lang="en-GB"/>
              <a:pPr/>
              <a:t>3</a:t>
            </a:fld>
            <a:endParaRPr lang="en-GB"/>
          </a:p>
        </p:txBody>
      </p:sp>
      <p:sp>
        <p:nvSpPr>
          <p:cNvPr id="873474" name="Rectangle 2"/>
          <p:cNvSpPr>
            <a:spLocks noGrp="1" noRot="1" noChangeAspect="1" noChangeArrowheads="1" noTextEdit="1"/>
          </p:cNvSpPr>
          <p:nvPr>
            <p:ph type="sldImg"/>
          </p:nvPr>
        </p:nvSpPr>
        <p:spPr>
          <a:ln/>
        </p:spPr>
      </p:sp>
      <p:sp>
        <p:nvSpPr>
          <p:cNvPr id="873475" name="Rectangle 3"/>
          <p:cNvSpPr>
            <a:spLocks noGrp="1" noChangeArrowheads="1"/>
          </p:cNvSpPr>
          <p:nvPr>
            <p:ph type="body" idx="1"/>
          </p:nvPr>
        </p:nvSpPr>
        <p:spPr/>
        <p:txBody>
          <a:bodyPr/>
          <a:lstStyle/>
          <a:p>
            <a:endParaRPr lang="hu-H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7CC978-9F1C-4D95-996B-CB1407D464F5}" type="slidenum">
              <a:rPr lang="en-GB"/>
              <a:pPr/>
              <a:t>4</a:t>
            </a:fld>
            <a:endParaRPr lang="en-GB"/>
          </a:p>
        </p:txBody>
      </p:sp>
      <p:sp>
        <p:nvSpPr>
          <p:cNvPr id="885762" name="Rectangle 2"/>
          <p:cNvSpPr>
            <a:spLocks noGrp="1" noRot="1" noChangeAspect="1" noChangeArrowheads="1" noTextEdit="1"/>
          </p:cNvSpPr>
          <p:nvPr>
            <p:ph type="sldImg"/>
          </p:nvPr>
        </p:nvSpPr>
        <p:spPr>
          <a:ln/>
        </p:spPr>
      </p:sp>
      <p:sp>
        <p:nvSpPr>
          <p:cNvPr id="885763" name="Rectangle 3"/>
          <p:cNvSpPr>
            <a:spLocks noGrp="1" noChangeArrowheads="1"/>
          </p:cNvSpPr>
          <p:nvPr>
            <p:ph type="body" idx="1"/>
          </p:nvPr>
        </p:nvSpPr>
        <p:spPr/>
        <p:txBody>
          <a:bodyPr/>
          <a:lstStyle/>
          <a:p>
            <a:endParaRPr lang="hu-H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966D29-66A9-4793-A20C-F52D88C563C4}" type="slidenum">
              <a:rPr lang="en-GB"/>
              <a:pPr/>
              <a:t>5</a:t>
            </a:fld>
            <a:endParaRPr lang="en-GB"/>
          </a:p>
        </p:txBody>
      </p:sp>
      <p:sp>
        <p:nvSpPr>
          <p:cNvPr id="887810" name="Rectangle 2"/>
          <p:cNvSpPr>
            <a:spLocks noGrp="1" noRot="1" noChangeAspect="1" noChangeArrowheads="1" noTextEdit="1"/>
          </p:cNvSpPr>
          <p:nvPr>
            <p:ph type="sldImg"/>
          </p:nvPr>
        </p:nvSpPr>
        <p:spPr>
          <a:ln/>
        </p:spPr>
      </p:sp>
      <p:sp>
        <p:nvSpPr>
          <p:cNvPr id="887811" name="Rectangle 3"/>
          <p:cNvSpPr>
            <a:spLocks noGrp="1" noChangeArrowheads="1"/>
          </p:cNvSpPr>
          <p:nvPr>
            <p:ph type="body" idx="1"/>
          </p:nvPr>
        </p:nvSpPr>
        <p:spPr/>
        <p:txBody>
          <a:bodyPr/>
          <a:lstStyle/>
          <a:p>
            <a:endParaRPr lang="hu-H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67ADEE-F823-42C8-8BE1-CF54652DBD00}" type="slidenum">
              <a:rPr lang="en-GB"/>
              <a:pPr/>
              <a:t>6</a:t>
            </a:fld>
            <a:endParaRPr lang="en-GB"/>
          </a:p>
        </p:txBody>
      </p:sp>
      <p:sp>
        <p:nvSpPr>
          <p:cNvPr id="889858" name="Rectangle 2"/>
          <p:cNvSpPr>
            <a:spLocks noGrp="1" noRot="1" noChangeAspect="1" noChangeArrowheads="1" noTextEdit="1"/>
          </p:cNvSpPr>
          <p:nvPr>
            <p:ph type="sldImg"/>
          </p:nvPr>
        </p:nvSpPr>
        <p:spPr>
          <a:ln/>
        </p:spPr>
      </p:sp>
      <p:sp>
        <p:nvSpPr>
          <p:cNvPr id="889859" name="Rectangle 3"/>
          <p:cNvSpPr>
            <a:spLocks noGrp="1" noChangeArrowheads="1"/>
          </p:cNvSpPr>
          <p:nvPr>
            <p:ph type="body" idx="1"/>
          </p:nvPr>
        </p:nvSpPr>
        <p:spPr/>
        <p:txBody>
          <a:bodyPr/>
          <a:lstStyle/>
          <a:p>
            <a:endParaRPr lang="hu-H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DABEFC-BC51-4051-9F33-A7C321F40F1C}" type="slidenum">
              <a:rPr lang="en-GB"/>
              <a:pPr/>
              <a:t>7</a:t>
            </a:fld>
            <a:endParaRPr lang="en-GB"/>
          </a:p>
        </p:txBody>
      </p:sp>
      <p:sp>
        <p:nvSpPr>
          <p:cNvPr id="891906" name="Rectangle 2"/>
          <p:cNvSpPr>
            <a:spLocks noGrp="1" noRot="1" noChangeAspect="1" noChangeArrowheads="1" noTextEdit="1"/>
          </p:cNvSpPr>
          <p:nvPr>
            <p:ph type="sldImg"/>
          </p:nvPr>
        </p:nvSpPr>
        <p:spPr>
          <a:ln/>
        </p:spPr>
      </p:sp>
      <p:sp>
        <p:nvSpPr>
          <p:cNvPr id="891907" name="Rectangle 3"/>
          <p:cNvSpPr>
            <a:spLocks noGrp="1" noChangeArrowheads="1"/>
          </p:cNvSpPr>
          <p:nvPr>
            <p:ph type="body" idx="1"/>
          </p:nvPr>
        </p:nvSpPr>
        <p:spPr/>
        <p:txBody>
          <a:bodyPr/>
          <a:lstStyle/>
          <a:p>
            <a:endParaRPr lang="hu-H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673499-5041-4631-9EC6-5DCF617C8188}" type="slidenum">
              <a:rPr lang="en-GB"/>
              <a:pPr/>
              <a:t>8</a:t>
            </a:fld>
            <a:endParaRPr lang="en-GB"/>
          </a:p>
        </p:txBody>
      </p:sp>
      <p:sp>
        <p:nvSpPr>
          <p:cNvPr id="893954" name="Rectangle 2"/>
          <p:cNvSpPr>
            <a:spLocks noGrp="1" noRot="1" noChangeAspect="1" noChangeArrowheads="1" noTextEdit="1"/>
          </p:cNvSpPr>
          <p:nvPr>
            <p:ph type="sldImg"/>
          </p:nvPr>
        </p:nvSpPr>
        <p:spPr>
          <a:ln/>
        </p:spPr>
      </p:sp>
      <p:sp>
        <p:nvSpPr>
          <p:cNvPr id="893955" name="Rectangle 3"/>
          <p:cNvSpPr>
            <a:spLocks noGrp="1" noChangeArrowheads="1"/>
          </p:cNvSpPr>
          <p:nvPr>
            <p:ph type="body" idx="1"/>
          </p:nvPr>
        </p:nvSpPr>
        <p:spPr/>
        <p:txBody>
          <a:bodyPr/>
          <a:lstStyle/>
          <a:p>
            <a:endParaRPr lang="hu-H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1E7A89-61B9-49AB-8543-D2613CA3F78C}" type="slidenum">
              <a:rPr lang="en-GB"/>
              <a:pPr/>
              <a:t>9</a:t>
            </a:fld>
            <a:endParaRPr lang="en-GB"/>
          </a:p>
        </p:txBody>
      </p:sp>
      <p:sp>
        <p:nvSpPr>
          <p:cNvPr id="896002" name="Rectangle 2"/>
          <p:cNvSpPr>
            <a:spLocks noGrp="1" noRot="1" noChangeAspect="1" noChangeArrowheads="1" noTextEdit="1"/>
          </p:cNvSpPr>
          <p:nvPr>
            <p:ph type="sldImg"/>
          </p:nvPr>
        </p:nvSpPr>
        <p:spPr>
          <a:ln/>
        </p:spPr>
      </p:sp>
      <p:sp>
        <p:nvSpPr>
          <p:cNvPr id="896003"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B88D0D-C63A-4923-9E50-3B003549AC5C}" type="slidenum">
              <a:rPr lang="en-GB"/>
              <a:pPr/>
              <a:t>10</a:t>
            </a:fld>
            <a:endParaRPr lang="en-GB"/>
          </a:p>
        </p:txBody>
      </p:sp>
      <p:sp>
        <p:nvSpPr>
          <p:cNvPr id="898050" name="Rectangle 2"/>
          <p:cNvSpPr>
            <a:spLocks noGrp="1" noRot="1" noChangeAspect="1" noChangeArrowheads="1" noTextEdit="1"/>
          </p:cNvSpPr>
          <p:nvPr>
            <p:ph type="sldImg"/>
          </p:nvPr>
        </p:nvSpPr>
        <p:spPr>
          <a:ln/>
        </p:spPr>
      </p:sp>
      <p:sp>
        <p:nvSpPr>
          <p:cNvPr id="898051"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6E6012-5FC5-4095-A53E-1BF614D8049D}" type="slidenum">
              <a:rPr lang="en-GB"/>
              <a:pPr/>
              <a:t>11</a:t>
            </a:fld>
            <a:endParaRPr lang="en-GB"/>
          </a:p>
        </p:txBody>
      </p:sp>
      <p:sp>
        <p:nvSpPr>
          <p:cNvPr id="875522" name="Rectangle 2"/>
          <p:cNvSpPr>
            <a:spLocks noGrp="1" noRot="1" noChangeAspect="1" noChangeArrowheads="1" noTextEdit="1"/>
          </p:cNvSpPr>
          <p:nvPr>
            <p:ph type="sldImg"/>
          </p:nvPr>
        </p:nvSpPr>
        <p:spPr>
          <a:ln/>
        </p:spPr>
      </p:sp>
      <p:sp>
        <p:nvSpPr>
          <p:cNvPr id="875523"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CE8962-DC92-4EBE-9F73-98379EBC668E}" type="slidenum">
              <a:rPr lang="en-GB"/>
              <a:pPr/>
              <a:t>12</a:t>
            </a:fld>
            <a:endParaRPr lang="en-GB"/>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FF3A8B-792A-4ACD-8FBE-DC66EF5C71F7}" type="slidenum">
              <a:rPr lang="en-GB"/>
              <a:pPr/>
              <a:t>13</a:t>
            </a:fld>
            <a:endParaRPr lang="en-GB"/>
          </a:p>
        </p:txBody>
      </p:sp>
      <p:sp>
        <p:nvSpPr>
          <p:cNvPr id="900098" name="Rectangle 2"/>
          <p:cNvSpPr>
            <a:spLocks noGrp="1" noRot="1" noChangeAspect="1" noChangeArrowheads="1" noTextEdit="1"/>
          </p:cNvSpPr>
          <p:nvPr>
            <p:ph type="sldImg"/>
          </p:nvPr>
        </p:nvSpPr>
        <p:spPr>
          <a:ln/>
        </p:spPr>
      </p:sp>
      <p:sp>
        <p:nvSpPr>
          <p:cNvPr id="900099"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6825D7-9D8D-4A2E-B21C-23254CD6DC1C}" type="slidenum">
              <a:rPr lang="en-GB"/>
              <a:pPr/>
              <a:t>14</a:t>
            </a:fld>
            <a:endParaRPr lang="en-GB"/>
          </a:p>
        </p:txBody>
      </p:sp>
      <p:sp>
        <p:nvSpPr>
          <p:cNvPr id="904194" name="Rectangle 2"/>
          <p:cNvSpPr>
            <a:spLocks noGrp="1" noRot="1" noChangeAspect="1" noChangeArrowheads="1" noTextEdit="1"/>
          </p:cNvSpPr>
          <p:nvPr>
            <p:ph type="sldImg"/>
          </p:nvPr>
        </p:nvSpPr>
        <p:spPr>
          <a:ln/>
        </p:spPr>
      </p:sp>
      <p:sp>
        <p:nvSpPr>
          <p:cNvPr id="904195"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D2D8AF-96F7-42A6-813D-B1DE4EA6B530}" type="slidenum">
              <a:rPr lang="en-GB"/>
              <a:pPr/>
              <a:t>15</a:t>
            </a:fld>
            <a:endParaRPr lang="en-GB"/>
          </a:p>
        </p:txBody>
      </p:sp>
      <p:sp>
        <p:nvSpPr>
          <p:cNvPr id="906242" name="Rectangle 2"/>
          <p:cNvSpPr>
            <a:spLocks noGrp="1" noRot="1" noChangeAspect="1" noChangeArrowheads="1" noTextEdit="1"/>
          </p:cNvSpPr>
          <p:nvPr>
            <p:ph type="sldImg"/>
          </p:nvPr>
        </p:nvSpPr>
        <p:spPr>
          <a:ln/>
        </p:spPr>
      </p:sp>
      <p:sp>
        <p:nvSpPr>
          <p:cNvPr id="906243"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25C50C-FC43-4FD1-BB5A-B843FA01F2E8}" type="slidenum">
              <a:rPr lang="en-GB"/>
              <a:pPr/>
              <a:t>16</a:t>
            </a:fld>
            <a:endParaRPr lang="en-GB"/>
          </a:p>
        </p:txBody>
      </p:sp>
      <p:sp>
        <p:nvSpPr>
          <p:cNvPr id="908290" name="Rectangle 2"/>
          <p:cNvSpPr>
            <a:spLocks noGrp="1" noRot="1" noChangeAspect="1" noChangeArrowheads="1" noTextEdit="1"/>
          </p:cNvSpPr>
          <p:nvPr>
            <p:ph type="sldImg"/>
          </p:nvPr>
        </p:nvSpPr>
        <p:spPr>
          <a:ln/>
        </p:spPr>
      </p:sp>
      <p:sp>
        <p:nvSpPr>
          <p:cNvPr id="908291"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DDEFAD-CD27-4016-A951-D5902DF3651F}" type="slidenum">
              <a:rPr lang="en-GB"/>
              <a:pPr/>
              <a:t>17</a:t>
            </a:fld>
            <a:endParaRPr lang="en-GB"/>
          </a:p>
        </p:txBody>
      </p:sp>
      <p:sp>
        <p:nvSpPr>
          <p:cNvPr id="910338" name="Rectangle 2"/>
          <p:cNvSpPr>
            <a:spLocks noGrp="1" noRot="1" noChangeAspect="1" noChangeArrowheads="1" noTextEdit="1"/>
          </p:cNvSpPr>
          <p:nvPr>
            <p:ph type="sldImg"/>
          </p:nvPr>
        </p:nvSpPr>
        <p:spPr>
          <a:ln/>
        </p:spPr>
      </p:sp>
      <p:sp>
        <p:nvSpPr>
          <p:cNvPr id="910339"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9BC073-653B-4C6B-B1AA-201259005458}" type="slidenum">
              <a:rPr lang="en-GB"/>
              <a:pPr/>
              <a:t>18</a:t>
            </a:fld>
            <a:endParaRPr lang="en-GB"/>
          </a:p>
        </p:txBody>
      </p:sp>
      <p:sp>
        <p:nvSpPr>
          <p:cNvPr id="912386" name="Rectangle 2"/>
          <p:cNvSpPr>
            <a:spLocks noGrp="1" noRot="1" noChangeAspect="1" noChangeArrowheads="1" noTextEdit="1"/>
          </p:cNvSpPr>
          <p:nvPr>
            <p:ph type="sldImg"/>
          </p:nvPr>
        </p:nvSpPr>
        <p:spPr>
          <a:ln/>
        </p:spPr>
      </p:sp>
      <p:sp>
        <p:nvSpPr>
          <p:cNvPr id="912387"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22007-9894-4699-91DA-F32279903041}" type="slidenum">
              <a:rPr lang="en-GB"/>
              <a:pPr/>
              <a:t>19</a:t>
            </a:fld>
            <a:endParaRPr lang="en-GB"/>
          </a:p>
        </p:txBody>
      </p:sp>
      <p:sp>
        <p:nvSpPr>
          <p:cNvPr id="902146" name="Rectangle 2"/>
          <p:cNvSpPr>
            <a:spLocks noGrp="1" noRot="1" noChangeAspect="1" noChangeArrowheads="1" noTextEdit="1"/>
          </p:cNvSpPr>
          <p:nvPr>
            <p:ph type="sldImg"/>
          </p:nvPr>
        </p:nvSpPr>
        <p:spPr>
          <a:ln/>
        </p:spPr>
      </p:sp>
      <p:sp>
        <p:nvSpPr>
          <p:cNvPr id="902147"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9DAB6F-D033-477F-8B0A-A0B71A8EC5CC}" type="slidenum">
              <a:rPr lang="en-GB"/>
              <a:pPr/>
              <a:t>20</a:t>
            </a:fld>
            <a:endParaRPr lang="en-GB"/>
          </a:p>
        </p:txBody>
      </p:sp>
      <p:sp>
        <p:nvSpPr>
          <p:cNvPr id="914434" name="Rectangle 2"/>
          <p:cNvSpPr>
            <a:spLocks noGrp="1" noRot="1" noChangeAspect="1" noChangeArrowheads="1" noTextEdit="1"/>
          </p:cNvSpPr>
          <p:nvPr>
            <p:ph type="sldImg"/>
          </p:nvPr>
        </p:nvSpPr>
        <p:spPr>
          <a:ln/>
        </p:spPr>
      </p:sp>
      <p:sp>
        <p:nvSpPr>
          <p:cNvPr id="914435"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032C1B-2ABF-4873-BA9B-ADD0753C36FB}" type="slidenum">
              <a:rPr lang="en-GB"/>
              <a:pPr/>
              <a:t>21</a:t>
            </a:fld>
            <a:endParaRPr lang="en-GB"/>
          </a:p>
        </p:txBody>
      </p:sp>
      <p:sp>
        <p:nvSpPr>
          <p:cNvPr id="916482" name="Rectangle 2"/>
          <p:cNvSpPr>
            <a:spLocks noGrp="1" noRot="1" noChangeAspect="1" noChangeArrowheads="1" noTextEdit="1"/>
          </p:cNvSpPr>
          <p:nvPr>
            <p:ph type="sldImg"/>
          </p:nvPr>
        </p:nvSpPr>
        <p:spPr>
          <a:ln/>
        </p:spPr>
      </p:sp>
      <p:sp>
        <p:nvSpPr>
          <p:cNvPr id="916483"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5A59EC-B865-4C76-B1A6-559DD00B7462}" type="slidenum">
              <a:rPr lang="en-GB"/>
              <a:pPr/>
              <a:t>22</a:t>
            </a:fld>
            <a:endParaRPr lang="en-GB"/>
          </a:p>
        </p:txBody>
      </p:sp>
      <p:sp>
        <p:nvSpPr>
          <p:cNvPr id="918530" name="Rectangle 2"/>
          <p:cNvSpPr>
            <a:spLocks noGrp="1" noRot="1" noChangeAspect="1" noChangeArrowheads="1" noTextEdit="1"/>
          </p:cNvSpPr>
          <p:nvPr>
            <p:ph type="sldImg"/>
          </p:nvPr>
        </p:nvSpPr>
        <p:spPr>
          <a:ln/>
        </p:spPr>
      </p:sp>
      <p:sp>
        <p:nvSpPr>
          <p:cNvPr id="918531"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297C6D-0FDA-4E63-86FD-63E5175AE92C}" type="slidenum">
              <a:rPr lang="en-GB"/>
              <a:pPr/>
              <a:t>23</a:t>
            </a:fld>
            <a:endParaRPr lang="en-GB"/>
          </a:p>
        </p:txBody>
      </p:sp>
      <p:sp>
        <p:nvSpPr>
          <p:cNvPr id="920578" name="Rectangle 2"/>
          <p:cNvSpPr>
            <a:spLocks noGrp="1" noRot="1" noChangeAspect="1" noChangeArrowheads="1" noTextEdit="1"/>
          </p:cNvSpPr>
          <p:nvPr>
            <p:ph type="sldImg"/>
          </p:nvPr>
        </p:nvSpPr>
        <p:spPr>
          <a:ln/>
        </p:spPr>
      </p:sp>
      <p:sp>
        <p:nvSpPr>
          <p:cNvPr id="920579"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CA4201-F54C-44E1-924A-0F60A4C5A353}" type="slidenum">
              <a:rPr lang="en-GB"/>
              <a:pPr/>
              <a:t>24</a:t>
            </a:fld>
            <a:endParaRPr lang="en-GB"/>
          </a:p>
        </p:txBody>
      </p:sp>
      <p:sp>
        <p:nvSpPr>
          <p:cNvPr id="922626" name="Rectangle 2"/>
          <p:cNvSpPr>
            <a:spLocks noGrp="1" noRot="1" noChangeAspect="1" noChangeArrowheads="1" noTextEdit="1"/>
          </p:cNvSpPr>
          <p:nvPr>
            <p:ph type="sldImg"/>
          </p:nvPr>
        </p:nvSpPr>
        <p:spPr>
          <a:ln/>
        </p:spPr>
      </p:sp>
      <p:sp>
        <p:nvSpPr>
          <p:cNvPr id="922627"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82D9F5-49B7-4E85-9A84-AB56D9FC6755}" type="slidenum">
              <a:rPr lang="en-GB"/>
              <a:pPr/>
              <a:t>25</a:t>
            </a:fld>
            <a:endParaRPr lang="en-GB"/>
          </a:p>
        </p:txBody>
      </p:sp>
      <p:sp>
        <p:nvSpPr>
          <p:cNvPr id="879618" name="Rectangle 2"/>
          <p:cNvSpPr>
            <a:spLocks noGrp="1" noRot="1" noChangeAspect="1" noChangeArrowheads="1" noTextEdit="1"/>
          </p:cNvSpPr>
          <p:nvPr>
            <p:ph type="sldImg"/>
          </p:nvPr>
        </p:nvSpPr>
        <p:spPr>
          <a:ln/>
        </p:spPr>
      </p:sp>
      <p:sp>
        <p:nvSpPr>
          <p:cNvPr id="879619"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7DE2C1-0706-4A3B-8407-0A27213C2E79}" type="slidenum">
              <a:rPr lang="en-GB"/>
              <a:pPr/>
              <a:t>26</a:t>
            </a:fld>
            <a:endParaRPr lang="en-GB"/>
          </a:p>
        </p:txBody>
      </p:sp>
      <p:sp>
        <p:nvSpPr>
          <p:cNvPr id="924674" name="Rectangle 2"/>
          <p:cNvSpPr>
            <a:spLocks noGrp="1" noRot="1" noChangeAspect="1" noChangeArrowheads="1" noTextEdit="1"/>
          </p:cNvSpPr>
          <p:nvPr>
            <p:ph type="sldImg"/>
          </p:nvPr>
        </p:nvSpPr>
        <p:spPr>
          <a:ln/>
        </p:spPr>
      </p:sp>
      <p:sp>
        <p:nvSpPr>
          <p:cNvPr id="924675"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C45CA9-16F3-4547-BC1B-2575C09C6B75}" type="slidenum">
              <a:rPr lang="en-GB"/>
              <a:pPr/>
              <a:t>27</a:t>
            </a:fld>
            <a:endParaRPr lang="en-GB"/>
          </a:p>
        </p:txBody>
      </p:sp>
      <p:sp>
        <p:nvSpPr>
          <p:cNvPr id="881666" name="Rectangle 2"/>
          <p:cNvSpPr>
            <a:spLocks noGrp="1" noRot="1" noChangeAspect="1" noChangeArrowheads="1" noTextEdit="1"/>
          </p:cNvSpPr>
          <p:nvPr>
            <p:ph type="sldImg"/>
          </p:nvPr>
        </p:nvSpPr>
        <p:spPr>
          <a:ln/>
        </p:spPr>
      </p:sp>
      <p:sp>
        <p:nvSpPr>
          <p:cNvPr id="881667" name="Rectangle 3"/>
          <p:cNvSpPr>
            <a:spLocks noGrp="1" noChangeArrowheads="1"/>
          </p:cNvSpPr>
          <p:nvPr>
            <p:ph type="body" idx="1"/>
          </p:nvPr>
        </p:nvSpPr>
        <p:spPr/>
        <p:txBody>
          <a:bodyPr/>
          <a:lstStyle/>
          <a:p>
            <a:endParaRPr lang="hu-HU"/>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89" name="Rectangle 17"/>
          <p:cNvSpPr>
            <a:spLocks noChangeArrowheads="1"/>
          </p:cNvSpPr>
          <p:nvPr userDrawn="1"/>
        </p:nvSpPr>
        <p:spPr bwMode="auto">
          <a:xfrm>
            <a:off x="0" y="0"/>
            <a:ext cx="9144000" cy="68580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01" name="AutoShape 29">
            <a:hlinkClick r:id="" action="ppaction://noaction" highlightClick="1"/>
          </p:cNvPr>
          <p:cNvSpPr>
            <a:spLocks noChangeArrowheads="1"/>
          </p:cNvSpPr>
          <p:nvPr userDrawn="1"/>
        </p:nvSpPr>
        <p:spPr bwMode="auto">
          <a:xfrm>
            <a:off x="0" y="0"/>
            <a:ext cx="9144000" cy="6858000"/>
          </a:xfrm>
          <a:prstGeom prst="actionButtonBlank">
            <a:avLst/>
          </a:prstGeom>
          <a:solidFill>
            <a:srgbClr val="FF9900"/>
          </a:solidFill>
          <a:ln w="9525">
            <a:solidFill>
              <a:schemeClr val="tx1"/>
            </a:solidFill>
            <a:miter lim="800000"/>
            <a:headEnd/>
            <a:tailEnd/>
          </a:ln>
          <a:effectLst/>
        </p:spPr>
        <p:txBody>
          <a:bodyPr wrap="none" anchor="ctr"/>
          <a:lstStyle/>
          <a:p>
            <a:endParaRPr lang="en-US"/>
          </a:p>
        </p:txBody>
      </p:sp>
      <p:sp>
        <p:nvSpPr>
          <p:cNvPr id="3088" name="Rectangle 16"/>
          <p:cNvSpPr>
            <a:spLocks noChangeArrowheads="1"/>
          </p:cNvSpPr>
          <p:nvPr userDrawn="1"/>
        </p:nvSpPr>
        <p:spPr bwMode="auto">
          <a:xfrm>
            <a:off x="152400" y="152400"/>
            <a:ext cx="8839200" cy="6553200"/>
          </a:xfrm>
          <a:prstGeom prst="rect">
            <a:avLst/>
          </a:prstGeom>
          <a:gradFill rotWithShape="1">
            <a:gsLst>
              <a:gs pos="0">
                <a:srgbClr val="FFCC00"/>
              </a:gs>
              <a:gs pos="50000">
                <a:srgbClr val="FFFFFF"/>
              </a:gs>
              <a:gs pos="100000">
                <a:srgbClr val="FFCC00"/>
              </a:gs>
            </a:gsLst>
            <a:lin ang="5400000" scaled="1"/>
          </a:gradFill>
          <a:ln w="9525">
            <a:solidFill>
              <a:schemeClr val="tx1"/>
            </a:solidFill>
            <a:miter lim="800000"/>
            <a:headEnd/>
            <a:tailEnd/>
          </a:ln>
          <a:effectLst/>
        </p:spPr>
        <p:txBody>
          <a:bodyPr wrap="none" anchor="ctr"/>
          <a:lstStyle/>
          <a:p>
            <a:endParaRPr lang="en-US"/>
          </a:p>
        </p:txBody>
      </p:sp>
      <p:sp>
        <p:nvSpPr>
          <p:cNvPr id="3078" name="Rectangle 6"/>
          <p:cNvSpPr>
            <a:spLocks noGrp="1" noChangeArrowheads="1"/>
          </p:cNvSpPr>
          <p:nvPr>
            <p:ph type="ctrTitle"/>
          </p:nvPr>
        </p:nvSpPr>
        <p:spPr>
          <a:xfrm>
            <a:off x="533400" y="1773238"/>
            <a:ext cx="8102600" cy="1143000"/>
          </a:xfrm>
        </p:spPr>
        <p:txBody>
          <a:bodyPr/>
          <a:lstStyle>
            <a:lvl1pPr algn="ctr">
              <a:defRPr sz="3600"/>
            </a:lvl1pPr>
          </a:lstStyle>
          <a:p>
            <a:r>
              <a:rPr lang="hu-HU"/>
              <a:t>Mintacím szerkesztése</a:t>
            </a:r>
          </a:p>
        </p:txBody>
      </p:sp>
      <p:sp>
        <p:nvSpPr>
          <p:cNvPr id="3079" name="Rectangle 7"/>
          <p:cNvSpPr>
            <a:spLocks noGrp="1" noChangeArrowheads="1"/>
          </p:cNvSpPr>
          <p:nvPr>
            <p:ph type="subTitle" idx="1"/>
          </p:nvPr>
        </p:nvSpPr>
        <p:spPr>
          <a:xfrm>
            <a:off x="533400" y="4365625"/>
            <a:ext cx="8077200" cy="1292225"/>
          </a:xfrm>
        </p:spPr>
        <p:txBody>
          <a:bodyPr/>
          <a:lstStyle>
            <a:lvl1pPr marL="0" indent="0" algn="ctr">
              <a:buFontTx/>
              <a:buNone/>
              <a:defRPr>
                <a:solidFill>
                  <a:srgbClr val="006600"/>
                </a:solidFill>
              </a:defRPr>
            </a:lvl1pPr>
          </a:lstStyle>
          <a:p>
            <a:r>
              <a:rPr lang="hu-HU"/>
              <a:t>Alcím mintájának szerkesztése</a:t>
            </a:r>
          </a:p>
        </p:txBody>
      </p:sp>
      <p:sp>
        <p:nvSpPr>
          <p:cNvPr id="3083" name="Rectangle 11"/>
          <p:cNvSpPr>
            <a:spLocks noGrp="1" noChangeArrowheads="1"/>
          </p:cNvSpPr>
          <p:nvPr>
            <p:ph type="dt" sz="quarter" idx="2"/>
          </p:nvPr>
        </p:nvSpPr>
        <p:spPr bwMode="auto">
          <a:xfrm>
            <a:off x="1084263" y="6096000"/>
            <a:ext cx="19050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3084" name="Rectangle 12"/>
          <p:cNvSpPr>
            <a:spLocks noGrp="1" noChangeArrowheads="1"/>
          </p:cNvSpPr>
          <p:nvPr>
            <p:ph type="ftr" sz="quarter" idx="3"/>
          </p:nvPr>
        </p:nvSpPr>
        <p:spPr bwMode="auto">
          <a:xfrm>
            <a:off x="3522663" y="6096000"/>
            <a:ext cx="2895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endParaRPr lang="hu-HU"/>
          </a:p>
        </p:txBody>
      </p:sp>
      <p:sp>
        <p:nvSpPr>
          <p:cNvPr id="3085" name="Rectangle 13"/>
          <p:cNvSpPr>
            <a:spLocks noGrp="1" noChangeArrowheads="1"/>
          </p:cNvSpPr>
          <p:nvPr>
            <p:ph type="sldNum" sz="quarter" idx="4"/>
          </p:nvPr>
        </p:nvSpPr>
        <p:spPr bwMode="auto">
          <a:xfrm>
            <a:off x="6951663" y="6096000"/>
            <a:ext cx="19050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4A2528F7-01F0-44F4-9F5D-5201DD790C49}" type="slidenum">
              <a:rPr lang="en-US"/>
              <a:pPr/>
              <a:t>‹#›</a:t>
            </a:fld>
            <a:endParaRPr lang="en-US"/>
          </a:p>
        </p:txBody>
      </p:sp>
      <p:pic>
        <p:nvPicPr>
          <p:cNvPr id="3104" name="Picture 32"/>
          <p:cNvPicPr>
            <a:picLocks noChangeAspect="1" noChangeArrowheads="1"/>
          </p:cNvPicPr>
          <p:nvPr userDrawn="1"/>
        </p:nvPicPr>
        <p:blipFill>
          <a:blip r:embed="rId2"/>
          <a:srcRect/>
          <a:stretch>
            <a:fillRect/>
          </a:stretch>
        </p:blipFill>
        <p:spPr bwMode="auto">
          <a:xfrm>
            <a:off x="179388" y="2997200"/>
            <a:ext cx="8785225" cy="1295400"/>
          </a:xfrm>
          <a:prstGeom prst="rect">
            <a:avLst/>
          </a:prstGeom>
          <a:noFill/>
        </p:spPr>
      </p:pic>
      <p:pic>
        <p:nvPicPr>
          <p:cNvPr id="3105" name="Picture 33"/>
          <p:cNvPicPr>
            <a:picLocks noChangeAspect="1" noChangeArrowheads="1"/>
          </p:cNvPicPr>
          <p:nvPr userDrawn="1"/>
        </p:nvPicPr>
        <p:blipFill>
          <a:blip r:embed="rId3"/>
          <a:srcRect/>
          <a:stretch>
            <a:fillRect/>
          </a:stretch>
        </p:blipFill>
        <p:spPr bwMode="auto">
          <a:xfrm>
            <a:off x="4032250" y="3141663"/>
            <a:ext cx="1223963" cy="1106487"/>
          </a:xfrm>
          <a:prstGeom prst="rect">
            <a:avLst/>
          </a:prstGeom>
          <a:noFill/>
        </p:spPr>
      </p:pic>
      <p:pic>
        <p:nvPicPr>
          <p:cNvPr id="3107" name="Picture 35"/>
          <p:cNvPicPr>
            <a:picLocks noChangeAspect="1" noChangeArrowheads="1"/>
          </p:cNvPicPr>
          <p:nvPr userDrawn="1"/>
        </p:nvPicPr>
        <p:blipFill>
          <a:blip r:embed="rId3"/>
          <a:srcRect/>
          <a:stretch>
            <a:fillRect/>
          </a:stretch>
        </p:blipFill>
        <p:spPr bwMode="auto">
          <a:xfrm>
            <a:off x="1763713" y="3141663"/>
            <a:ext cx="1223962" cy="1106487"/>
          </a:xfrm>
          <a:prstGeom prst="rect">
            <a:avLst/>
          </a:prstGeom>
          <a:noFill/>
        </p:spPr>
      </p:pic>
      <p:pic>
        <p:nvPicPr>
          <p:cNvPr id="3108" name="Picture 36"/>
          <p:cNvPicPr>
            <a:picLocks noChangeAspect="1" noChangeArrowheads="1"/>
          </p:cNvPicPr>
          <p:nvPr userDrawn="1"/>
        </p:nvPicPr>
        <p:blipFill>
          <a:blip r:embed="rId3"/>
          <a:srcRect/>
          <a:stretch>
            <a:fillRect/>
          </a:stretch>
        </p:blipFill>
        <p:spPr bwMode="auto">
          <a:xfrm>
            <a:off x="6300788" y="3141663"/>
            <a:ext cx="1223962" cy="1106487"/>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526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04800"/>
            <a:ext cx="2057400" cy="6172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6172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solidFill>
          <a:schemeClr val="tx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101" name="Rectangle 53"/>
          <p:cNvSpPr>
            <a:spLocks noChangeArrowheads="1"/>
          </p:cNvSpPr>
          <p:nvPr userDrawn="1"/>
        </p:nvSpPr>
        <p:spPr bwMode="auto">
          <a:xfrm>
            <a:off x="0" y="0"/>
            <a:ext cx="9144000" cy="6858000"/>
          </a:xfrm>
          <a:prstGeom prst="rect">
            <a:avLst/>
          </a:prstGeom>
          <a:solidFill>
            <a:schemeClr val="tx2"/>
          </a:solidFill>
          <a:ln w="9525">
            <a:solidFill>
              <a:schemeClr val="tx1"/>
            </a:solidFill>
            <a:miter lim="800000"/>
            <a:headEnd/>
            <a:tailEnd/>
          </a:ln>
          <a:effectLst/>
        </p:spPr>
        <p:txBody>
          <a:bodyPr wrap="none" anchor="ctr"/>
          <a:lstStyle/>
          <a:p>
            <a:endParaRPr lang="en-US"/>
          </a:p>
        </p:txBody>
      </p:sp>
      <p:sp>
        <p:nvSpPr>
          <p:cNvPr id="2103" name="AutoShape 55">
            <a:hlinkClick r:id="" action="ppaction://noaction" highlightClick="1"/>
          </p:cNvPr>
          <p:cNvSpPr>
            <a:spLocks noChangeArrowheads="1"/>
          </p:cNvSpPr>
          <p:nvPr userDrawn="1"/>
        </p:nvSpPr>
        <p:spPr bwMode="auto">
          <a:xfrm>
            <a:off x="0" y="0"/>
            <a:ext cx="9144000" cy="6858000"/>
          </a:xfrm>
          <a:prstGeom prst="actionButtonBlank">
            <a:avLst/>
          </a:prstGeom>
          <a:solidFill>
            <a:srgbClr val="FF9900"/>
          </a:solidFill>
          <a:ln w="9525">
            <a:solidFill>
              <a:schemeClr val="tx1"/>
            </a:solidFill>
            <a:miter lim="800000"/>
            <a:headEnd/>
            <a:tailEnd/>
          </a:ln>
          <a:effectLst/>
        </p:spPr>
        <p:txBody>
          <a:bodyPr wrap="none" anchor="ctr"/>
          <a:lstStyle/>
          <a:p>
            <a:endParaRPr lang="en-US"/>
          </a:p>
        </p:txBody>
      </p:sp>
      <p:sp>
        <p:nvSpPr>
          <p:cNvPr id="2100" name="Rectangle 52"/>
          <p:cNvSpPr>
            <a:spLocks noChangeArrowheads="1"/>
          </p:cNvSpPr>
          <p:nvPr userDrawn="1"/>
        </p:nvSpPr>
        <p:spPr bwMode="auto">
          <a:xfrm>
            <a:off x="152400" y="152400"/>
            <a:ext cx="8839200" cy="6553200"/>
          </a:xfrm>
          <a:prstGeom prst="rect">
            <a:avLst/>
          </a:prstGeom>
          <a:solidFill>
            <a:srgbClr val="FFCC00"/>
          </a:solidFill>
          <a:ln w="9525">
            <a:solidFill>
              <a:schemeClr val="tx1"/>
            </a:solidFill>
            <a:miter lim="800000"/>
            <a:headEnd/>
            <a:tailEnd/>
          </a:ln>
          <a:effectLst/>
        </p:spPr>
        <p:txBody>
          <a:bodyPr wrap="none" anchor="ctr"/>
          <a:lstStyle/>
          <a:p>
            <a:endParaRPr lang="en-US"/>
          </a:p>
        </p:txBody>
      </p:sp>
      <p:sp>
        <p:nvSpPr>
          <p:cNvPr id="2085" name="Rectangle 37"/>
          <p:cNvSpPr>
            <a:spLocks noChangeArrowheads="1"/>
          </p:cNvSpPr>
          <p:nvPr/>
        </p:nvSpPr>
        <p:spPr bwMode="ltGray">
          <a:xfrm flipV="1">
            <a:off x="304800" y="1600200"/>
            <a:ext cx="8534400" cy="4953000"/>
          </a:xfrm>
          <a:prstGeom prst="rect">
            <a:avLst/>
          </a:prstGeom>
          <a:solidFill>
            <a:srgbClr val="FFFFFF"/>
          </a:solidFill>
          <a:ln w="9525">
            <a:noFill/>
            <a:miter lim="800000"/>
            <a:headEnd/>
            <a:tailEnd/>
          </a:ln>
        </p:spPr>
        <p:txBody>
          <a:bodyPr rot="10800000" wrap="none" anchor="ctr"/>
          <a:lstStyle/>
          <a:p>
            <a:pPr algn="ctr"/>
            <a:endParaRPr kumimoji="1" lang="en-US"/>
          </a:p>
        </p:txBody>
      </p:sp>
      <p:sp>
        <p:nvSpPr>
          <p:cNvPr id="2094" name="Rectangle 46"/>
          <p:cNvSpPr>
            <a:spLocks noGrp="1" noChangeArrowheads="1"/>
          </p:cNvSpPr>
          <p:nvPr>
            <p:ph type="body" idx="1"/>
          </p:nvPr>
        </p:nvSpPr>
        <p:spPr bwMode="auto">
          <a:xfrm>
            <a:off x="457200" y="1752600"/>
            <a:ext cx="8229600" cy="472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p>
        </p:txBody>
      </p:sp>
      <p:sp>
        <p:nvSpPr>
          <p:cNvPr id="2105" name="Line 57"/>
          <p:cNvSpPr>
            <a:spLocks noChangeShapeType="1"/>
          </p:cNvSpPr>
          <p:nvPr userDrawn="1"/>
        </p:nvSpPr>
        <p:spPr bwMode="auto">
          <a:xfrm flipV="1">
            <a:off x="304800" y="1600200"/>
            <a:ext cx="0" cy="4953000"/>
          </a:xfrm>
          <a:prstGeom prst="line">
            <a:avLst/>
          </a:prstGeom>
          <a:noFill/>
          <a:ln w="38100">
            <a:solidFill>
              <a:srgbClr val="003300"/>
            </a:solidFill>
            <a:round/>
            <a:headEnd/>
            <a:tailEnd/>
          </a:ln>
          <a:effectLst/>
        </p:spPr>
        <p:txBody>
          <a:bodyPr wrap="none"/>
          <a:lstStyle/>
          <a:p>
            <a:endParaRPr lang="en-US"/>
          </a:p>
        </p:txBody>
      </p:sp>
      <p:sp>
        <p:nvSpPr>
          <p:cNvPr id="2106" name="Line 58"/>
          <p:cNvSpPr>
            <a:spLocks noChangeShapeType="1"/>
          </p:cNvSpPr>
          <p:nvPr userDrawn="1"/>
        </p:nvSpPr>
        <p:spPr bwMode="auto">
          <a:xfrm>
            <a:off x="304800" y="1600200"/>
            <a:ext cx="8534400" cy="0"/>
          </a:xfrm>
          <a:prstGeom prst="line">
            <a:avLst/>
          </a:prstGeom>
          <a:noFill/>
          <a:ln w="38100">
            <a:solidFill>
              <a:schemeClr val="tx1"/>
            </a:solidFill>
            <a:round/>
            <a:headEnd/>
            <a:tailEnd/>
          </a:ln>
          <a:effectLst/>
        </p:spPr>
        <p:txBody>
          <a:bodyPr wrap="none"/>
          <a:lstStyle/>
          <a:p>
            <a:endParaRPr lang="en-US"/>
          </a:p>
        </p:txBody>
      </p:sp>
      <p:sp>
        <p:nvSpPr>
          <p:cNvPr id="2107" name="Line 59"/>
          <p:cNvSpPr>
            <a:spLocks noChangeShapeType="1"/>
          </p:cNvSpPr>
          <p:nvPr userDrawn="1"/>
        </p:nvSpPr>
        <p:spPr bwMode="auto">
          <a:xfrm>
            <a:off x="304800" y="6553200"/>
            <a:ext cx="8534400" cy="0"/>
          </a:xfrm>
          <a:prstGeom prst="line">
            <a:avLst/>
          </a:prstGeom>
          <a:noFill/>
          <a:ln w="38100">
            <a:solidFill>
              <a:schemeClr val="accent1"/>
            </a:solidFill>
            <a:round/>
            <a:headEnd/>
            <a:tailEnd/>
          </a:ln>
          <a:effectLst/>
        </p:spPr>
        <p:txBody>
          <a:bodyPr wrap="none"/>
          <a:lstStyle/>
          <a:p>
            <a:endParaRPr lang="en-US"/>
          </a:p>
        </p:txBody>
      </p:sp>
      <p:sp>
        <p:nvSpPr>
          <p:cNvPr id="2108" name="Line 60"/>
          <p:cNvSpPr>
            <a:spLocks noChangeShapeType="1"/>
          </p:cNvSpPr>
          <p:nvPr userDrawn="1"/>
        </p:nvSpPr>
        <p:spPr bwMode="auto">
          <a:xfrm flipV="1">
            <a:off x="8839200" y="1600200"/>
            <a:ext cx="0" cy="4953000"/>
          </a:xfrm>
          <a:prstGeom prst="line">
            <a:avLst/>
          </a:prstGeom>
          <a:noFill/>
          <a:ln w="38100">
            <a:solidFill>
              <a:srgbClr val="BDD195"/>
            </a:solidFill>
            <a:round/>
            <a:headEnd/>
            <a:tailEnd/>
          </a:ln>
          <a:effectLst/>
        </p:spPr>
        <p:txBody>
          <a:bodyPr wrap="none"/>
          <a:lstStyle/>
          <a:p>
            <a:endParaRPr lang="en-US"/>
          </a:p>
        </p:txBody>
      </p:sp>
      <p:sp>
        <p:nvSpPr>
          <p:cNvPr id="2093" name="Rectangle 45"/>
          <p:cNvSpPr>
            <a:spLocks noGrp="1" noChangeArrowheads="1"/>
          </p:cNvSpPr>
          <p:nvPr>
            <p:ph type="title"/>
          </p:nvPr>
        </p:nvSpPr>
        <p:spPr bwMode="auto">
          <a:xfrm>
            <a:off x="1524000" y="304800"/>
            <a:ext cx="716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hu-HU" smtClean="0"/>
              <a:t>Mintacím szerkesztése</a:t>
            </a:r>
          </a:p>
        </p:txBody>
      </p:sp>
      <p:pic>
        <p:nvPicPr>
          <p:cNvPr id="2113" name="Picture 65"/>
          <p:cNvPicPr>
            <a:picLocks noChangeAspect="1" noChangeArrowheads="1"/>
          </p:cNvPicPr>
          <p:nvPr userDrawn="1"/>
        </p:nvPicPr>
        <p:blipFill>
          <a:blip r:embed="rId13"/>
          <a:srcRect/>
          <a:stretch>
            <a:fillRect/>
          </a:stretch>
        </p:blipFill>
        <p:spPr bwMode="auto">
          <a:xfrm>
            <a:off x="250825" y="306388"/>
            <a:ext cx="1296988" cy="1106487"/>
          </a:xfrm>
          <a:prstGeom prst="rect">
            <a:avLst/>
          </a:prstGeom>
          <a:noFill/>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fontAlgn="base">
        <a:spcBef>
          <a:spcPct val="0"/>
        </a:spcBef>
        <a:spcAft>
          <a:spcPct val="0"/>
        </a:spcAft>
        <a:defRPr sz="3200" b="1">
          <a:solidFill>
            <a:srgbClr val="006600"/>
          </a:solidFill>
          <a:latin typeface="+mj-lt"/>
          <a:ea typeface="+mj-ea"/>
          <a:cs typeface="+mj-cs"/>
        </a:defRPr>
      </a:lvl1pPr>
      <a:lvl2pPr algn="l" rtl="0" fontAlgn="base">
        <a:spcBef>
          <a:spcPct val="0"/>
        </a:spcBef>
        <a:spcAft>
          <a:spcPct val="0"/>
        </a:spcAft>
        <a:defRPr sz="3200" b="1">
          <a:solidFill>
            <a:srgbClr val="006600"/>
          </a:solidFill>
          <a:latin typeface="Arial" charset="0"/>
        </a:defRPr>
      </a:lvl2pPr>
      <a:lvl3pPr algn="l" rtl="0" fontAlgn="base">
        <a:spcBef>
          <a:spcPct val="0"/>
        </a:spcBef>
        <a:spcAft>
          <a:spcPct val="0"/>
        </a:spcAft>
        <a:defRPr sz="3200" b="1">
          <a:solidFill>
            <a:srgbClr val="006600"/>
          </a:solidFill>
          <a:latin typeface="Arial" charset="0"/>
        </a:defRPr>
      </a:lvl3pPr>
      <a:lvl4pPr algn="l" rtl="0" fontAlgn="base">
        <a:spcBef>
          <a:spcPct val="0"/>
        </a:spcBef>
        <a:spcAft>
          <a:spcPct val="0"/>
        </a:spcAft>
        <a:defRPr sz="3200" b="1">
          <a:solidFill>
            <a:srgbClr val="006600"/>
          </a:solidFill>
          <a:latin typeface="Arial" charset="0"/>
        </a:defRPr>
      </a:lvl4pPr>
      <a:lvl5pPr algn="l" rtl="0" fontAlgn="base">
        <a:spcBef>
          <a:spcPct val="0"/>
        </a:spcBef>
        <a:spcAft>
          <a:spcPct val="0"/>
        </a:spcAft>
        <a:defRPr sz="3200" b="1">
          <a:solidFill>
            <a:srgbClr val="006600"/>
          </a:solidFill>
          <a:latin typeface="Arial" charset="0"/>
        </a:defRPr>
      </a:lvl5pPr>
      <a:lvl6pPr marL="457200" algn="l" rtl="0" fontAlgn="base">
        <a:spcBef>
          <a:spcPct val="0"/>
        </a:spcBef>
        <a:spcAft>
          <a:spcPct val="0"/>
        </a:spcAft>
        <a:defRPr sz="3200" b="1">
          <a:solidFill>
            <a:srgbClr val="006600"/>
          </a:solidFill>
          <a:latin typeface="Arial" charset="0"/>
        </a:defRPr>
      </a:lvl6pPr>
      <a:lvl7pPr marL="914400" algn="l" rtl="0" fontAlgn="base">
        <a:spcBef>
          <a:spcPct val="0"/>
        </a:spcBef>
        <a:spcAft>
          <a:spcPct val="0"/>
        </a:spcAft>
        <a:defRPr sz="3200" b="1">
          <a:solidFill>
            <a:srgbClr val="006600"/>
          </a:solidFill>
          <a:latin typeface="Arial" charset="0"/>
        </a:defRPr>
      </a:lvl7pPr>
      <a:lvl8pPr marL="1371600" algn="l" rtl="0" fontAlgn="base">
        <a:spcBef>
          <a:spcPct val="0"/>
        </a:spcBef>
        <a:spcAft>
          <a:spcPct val="0"/>
        </a:spcAft>
        <a:defRPr sz="3200" b="1">
          <a:solidFill>
            <a:srgbClr val="006600"/>
          </a:solidFill>
          <a:latin typeface="Arial" charset="0"/>
        </a:defRPr>
      </a:lvl8pPr>
      <a:lvl9pPr marL="1828800" algn="l" rtl="0" fontAlgn="base">
        <a:spcBef>
          <a:spcPct val="0"/>
        </a:spcBef>
        <a:spcAft>
          <a:spcPct val="0"/>
        </a:spcAft>
        <a:defRPr sz="3200" b="1">
          <a:solidFill>
            <a:srgbClr val="006600"/>
          </a:solidFill>
          <a:latin typeface="Arial" charset="0"/>
        </a:defRPr>
      </a:lvl9pPr>
    </p:titleStyle>
    <p:body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V&#233;d&#337;fal.mpp"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Grp="1" noChangeArrowheads="1"/>
          </p:cNvSpPr>
          <p:nvPr>
            <p:ph type="ctrTitle"/>
          </p:nvPr>
        </p:nvSpPr>
        <p:spPr/>
        <p:txBody>
          <a:bodyPr/>
          <a:lstStyle/>
          <a:p>
            <a:r>
              <a:rPr lang="en-US" smtClean="0"/>
              <a:t>Planiranje </a:t>
            </a:r>
            <a:r>
              <a:rPr lang="sr-Latn-CS" smtClean="0"/>
              <a:t>ključnih zadataka</a:t>
            </a:r>
            <a:endParaRPr lang="en-GB"/>
          </a:p>
        </p:txBody>
      </p:sp>
      <p:sp>
        <p:nvSpPr>
          <p:cNvPr id="27653" name="Text Box 5"/>
          <p:cNvSpPr txBox="1">
            <a:spLocks noChangeArrowheads="1"/>
          </p:cNvSpPr>
          <p:nvPr/>
        </p:nvSpPr>
        <p:spPr bwMode="auto">
          <a:xfrm>
            <a:off x="4548525" y="5589588"/>
            <a:ext cx="3950953" cy="646331"/>
          </a:xfrm>
          <a:prstGeom prst="rect">
            <a:avLst/>
          </a:prstGeom>
          <a:noFill/>
          <a:ln w="9525">
            <a:noFill/>
            <a:miter lim="800000"/>
            <a:headEnd/>
            <a:tailEnd/>
          </a:ln>
          <a:effectLst/>
        </p:spPr>
        <p:txBody>
          <a:bodyPr wrap="none">
            <a:spAutoFit/>
          </a:bodyPr>
          <a:lstStyle/>
          <a:p>
            <a:pPr algn="r"/>
            <a:r>
              <a:rPr lang="hu-HU" b="1" smtClean="0"/>
              <a:t>Pripremio:</a:t>
            </a:r>
            <a:r>
              <a:rPr lang="hu-HU" smtClean="0"/>
              <a:t> </a:t>
            </a:r>
            <a:r>
              <a:rPr lang="hu-HU"/>
              <a:t>Szentirmai Róbert</a:t>
            </a:r>
          </a:p>
          <a:p>
            <a:pPr algn="r"/>
            <a:r>
              <a:rPr lang="hu-HU" sz="1200" smtClean="0"/>
              <a:t>(sva prava zadržana)</a:t>
            </a:r>
            <a:endParaRPr lang="hu-HU" sz="120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02" name="Rectangle 2"/>
          <p:cNvSpPr>
            <a:spLocks noGrp="1" noChangeArrowheads="1"/>
          </p:cNvSpPr>
          <p:nvPr>
            <p:ph type="title"/>
          </p:nvPr>
        </p:nvSpPr>
        <p:spPr/>
        <p:txBody>
          <a:bodyPr/>
          <a:lstStyle/>
          <a:p>
            <a:r>
              <a:rPr lang="hu-HU" smtClean="0"/>
              <a:t>Uloga planiranja ključnih zadataka</a:t>
            </a:r>
            <a:endParaRPr lang="hu-HU"/>
          </a:p>
        </p:txBody>
      </p:sp>
      <p:sp>
        <p:nvSpPr>
          <p:cNvPr id="870403" name="Rectangle 3"/>
          <p:cNvSpPr>
            <a:spLocks noGrp="1" noChangeArrowheads="1"/>
          </p:cNvSpPr>
          <p:nvPr>
            <p:ph type="body" idx="1"/>
          </p:nvPr>
        </p:nvSpPr>
        <p:spPr/>
        <p:txBody>
          <a:bodyPr/>
          <a:lstStyle/>
          <a:p>
            <a:r>
              <a:rPr lang="hu-HU" smtClean="0"/>
              <a:t>Ključni zadaci poboljšavaju preglednost projekta.</a:t>
            </a:r>
            <a:endParaRPr lang="hu-HU"/>
          </a:p>
          <a:p>
            <a:r>
              <a:rPr lang="hu-HU" smtClean="0"/>
              <a:t>Olakšavaju praćenje napredovanja projekta.</a:t>
            </a:r>
            <a:endParaRPr lang="hu-HU"/>
          </a:p>
          <a:p>
            <a:r>
              <a:rPr lang="hu-HU" smtClean="0"/>
              <a:t>Upozoravaju na važnije promene stanja, obeležavaju kritična stanja i aktivnosti sa aspekta napredovanja.</a:t>
            </a:r>
            <a:endParaRPr lang="hu-H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2450" name="Rectangle 2"/>
          <p:cNvSpPr>
            <a:spLocks noGrp="1" noChangeArrowheads="1"/>
          </p:cNvSpPr>
          <p:nvPr>
            <p:ph type="title"/>
          </p:nvPr>
        </p:nvSpPr>
        <p:spPr/>
        <p:txBody>
          <a:bodyPr/>
          <a:lstStyle/>
          <a:p>
            <a:r>
              <a:rPr lang="hu-HU" smtClean="0"/>
              <a:t>Važniji slučajevi primene ključnih događaja</a:t>
            </a:r>
            <a:endParaRPr lang="hu-HU"/>
          </a:p>
        </p:txBody>
      </p:sp>
      <p:graphicFrame>
        <p:nvGraphicFramePr>
          <p:cNvPr id="872451" name="Object 3"/>
          <p:cNvGraphicFramePr>
            <a:graphicFrameLocks noChangeAspect="1"/>
          </p:cNvGraphicFramePr>
          <p:nvPr/>
        </p:nvGraphicFramePr>
        <p:xfrm>
          <a:off x="5105400" y="4038600"/>
          <a:ext cx="3305175" cy="1924050"/>
        </p:xfrm>
        <a:graphic>
          <a:graphicData uri="http://schemas.openxmlformats.org/presentationml/2006/ole">
            <p:oleObj spid="_x0000_s872451" name="Bitkép" r:id="rId4" imgW="3304762" imgH="1924319" progId="PBrush">
              <p:embed/>
            </p:oleObj>
          </a:graphicData>
        </a:graphic>
      </p:graphicFrame>
      <p:sp>
        <p:nvSpPr>
          <p:cNvPr id="872452" name="Rectangle 4"/>
          <p:cNvSpPr>
            <a:spLocks noGrp="1" noChangeArrowheads="1"/>
          </p:cNvSpPr>
          <p:nvPr>
            <p:ph type="body" idx="1"/>
          </p:nvPr>
        </p:nvSpPr>
        <p:spPr/>
        <p:txBody>
          <a:bodyPr/>
          <a:lstStyle/>
          <a:p>
            <a:r>
              <a:rPr lang="hu-HU" smtClean="0"/>
              <a:t>Naglašavanje važniji koraka u projektu</a:t>
            </a:r>
            <a:endParaRPr lang="hu-HU"/>
          </a:p>
          <a:p>
            <a:r>
              <a:rPr lang="hu-HU" smtClean="0"/>
              <a:t>Prikazivanje tipičnih stanja i promena stanja</a:t>
            </a:r>
            <a:endParaRPr lang="hu-HU"/>
          </a:p>
          <a:p>
            <a:r>
              <a:rPr lang="hu-HU" smtClean="0"/>
              <a:t>Označavanje promene odgovornosti (dolazi spoljni uticaj ili nešto utiče iz projekta na okolinu)</a:t>
            </a:r>
            <a:endParaRPr lang="hu-HU"/>
          </a:p>
          <a:p>
            <a:r>
              <a:rPr lang="hu-HU" smtClean="0"/>
              <a:t>Nastanak proizvoda</a:t>
            </a:r>
            <a:endParaRPr lang="hu-HU"/>
          </a:p>
          <a:p>
            <a:r>
              <a:rPr lang="hu-HU" smtClean="0"/>
              <a:t>Kontrolna tačka</a:t>
            </a:r>
            <a:endParaRPr lang="hu-HU"/>
          </a:p>
          <a:p>
            <a:r>
              <a:rPr lang="hu-HU" smtClean="0"/>
              <a:t>Tačka odlučivanja</a:t>
            </a:r>
            <a:endParaRPr lang="hu-HU"/>
          </a:p>
          <a:p>
            <a:r>
              <a:rPr lang="hu-HU" smtClean="0"/>
              <a:t>Tačka u kojoj je moguće </a:t>
            </a:r>
          </a:p>
          <a:p>
            <a:pPr>
              <a:buNone/>
            </a:pPr>
            <a:r>
              <a:rPr lang="hu-HU" smtClean="0"/>
              <a:t>prekinuti projekat bez većih posledica</a:t>
            </a:r>
            <a:endParaRPr lang="hu-H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4738" name="Rectangle 2"/>
          <p:cNvSpPr>
            <a:spLocks noGrp="1" noChangeArrowheads="1"/>
          </p:cNvSpPr>
          <p:nvPr>
            <p:ph type="title"/>
          </p:nvPr>
        </p:nvSpPr>
        <p:spPr/>
        <p:txBody>
          <a:bodyPr/>
          <a:lstStyle/>
          <a:p>
            <a:r>
              <a:rPr lang="hu-HU" smtClean="0"/>
              <a:t>Naglašavanje važniji koraka u projektu</a:t>
            </a:r>
            <a:endParaRPr lang="hu-HU"/>
          </a:p>
        </p:txBody>
      </p:sp>
      <p:sp>
        <p:nvSpPr>
          <p:cNvPr id="884739" name="Rectangle 3"/>
          <p:cNvSpPr>
            <a:spLocks noGrp="1" noChangeArrowheads="1"/>
          </p:cNvSpPr>
          <p:nvPr>
            <p:ph type="body" idx="1"/>
          </p:nvPr>
        </p:nvSpPr>
        <p:spPr/>
        <p:txBody>
          <a:bodyPr/>
          <a:lstStyle/>
          <a:p>
            <a:r>
              <a:rPr lang="hu-HU" smtClean="0"/>
              <a:t>Svaki ključni zadatak obeležava važan korak projekta.</a:t>
            </a:r>
            <a:endParaRPr lang="hu-HU"/>
          </a:p>
          <a:p>
            <a:r>
              <a:rPr lang="hu-HU" smtClean="0"/>
              <a:t>Rukovodilac projekta treba da proceni šta je važno sa aspekta projekta ili sa aspekta zahteva prema projektu</a:t>
            </a:r>
            <a:r>
              <a:rPr lang="hu-HU" smtClean="0"/>
              <a:t>. </a:t>
            </a:r>
            <a:endParaRPr lang="hu-HU"/>
          </a:p>
          <a:p>
            <a:r>
              <a:rPr lang="hu-HU" smtClean="0"/>
              <a:t>Za ključni zadatak treba odabrati takav događaj koji dobro reprezentuje napredovanje na projektu. </a:t>
            </a:r>
            <a:endParaRPr lang="hu-HU"/>
          </a:p>
          <a:p>
            <a:r>
              <a:rPr lang="hu-HU" smtClean="0"/>
              <a:t>Nije dobro definisati ni preveliki ni premali broj ključnih događaja. </a:t>
            </a:r>
            <a:endParaRPr lang="hu-HU"/>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6786" name="Rectangle 2"/>
          <p:cNvSpPr>
            <a:spLocks noGrp="1" noChangeArrowheads="1"/>
          </p:cNvSpPr>
          <p:nvPr>
            <p:ph type="title"/>
          </p:nvPr>
        </p:nvSpPr>
        <p:spPr/>
        <p:txBody>
          <a:bodyPr/>
          <a:lstStyle/>
          <a:p>
            <a:r>
              <a:rPr lang="hu-HU" smtClean="0"/>
              <a:t>Prikazivanje tipičnih stanja i promena stanja</a:t>
            </a:r>
            <a:endParaRPr lang="hu-HU"/>
          </a:p>
        </p:txBody>
      </p:sp>
      <p:sp>
        <p:nvSpPr>
          <p:cNvPr id="886787" name="Rectangle 3"/>
          <p:cNvSpPr>
            <a:spLocks noGrp="1" noChangeArrowheads="1"/>
          </p:cNvSpPr>
          <p:nvPr>
            <p:ph type="body" idx="1"/>
          </p:nvPr>
        </p:nvSpPr>
        <p:spPr/>
        <p:txBody>
          <a:bodyPr/>
          <a:lstStyle/>
          <a:p>
            <a:r>
              <a:rPr lang="hu-HU" smtClean="0"/>
              <a:t>Određena stanja i promene stanja mogu biti važni koraci u projektu. Takva promena stanja može biti na pr. završetak oplate za betoniranje, ili i završetak jedne aktivnosti koja je vezana za rok (vremenski rok se dodeljuje toj aktivnosti kao referentni podatak). </a:t>
            </a:r>
            <a:endParaRPr lang="hu-HU"/>
          </a:p>
        </p:txBody>
      </p:sp>
      <p:pic>
        <p:nvPicPr>
          <p:cNvPr id="886789" name="Picture 5"/>
          <p:cNvPicPr>
            <a:picLocks noChangeAspect="1" noChangeArrowheads="1"/>
          </p:cNvPicPr>
          <p:nvPr/>
        </p:nvPicPr>
        <p:blipFill>
          <a:blip r:embed="rId3"/>
          <a:srcRect/>
          <a:stretch>
            <a:fillRect/>
          </a:stretch>
        </p:blipFill>
        <p:spPr bwMode="auto">
          <a:xfrm>
            <a:off x="685800" y="4598988"/>
            <a:ext cx="7772400" cy="163830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834" name="Rectangle 2"/>
          <p:cNvSpPr>
            <a:spLocks noGrp="1" noChangeArrowheads="1"/>
          </p:cNvSpPr>
          <p:nvPr>
            <p:ph type="title"/>
          </p:nvPr>
        </p:nvSpPr>
        <p:spPr/>
        <p:txBody>
          <a:bodyPr/>
          <a:lstStyle/>
          <a:p>
            <a:r>
              <a:rPr lang="hu-HU" smtClean="0"/>
              <a:t>Označavanje promene odgovornosti</a:t>
            </a:r>
            <a:endParaRPr lang="hu-HU"/>
          </a:p>
        </p:txBody>
      </p:sp>
      <p:sp>
        <p:nvSpPr>
          <p:cNvPr id="888835" name="Rectangle 3"/>
          <p:cNvSpPr>
            <a:spLocks noGrp="1" noChangeArrowheads="1"/>
          </p:cNvSpPr>
          <p:nvPr>
            <p:ph type="body" idx="1"/>
          </p:nvPr>
        </p:nvSpPr>
        <p:spPr/>
        <p:txBody>
          <a:bodyPr/>
          <a:lstStyle/>
          <a:p>
            <a:pPr>
              <a:spcBef>
                <a:spcPts val="0"/>
              </a:spcBef>
            </a:pPr>
            <a:r>
              <a:rPr lang="hu-HU" smtClean="0"/>
              <a:t>Promena odgovornosti se može smatrati za specijani slučaj promene stanja. </a:t>
            </a:r>
            <a:endParaRPr lang="hu-HU"/>
          </a:p>
          <a:p>
            <a:pPr>
              <a:spcBef>
                <a:spcPts val="0"/>
              </a:spcBef>
            </a:pPr>
            <a:r>
              <a:rPr lang="hu-HU" smtClean="0"/>
              <a:t>Promena odgovornosti se dešava kada nešto sa strane utiče na tok projekta ili projekat ispoljava uticaj prema vani.</a:t>
            </a:r>
            <a:endParaRPr lang="hu-HU"/>
          </a:p>
          <a:p>
            <a:pPr>
              <a:spcBef>
                <a:spcPts val="0"/>
              </a:spcBef>
            </a:pPr>
            <a:r>
              <a:rPr lang="hu-HU" smtClean="0"/>
              <a:t>Takve situacije su  prisutne pri preuzimanju/predavanju radnog mesta (terena), u slučaju nekih rokova, itd. </a:t>
            </a:r>
            <a:endParaRPr lang="hu-HU"/>
          </a:p>
        </p:txBody>
      </p:sp>
      <p:pic>
        <p:nvPicPr>
          <p:cNvPr id="888837" name="Picture 5"/>
          <p:cNvPicPr>
            <a:picLocks noChangeAspect="1" noChangeArrowheads="1"/>
          </p:cNvPicPr>
          <p:nvPr/>
        </p:nvPicPr>
        <p:blipFill>
          <a:blip r:embed="rId3"/>
          <a:srcRect/>
          <a:stretch>
            <a:fillRect/>
          </a:stretch>
        </p:blipFill>
        <p:spPr bwMode="auto">
          <a:xfrm>
            <a:off x="719138" y="5229225"/>
            <a:ext cx="7705725" cy="971550"/>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82" name="Rectangle 2"/>
          <p:cNvSpPr>
            <a:spLocks noGrp="1" noChangeArrowheads="1"/>
          </p:cNvSpPr>
          <p:nvPr>
            <p:ph type="title"/>
          </p:nvPr>
        </p:nvSpPr>
        <p:spPr/>
        <p:txBody>
          <a:bodyPr/>
          <a:lstStyle/>
          <a:p>
            <a:r>
              <a:rPr lang="hu-HU" smtClean="0"/>
              <a:t>Nastanak proizvoda</a:t>
            </a:r>
            <a:endParaRPr lang="hu-HU"/>
          </a:p>
        </p:txBody>
      </p:sp>
      <p:sp>
        <p:nvSpPr>
          <p:cNvPr id="890883" name="Rectangle 3"/>
          <p:cNvSpPr>
            <a:spLocks noGrp="1" noChangeArrowheads="1"/>
          </p:cNvSpPr>
          <p:nvPr>
            <p:ph type="body" idx="1"/>
          </p:nvPr>
        </p:nvSpPr>
        <p:spPr/>
        <p:txBody>
          <a:bodyPr/>
          <a:lstStyle/>
          <a:p>
            <a:r>
              <a:rPr lang="hu-HU" smtClean="0"/>
              <a:t>Promene stanja koje se sastoje od nastanka novog proizvoda su najznačajniji ključni zadaci projekta. Pošto je cilj projekta redovno formiranje nekih novih proizvoda, po pravilu se te situacije obeležavaju kao ključni zadaci. </a:t>
            </a:r>
            <a:endParaRPr lang="hu-HU"/>
          </a:p>
        </p:txBody>
      </p:sp>
      <p:pic>
        <p:nvPicPr>
          <p:cNvPr id="890885" name="Picture 5"/>
          <p:cNvPicPr>
            <a:picLocks noChangeAspect="1" noChangeArrowheads="1"/>
          </p:cNvPicPr>
          <p:nvPr/>
        </p:nvPicPr>
        <p:blipFill>
          <a:blip r:embed="rId3"/>
          <a:srcRect/>
          <a:stretch>
            <a:fillRect/>
          </a:stretch>
        </p:blipFill>
        <p:spPr bwMode="auto">
          <a:xfrm>
            <a:off x="609600" y="4586288"/>
            <a:ext cx="7924800" cy="1219200"/>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2930" name="Rectangle 2"/>
          <p:cNvSpPr>
            <a:spLocks noGrp="1" noChangeArrowheads="1"/>
          </p:cNvSpPr>
          <p:nvPr>
            <p:ph type="title"/>
          </p:nvPr>
        </p:nvSpPr>
        <p:spPr/>
        <p:txBody>
          <a:bodyPr/>
          <a:lstStyle/>
          <a:p>
            <a:r>
              <a:rPr lang="hu-HU" smtClean="0"/>
              <a:t>Kontrolna tačka</a:t>
            </a:r>
            <a:endParaRPr lang="hu-HU"/>
          </a:p>
        </p:txBody>
      </p:sp>
      <p:sp>
        <p:nvSpPr>
          <p:cNvPr id="892931" name="Rectangle 3"/>
          <p:cNvSpPr>
            <a:spLocks noGrp="1" noChangeArrowheads="1"/>
          </p:cNvSpPr>
          <p:nvPr>
            <p:ph type="body" idx="1"/>
          </p:nvPr>
        </p:nvSpPr>
        <p:spPr/>
        <p:txBody>
          <a:bodyPr/>
          <a:lstStyle/>
          <a:p>
            <a:r>
              <a:rPr lang="hu-HU" smtClean="0"/>
              <a:t>Ako promenu stanja treba i odobriti, govorimo o kontrolnoj tački. Kontrolna tačka je dakle takav ključni zadatak koji ima i predistoriju i posledice i može se vezati za datum. </a:t>
            </a:r>
            <a:endParaRPr lang="hu-HU"/>
          </a:p>
        </p:txBody>
      </p:sp>
      <p:pic>
        <p:nvPicPr>
          <p:cNvPr id="892933" name="Picture 5"/>
          <p:cNvPicPr>
            <a:picLocks noChangeAspect="1" noChangeArrowheads="1"/>
          </p:cNvPicPr>
          <p:nvPr/>
        </p:nvPicPr>
        <p:blipFill>
          <a:blip r:embed="rId3"/>
          <a:srcRect/>
          <a:stretch>
            <a:fillRect/>
          </a:stretch>
        </p:blipFill>
        <p:spPr bwMode="auto">
          <a:xfrm>
            <a:off x="719138" y="4416425"/>
            <a:ext cx="7705725" cy="167640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4978" name="Rectangle 2"/>
          <p:cNvSpPr>
            <a:spLocks noGrp="1" noChangeArrowheads="1"/>
          </p:cNvSpPr>
          <p:nvPr>
            <p:ph type="title"/>
          </p:nvPr>
        </p:nvSpPr>
        <p:spPr/>
        <p:txBody>
          <a:bodyPr/>
          <a:lstStyle/>
          <a:p>
            <a:r>
              <a:rPr lang="hu-HU" smtClean="0"/>
              <a:t>Tačka odlučivanja</a:t>
            </a:r>
            <a:endParaRPr lang="hu-HU"/>
          </a:p>
        </p:txBody>
      </p:sp>
      <p:sp>
        <p:nvSpPr>
          <p:cNvPr id="894979" name="Rectangle 3"/>
          <p:cNvSpPr>
            <a:spLocks noGrp="1" noChangeArrowheads="1"/>
          </p:cNvSpPr>
          <p:nvPr>
            <p:ph type="body" idx="1"/>
          </p:nvPr>
        </p:nvSpPr>
        <p:spPr/>
        <p:txBody>
          <a:bodyPr/>
          <a:lstStyle/>
          <a:p>
            <a:r>
              <a:rPr lang="hu-HU" smtClean="0"/>
              <a:t>Tačka odlučivanja obeležava specijalan spoljni uticaj. Postupak donošenja odluke se ne može planirati tako da na dijagramu neće imati ulaznu strelicu (prethodnik) već samo izlaznu. </a:t>
            </a:r>
            <a:endParaRPr lang="hu-HU"/>
          </a:p>
          <a:p>
            <a:r>
              <a:rPr lang="hu-HU" smtClean="0"/>
              <a:t>Treba obratiti pažnju da pored posledice odluke bude zadat i njegov tehnološki preduslov!</a:t>
            </a:r>
            <a:endParaRPr lang="hu-HU"/>
          </a:p>
        </p:txBody>
      </p:sp>
      <p:pic>
        <p:nvPicPr>
          <p:cNvPr id="894981" name="Picture 5"/>
          <p:cNvPicPr>
            <a:picLocks noChangeAspect="1" noChangeArrowheads="1"/>
          </p:cNvPicPr>
          <p:nvPr/>
        </p:nvPicPr>
        <p:blipFill>
          <a:blip r:embed="rId3"/>
          <a:srcRect/>
          <a:stretch>
            <a:fillRect/>
          </a:stretch>
        </p:blipFill>
        <p:spPr bwMode="auto">
          <a:xfrm>
            <a:off x="647700" y="5037138"/>
            <a:ext cx="7848600" cy="120015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7026" name="Rectangle 2"/>
          <p:cNvSpPr>
            <a:spLocks noGrp="1" noChangeArrowheads="1"/>
          </p:cNvSpPr>
          <p:nvPr>
            <p:ph type="title"/>
          </p:nvPr>
        </p:nvSpPr>
        <p:spPr/>
        <p:txBody>
          <a:bodyPr/>
          <a:lstStyle/>
          <a:p>
            <a:r>
              <a:rPr lang="hu-HU" smtClean="0"/>
              <a:t>Tačka u kojoj je moguće </a:t>
            </a:r>
            <a:br>
              <a:rPr lang="hu-HU" smtClean="0"/>
            </a:br>
            <a:r>
              <a:rPr lang="hu-HU" smtClean="0"/>
              <a:t>prekinuti projekat</a:t>
            </a:r>
            <a:endParaRPr lang="hu-HU"/>
          </a:p>
        </p:txBody>
      </p:sp>
      <p:sp>
        <p:nvSpPr>
          <p:cNvPr id="897027" name="Rectangle 3"/>
          <p:cNvSpPr>
            <a:spLocks noGrp="1" noChangeArrowheads="1"/>
          </p:cNvSpPr>
          <p:nvPr>
            <p:ph type="body" idx="1"/>
          </p:nvPr>
        </p:nvSpPr>
        <p:spPr/>
        <p:txBody>
          <a:bodyPr/>
          <a:lstStyle/>
          <a:p>
            <a:r>
              <a:rPr lang="hu-HU" smtClean="0"/>
              <a:t>Tačka u kojoj je </a:t>
            </a:r>
            <a:r>
              <a:rPr lang="hu-HU" smtClean="0"/>
              <a:t>moguće </a:t>
            </a:r>
            <a:r>
              <a:rPr lang="hu-HU" smtClean="0"/>
              <a:t>prekinuti projekat je specijalan slučaj tačke odlučivanja. </a:t>
            </a:r>
            <a:endParaRPr lang="hu-HU"/>
          </a:p>
          <a:p>
            <a:r>
              <a:rPr lang="hu-HU" smtClean="0"/>
              <a:t>Treba definisati takvu tačku na svakom mestu gde se preostali deo projekta može odložiti bez većih gubitaka ili odakle nema povratka </a:t>
            </a:r>
            <a:r>
              <a:rPr lang="hu-HU"/>
              <a:t>(Point Of No Return).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4498" name="Rectangle 2"/>
          <p:cNvSpPr>
            <a:spLocks noGrp="1" noChangeArrowheads="1"/>
          </p:cNvSpPr>
          <p:nvPr>
            <p:ph type="title"/>
          </p:nvPr>
        </p:nvSpPr>
        <p:spPr/>
        <p:txBody>
          <a:bodyPr/>
          <a:lstStyle/>
          <a:p>
            <a:r>
              <a:rPr lang="hu-HU" smtClean="0"/>
              <a:t>Kada ćemo u praksi primeniti ključne zadatke?</a:t>
            </a:r>
            <a:endParaRPr lang="hu-HU"/>
          </a:p>
        </p:txBody>
      </p:sp>
      <p:sp>
        <p:nvSpPr>
          <p:cNvPr id="874499" name="Rectangle 3"/>
          <p:cNvSpPr>
            <a:spLocks noGrp="1" noChangeArrowheads="1"/>
          </p:cNvSpPr>
          <p:nvPr>
            <p:ph type="body" idx="1"/>
          </p:nvPr>
        </p:nvSpPr>
        <p:spPr/>
        <p:txBody>
          <a:bodyPr/>
          <a:lstStyle/>
          <a:p>
            <a:r>
              <a:rPr lang="hu-HU" smtClean="0"/>
              <a:t>Obeležavanje ugovorenog događaja.</a:t>
            </a:r>
            <a:endParaRPr lang="hu-HU"/>
          </a:p>
          <a:p>
            <a:r>
              <a:rPr lang="hu-HU" smtClean="0"/>
              <a:t>U slučaju kada dalji tok projekta zavisi od određenog događaja, aktivnosti ili ljudskog faktora, bilo unutar bilo van projekta.</a:t>
            </a:r>
            <a:endParaRPr lang="hu-HU"/>
          </a:p>
          <a:p>
            <a:r>
              <a:rPr lang="hu-HU" smtClean="0"/>
              <a:t>Kada projekat ispoljava uticaj na spoljne aktivnosti i ljude.</a:t>
            </a:r>
            <a:endParaRPr lang="hu-HU"/>
          </a:p>
          <a:p>
            <a:r>
              <a:rPr lang="hu-HU" smtClean="0"/>
              <a:t>Za prikazivanje vanrednih troškova, momenta pojavljivanja računa.</a:t>
            </a:r>
            <a:endParaRPr lang="hu-HU"/>
          </a:p>
          <a:p>
            <a:r>
              <a:rPr lang="hu-HU" smtClean="0"/>
              <a:t>Za obeležavanje drugih momenata u terminskom planu.</a:t>
            </a:r>
            <a:endParaRPr lang="hu-HU"/>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title"/>
          </p:nvPr>
        </p:nvSpPr>
        <p:spPr/>
        <p:txBody>
          <a:bodyPr/>
          <a:lstStyle/>
          <a:p>
            <a:r>
              <a:rPr lang="hu-HU" smtClean="0"/>
              <a:t>Podela ključnih događaja</a:t>
            </a:r>
            <a:endParaRPr lang="hu-HU"/>
          </a:p>
        </p:txBody>
      </p:sp>
      <p:sp>
        <p:nvSpPr>
          <p:cNvPr id="882691" name="Rectangle 3"/>
          <p:cNvSpPr>
            <a:spLocks noGrp="1" noChangeArrowheads="1"/>
          </p:cNvSpPr>
          <p:nvPr>
            <p:ph type="body" idx="1"/>
          </p:nvPr>
        </p:nvSpPr>
        <p:spPr/>
        <p:txBody>
          <a:bodyPr/>
          <a:lstStyle/>
          <a:p>
            <a:r>
              <a:rPr lang="hu-HU" b="1" smtClean="0"/>
              <a:t>aktivni</a:t>
            </a:r>
            <a:r>
              <a:rPr lang="hu-HU" smtClean="0"/>
              <a:t> </a:t>
            </a:r>
            <a:r>
              <a:rPr lang="hu-HU"/>
              <a:t>- </a:t>
            </a:r>
            <a:r>
              <a:rPr lang="hu-HU" smtClean="0"/>
              <a:t>oni koji utiču na terminski plan;</a:t>
            </a:r>
            <a:endParaRPr lang="hu-HU" b="1"/>
          </a:p>
          <a:p>
            <a:r>
              <a:rPr lang="hu-HU" b="1" smtClean="0"/>
              <a:t>pasivni</a:t>
            </a:r>
            <a:r>
              <a:rPr lang="hu-HU" smtClean="0"/>
              <a:t> </a:t>
            </a:r>
            <a:r>
              <a:rPr lang="hu-HU"/>
              <a:t>– </a:t>
            </a:r>
            <a:r>
              <a:rPr lang="hu-HU" smtClean="0"/>
              <a:t>oni čije vremensko planiranje se pomera u skladu sa terminskim planom.</a:t>
            </a:r>
            <a:endParaRPr lang="hu-H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074" name="Rectangle 2"/>
          <p:cNvSpPr>
            <a:spLocks noGrp="1" noChangeArrowheads="1"/>
          </p:cNvSpPr>
          <p:nvPr>
            <p:ph type="title"/>
          </p:nvPr>
        </p:nvSpPr>
        <p:spPr/>
        <p:txBody>
          <a:bodyPr/>
          <a:lstStyle/>
          <a:p>
            <a:r>
              <a:rPr lang="hu-HU" smtClean="0"/>
              <a:t>Aktivni ključni događaji</a:t>
            </a:r>
            <a:endParaRPr lang="hu-HU"/>
          </a:p>
        </p:txBody>
      </p:sp>
      <p:sp>
        <p:nvSpPr>
          <p:cNvPr id="899075" name="Rectangle 3"/>
          <p:cNvSpPr>
            <a:spLocks noGrp="1" noChangeArrowheads="1"/>
          </p:cNvSpPr>
          <p:nvPr>
            <p:ph type="body" idx="1"/>
          </p:nvPr>
        </p:nvSpPr>
        <p:spPr/>
        <p:txBody>
          <a:bodyPr/>
          <a:lstStyle/>
          <a:p>
            <a:pPr>
              <a:lnSpc>
                <a:spcPct val="90000"/>
              </a:lnSpc>
            </a:pPr>
            <a:r>
              <a:rPr lang="hu-HU" b="1" smtClean="0"/>
              <a:t>Aktivni ključni događaji </a:t>
            </a:r>
            <a:r>
              <a:rPr lang="hu-HU" smtClean="0"/>
              <a:t>se primenjuju kada na projekat vrši uticaj takav spoljni faktor koji se ne može bliže upoznati, čije modelovanje bi bilo teško, ali se momenat nastanka može dobro planirati. </a:t>
            </a:r>
          </a:p>
          <a:p>
            <a:pPr>
              <a:lnSpc>
                <a:spcPct val="90000"/>
              </a:lnSpc>
            </a:pPr>
            <a:r>
              <a:rPr lang="hu-HU" smtClean="0"/>
              <a:t>Mogućnost planiranja ne znači ujedno i to da ćemo već u fazi planiranja znati tačan datum nastanka ključnog događaja</a:t>
            </a:r>
            <a:r>
              <a:rPr lang="hu-HU" smtClean="0"/>
              <a:t>, ali neko vreme pre samog nastanka će se već znati kada se očekuje nastanak.</a:t>
            </a:r>
            <a:endParaRPr lang="hu-HU"/>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3170" name="Rectangle 2"/>
          <p:cNvSpPr>
            <a:spLocks noGrp="1" noChangeArrowheads="1"/>
          </p:cNvSpPr>
          <p:nvPr>
            <p:ph type="title"/>
          </p:nvPr>
        </p:nvSpPr>
        <p:spPr/>
        <p:txBody>
          <a:bodyPr/>
          <a:lstStyle/>
          <a:p>
            <a:r>
              <a:rPr lang="hu-HU" smtClean="0"/>
              <a:t>Aktivni ključni događaji (nastavak)</a:t>
            </a:r>
            <a:endParaRPr lang="hu-HU"/>
          </a:p>
        </p:txBody>
      </p:sp>
      <p:sp>
        <p:nvSpPr>
          <p:cNvPr id="903171" name="Rectangle 3"/>
          <p:cNvSpPr>
            <a:spLocks noGrp="1" noChangeArrowheads="1"/>
          </p:cNvSpPr>
          <p:nvPr>
            <p:ph type="body" idx="1"/>
          </p:nvPr>
        </p:nvSpPr>
        <p:spPr/>
        <p:txBody>
          <a:bodyPr/>
          <a:lstStyle/>
          <a:p>
            <a:pPr>
              <a:lnSpc>
                <a:spcPct val="90000"/>
              </a:lnSpc>
            </a:pPr>
            <a:r>
              <a:rPr lang="hu-HU" smtClean="0"/>
              <a:t>Ponekad se aktivni ključi događaji zovu diktirani datumi. Momenat nastanka tih događaja neko svakako definiše, nemaju predistoriju (prethodnika) u planu projekta, a zadatak (ili sumarni zadatak) naslednik je onaj čije vreme nastupanja treba da se reguliše preko ključnog događaja.</a:t>
            </a:r>
            <a:endParaRPr lang="hu-HU"/>
          </a:p>
          <a:p>
            <a:pPr>
              <a:lnSpc>
                <a:spcPct val="90000"/>
              </a:lnSpc>
            </a:pPr>
            <a:r>
              <a:rPr lang="hu-HU" smtClean="0"/>
              <a:t>Diktirane datume srećemo u vidu tačaka odlučivanja ili kontrolnih tačaka.</a:t>
            </a:r>
            <a:endParaRPr lang="hu-H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5218" name="Rectangle 2"/>
          <p:cNvSpPr>
            <a:spLocks noGrp="1" noChangeArrowheads="1"/>
          </p:cNvSpPr>
          <p:nvPr>
            <p:ph type="title"/>
          </p:nvPr>
        </p:nvSpPr>
        <p:spPr/>
        <p:txBody>
          <a:bodyPr/>
          <a:lstStyle/>
          <a:p>
            <a:r>
              <a:rPr lang="hu-HU" smtClean="0"/>
              <a:t>Definisanje aktivnih ključnih događaja</a:t>
            </a:r>
            <a:endParaRPr lang="hu-HU"/>
          </a:p>
        </p:txBody>
      </p:sp>
      <p:sp>
        <p:nvSpPr>
          <p:cNvPr id="905219" name="Rectangle 3"/>
          <p:cNvSpPr>
            <a:spLocks noGrp="1" noChangeArrowheads="1"/>
          </p:cNvSpPr>
          <p:nvPr>
            <p:ph type="body" idx="1"/>
          </p:nvPr>
        </p:nvSpPr>
        <p:spPr/>
        <p:txBody>
          <a:bodyPr/>
          <a:lstStyle/>
          <a:p>
            <a:r>
              <a:rPr lang="hu-HU" smtClean="0"/>
              <a:t>Pošto je uloga aktivnog ključnog događaja da se unese jedan datum u projekat, nezavisno od ostalih elemenata projekta, obično se to definiše u vidu ograničenja. Ograničenje se najlakše unosi zadavanjem vrednosti </a:t>
            </a:r>
            <a:r>
              <a:rPr lang="hu-HU" b="1" smtClean="0"/>
              <a:t>Start </a:t>
            </a:r>
            <a:r>
              <a:rPr lang="hu-HU" smtClean="0"/>
              <a:t>ili </a:t>
            </a:r>
            <a:r>
              <a:rPr lang="hu-HU" b="1" smtClean="0"/>
              <a:t>Finish</a:t>
            </a:r>
            <a:r>
              <a:rPr lang="hu-HU" smtClean="0"/>
              <a:t> </a:t>
            </a:r>
            <a:r>
              <a:rPr lang="hu-HU" smtClean="0"/>
              <a:t>kod određenog zadatka.</a:t>
            </a:r>
            <a:endParaRPr lang="hu-HU"/>
          </a:p>
          <a:p>
            <a:endParaRPr lang="hu-HU"/>
          </a:p>
        </p:txBody>
      </p:sp>
      <p:pic>
        <p:nvPicPr>
          <p:cNvPr id="905222" name="Picture 6"/>
          <p:cNvPicPr>
            <a:picLocks noChangeAspect="1" noChangeArrowheads="1"/>
          </p:cNvPicPr>
          <p:nvPr/>
        </p:nvPicPr>
        <p:blipFill>
          <a:blip r:embed="rId3"/>
          <a:srcRect/>
          <a:stretch>
            <a:fillRect/>
          </a:stretch>
        </p:blipFill>
        <p:spPr bwMode="auto">
          <a:xfrm>
            <a:off x="1295400" y="4411663"/>
            <a:ext cx="6553200" cy="962025"/>
          </a:xfrm>
          <a:prstGeom prst="rect">
            <a:avLst/>
          </a:prstGeom>
          <a:noFill/>
          <a:ln w="9525">
            <a:noFill/>
            <a:miter lim="800000"/>
            <a:headEnd/>
            <a:tailEnd/>
          </a:ln>
          <a:effectLst/>
        </p:spPr>
      </p:pic>
      <p:pic>
        <p:nvPicPr>
          <p:cNvPr id="905223" name="Picture 7"/>
          <p:cNvPicPr>
            <a:picLocks noChangeAspect="1" noChangeArrowheads="1"/>
          </p:cNvPicPr>
          <p:nvPr/>
        </p:nvPicPr>
        <p:blipFill>
          <a:blip r:embed="rId4"/>
          <a:srcRect/>
          <a:stretch>
            <a:fillRect/>
          </a:stretch>
        </p:blipFill>
        <p:spPr bwMode="auto">
          <a:xfrm>
            <a:off x="1295400" y="5491163"/>
            <a:ext cx="6553200" cy="962025"/>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7266" name="Rectangle 2"/>
          <p:cNvSpPr>
            <a:spLocks noGrp="1" noChangeArrowheads="1"/>
          </p:cNvSpPr>
          <p:nvPr>
            <p:ph type="title"/>
          </p:nvPr>
        </p:nvSpPr>
        <p:spPr/>
        <p:txBody>
          <a:bodyPr/>
          <a:lstStyle/>
          <a:p>
            <a:r>
              <a:rPr lang="hu-HU" smtClean="0"/>
              <a:t>Obezeđenje mogućnosti za prekid projekta</a:t>
            </a:r>
            <a:endParaRPr lang="hu-HU"/>
          </a:p>
        </p:txBody>
      </p:sp>
      <p:sp>
        <p:nvSpPr>
          <p:cNvPr id="907267" name="Rectangle 3"/>
          <p:cNvSpPr>
            <a:spLocks noGrp="1" noChangeArrowheads="1"/>
          </p:cNvSpPr>
          <p:nvPr>
            <p:ph type="body" idx="1"/>
          </p:nvPr>
        </p:nvSpPr>
        <p:spPr/>
        <p:txBody>
          <a:bodyPr/>
          <a:lstStyle/>
          <a:p>
            <a:r>
              <a:rPr lang="hu-HU" smtClean="0"/>
              <a:t>U svakom projektu, bez posebne tehnološke potrebe ili bez posebnog zahteva rukovodstva, treba definisati tačku odlučivanja na svakom mestu gde se preostali deo projekta može odložiti bez većih materijalnih gubitaka! </a:t>
            </a:r>
            <a:endParaRPr lang="hu-HU"/>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314" name="Rectangle 2"/>
          <p:cNvSpPr>
            <a:spLocks noGrp="1" noChangeArrowheads="1"/>
          </p:cNvSpPr>
          <p:nvPr>
            <p:ph type="title"/>
          </p:nvPr>
        </p:nvSpPr>
        <p:spPr/>
        <p:txBody>
          <a:bodyPr/>
          <a:lstStyle/>
          <a:p>
            <a:r>
              <a:rPr lang="hu-HU" smtClean="0"/>
              <a:t>Princip navođenja uzroka</a:t>
            </a:r>
            <a:endParaRPr lang="hu-HU"/>
          </a:p>
        </p:txBody>
      </p:sp>
      <p:sp>
        <p:nvSpPr>
          <p:cNvPr id="909315" name="Rectangle 3"/>
          <p:cNvSpPr>
            <a:spLocks noGrp="1" noChangeArrowheads="1"/>
          </p:cNvSpPr>
          <p:nvPr>
            <p:ph type="body" idx="1"/>
          </p:nvPr>
        </p:nvSpPr>
        <p:spPr/>
        <p:txBody>
          <a:bodyPr/>
          <a:lstStyle/>
          <a:p>
            <a:pPr>
              <a:lnSpc>
                <a:spcPct val="90000"/>
              </a:lnSpc>
            </a:pPr>
            <a:r>
              <a:rPr lang="hu-HU" smtClean="0"/>
              <a:t>Ako vreme nastupanja aktivnosti ne određuje zadatak prethodnik preko logičke veze, niti ograničenja u vidu resursa nego jedan konkretan datum, onda takav razlog treba naglasiti uvođenjem ključnog događaja. </a:t>
            </a:r>
          </a:p>
          <a:p>
            <a:pPr>
              <a:lnSpc>
                <a:spcPct val="90000"/>
              </a:lnSpc>
            </a:pPr>
            <a:r>
              <a:rPr lang="hu-HU" smtClean="0"/>
              <a:t>Naziv ključnog događaja treba da bude sam uzrok, reprezentovani datum se vezuje uz njega kao ograničenje. Dalji sled projekta se definiše preko logičkih veza sa ključnim događajem</a:t>
            </a:r>
            <a:endParaRPr lang="hu-HU"/>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70" name="Picture 10"/>
          <p:cNvPicPr>
            <a:picLocks noChangeAspect="1" noChangeArrowheads="1"/>
          </p:cNvPicPr>
          <p:nvPr/>
        </p:nvPicPr>
        <p:blipFill>
          <a:blip r:embed="rId3"/>
          <a:srcRect/>
          <a:stretch>
            <a:fillRect/>
          </a:stretch>
        </p:blipFill>
        <p:spPr bwMode="auto">
          <a:xfrm>
            <a:off x="395288" y="3141663"/>
            <a:ext cx="8353425" cy="485775"/>
          </a:xfrm>
          <a:prstGeom prst="rect">
            <a:avLst/>
          </a:prstGeom>
          <a:noFill/>
          <a:ln w="9525">
            <a:noFill/>
            <a:miter lim="800000"/>
            <a:headEnd/>
            <a:tailEnd/>
          </a:ln>
          <a:effectLst/>
        </p:spPr>
      </p:pic>
      <p:sp>
        <p:nvSpPr>
          <p:cNvPr id="911362" name="Rectangle 2"/>
          <p:cNvSpPr>
            <a:spLocks noGrp="1" noChangeArrowheads="1"/>
          </p:cNvSpPr>
          <p:nvPr>
            <p:ph type="title"/>
          </p:nvPr>
        </p:nvSpPr>
        <p:spPr/>
        <p:txBody>
          <a:bodyPr/>
          <a:lstStyle/>
          <a:p>
            <a:r>
              <a:rPr lang="hu-HU" smtClean="0"/>
              <a:t>Načini navođenja uzroka (preduslova)</a:t>
            </a:r>
            <a:endParaRPr lang="hu-HU"/>
          </a:p>
        </p:txBody>
      </p:sp>
      <p:sp>
        <p:nvSpPr>
          <p:cNvPr id="911363" name="Rectangle 3"/>
          <p:cNvSpPr>
            <a:spLocks noGrp="1" noChangeArrowheads="1"/>
          </p:cNvSpPr>
          <p:nvPr>
            <p:ph type="body" idx="1"/>
          </p:nvPr>
        </p:nvSpPr>
        <p:spPr/>
        <p:txBody>
          <a:bodyPr/>
          <a:lstStyle/>
          <a:p>
            <a:pPr>
              <a:buFontTx/>
              <a:buNone/>
            </a:pPr>
            <a:r>
              <a:rPr lang="hu-HU" smtClean="0"/>
              <a:t>Nepravilan način</a:t>
            </a:r>
            <a:endParaRPr lang="hu-HU"/>
          </a:p>
          <a:p>
            <a:endParaRPr lang="hu-HU"/>
          </a:p>
          <a:p>
            <a:endParaRPr lang="hu-HU"/>
          </a:p>
          <a:p>
            <a:endParaRPr lang="hu-HU"/>
          </a:p>
          <a:p>
            <a:pPr>
              <a:buFontTx/>
              <a:buNone/>
            </a:pPr>
            <a:r>
              <a:rPr lang="hu-HU" smtClean="0"/>
              <a:t>P</a:t>
            </a:r>
            <a:r>
              <a:rPr lang="hu-HU" smtClean="0"/>
              <a:t>ravilan nači</a:t>
            </a:r>
            <a:endParaRPr lang="hu-HU"/>
          </a:p>
        </p:txBody>
      </p:sp>
      <p:sp>
        <p:nvSpPr>
          <p:cNvPr id="911368" name="Line 8"/>
          <p:cNvSpPr>
            <a:spLocks noChangeShapeType="1"/>
          </p:cNvSpPr>
          <p:nvPr/>
        </p:nvSpPr>
        <p:spPr bwMode="auto">
          <a:xfrm>
            <a:off x="395288" y="3429000"/>
            <a:ext cx="431800" cy="215900"/>
          </a:xfrm>
          <a:prstGeom prst="line">
            <a:avLst/>
          </a:prstGeom>
          <a:noFill/>
          <a:ln w="38100">
            <a:solidFill>
              <a:srgbClr val="FF0000"/>
            </a:solidFill>
            <a:round/>
            <a:headEnd/>
            <a:tailEnd/>
          </a:ln>
          <a:effectLst/>
        </p:spPr>
        <p:txBody>
          <a:bodyPr wrap="none"/>
          <a:lstStyle/>
          <a:p>
            <a:endParaRPr lang="en-US"/>
          </a:p>
        </p:txBody>
      </p:sp>
      <p:sp>
        <p:nvSpPr>
          <p:cNvPr id="911369" name="Line 9"/>
          <p:cNvSpPr>
            <a:spLocks noChangeShapeType="1"/>
          </p:cNvSpPr>
          <p:nvPr/>
        </p:nvSpPr>
        <p:spPr bwMode="auto">
          <a:xfrm flipV="1">
            <a:off x="466725" y="3355975"/>
            <a:ext cx="288925" cy="360363"/>
          </a:xfrm>
          <a:prstGeom prst="line">
            <a:avLst/>
          </a:prstGeom>
          <a:noFill/>
          <a:ln w="38100">
            <a:solidFill>
              <a:srgbClr val="FF0000"/>
            </a:solidFill>
            <a:round/>
            <a:headEnd/>
            <a:tailEnd/>
          </a:ln>
          <a:effectLst/>
        </p:spPr>
        <p:txBody>
          <a:bodyPr wrap="none"/>
          <a:lstStyle/>
          <a:p>
            <a:endParaRPr lang="en-US"/>
          </a:p>
        </p:txBody>
      </p:sp>
      <p:pic>
        <p:nvPicPr>
          <p:cNvPr id="911371" name="Picture 11"/>
          <p:cNvPicPr>
            <a:picLocks noChangeAspect="1" noChangeArrowheads="1"/>
          </p:cNvPicPr>
          <p:nvPr/>
        </p:nvPicPr>
        <p:blipFill>
          <a:blip r:embed="rId4"/>
          <a:srcRect/>
          <a:stretch>
            <a:fillRect/>
          </a:stretch>
        </p:blipFill>
        <p:spPr bwMode="auto">
          <a:xfrm>
            <a:off x="395288" y="4865688"/>
            <a:ext cx="8353425" cy="72390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p:txBody>
          <a:bodyPr/>
          <a:lstStyle/>
          <a:p>
            <a:r>
              <a:rPr lang="hu-HU" smtClean="0"/>
              <a:t>Pasivni ključni događaji</a:t>
            </a:r>
            <a:endParaRPr lang="hu-HU"/>
          </a:p>
        </p:txBody>
      </p:sp>
      <p:sp>
        <p:nvSpPr>
          <p:cNvPr id="901123" name="Rectangle 3"/>
          <p:cNvSpPr>
            <a:spLocks noGrp="1" noChangeArrowheads="1"/>
          </p:cNvSpPr>
          <p:nvPr>
            <p:ph type="body" idx="1"/>
          </p:nvPr>
        </p:nvSpPr>
        <p:spPr/>
        <p:txBody>
          <a:bodyPr/>
          <a:lstStyle/>
          <a:p>
            <a:r>
              <a:rPr lang="hu-HU" smtClean="0"/>
              <a:t>Pasivni ključni događaji upozoravaju na važnije stanice procesa realizacije projekta. </a:t>
            </a:r>
          </a:p>
          <a:p>
            <a:r>
              <a:rPr lang="hu-HU" smtClean="0"/>
              <a:t>Dobar deo pasivnih ključnih događaja ne podrazumeva nikakvu aktivnost niti zahteva resurse. </a:t>
            </a:r>
          </a:p>
          <a:p>
            <a:r>
              <a:rPr lang="hu-HU" smtClean="0"/>
              <a:t>Uloga pasivnih ključnih događaja nije da modifikuje terminski plan već nasuprot, da prikazuje i meri efekte plana. </a:t>
            </a:r>
            <a:endParaRPr lang="hu-HU"/>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3410" name="Rectangle 2"/>
          <p:cNvSpPr>
            <a:spLocks noGrp="1" noChangeArrowheads="1"/>
          </p:cNvSpPr>
          <p:nvPr>
            <p:ph type="title"/>
          </p:nvPr>
        </p:nvSpPr>
        <p:spPr/>
        <p:txBody>
          <a:bodyPr/>
          <a:lstStyle/>
          <a:p>
            <a:r>
              <a:rPr lang="hu-HU" smtClean="0"/>
              <a:t>Princip navođenja tipičnih promena stanja</a:t>
            </a:r>
            <a:endParaRPr lang="hu-HU"/>
          </a:p>
        </p:txBody>
      </p:sp>
      <p:sp>
        <p:nvSpPr>
          <p:cNvPr id="913411" name="Rectangle 3"/>
          <p:cNvSpPr>
            <a:spLocks noGrp="1" noChangeArrowheads="1"/>
          </p:cNvSpPr>
          <p:nvPr>
            <p:ph type="body" idx="1"/>
          </p:nvPr>
        </p:nvSpPr>
        <p:spPr/>
        <p:txBody>
          <a:bodyPr/>
          <a:lstStyle/>
          <a:p>
            <a:r>
              <a:rPr lang="hu-HU" smtClean="0"/>
              <a:t>U projektu se svaka promena stanja koja obeležava početke i krajeve važnijih faza nastanka projekta, treba da se naznači kao ključni događaj (od repromaterijala nastaje poluproizvod, od poluproizvoda proizvod), ali ćemo definisati kao ključne događaje i one momente koji su vezani za datume. </a:t>
            </a:r>
            <a:endParaRPr lang="hu-HU"/>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5458" name="Rectangle 2"/>
          <p:cNvSpPr>
            <a:spLocks noGrp="1" noChangeArrowheads="1"/>
          </p:cNvSpPr>
          <p:nvPr>
            <p:ph type="title"/>
          </p:nvPr>
        </p:nvSpPr>
        <p:spPr/>
        <p:txBody>
          <a:bodyPr/>
          <a:lstStyle/>
          <a:p>
            <a:r>
              <a:rPr lang="hu-HU" smtClean="0"/>
              <a:t>Važniji slučajevi definisanja pasivnih ključnih događaja</a:t>
            </a:r>
            <a:endParaRPr lang="hu-HU"/>
          </a:p>
        </p:txBody>
      </p:sp>
      <p:sp>
        <p:nvSpPr>
          <p:cNvPr id="915459" name="Rectangle 3"/>
          <p:cNvSpPr>
            <a:spLocks noGrp="1" noChangeArrowheads="1"/>
          </p:cNvSpPr>
          <p:nvPr>
            <p:ph type="body" idx="1"/>
          </p:nvPr>
        </p:nvSpPr>
        <p:spPr/>
        <p:txBody>
          <a:bodyPr/>
          <a:lstStyle/>
          <a:p>
            <a:r>
              <a:rPr lang="hu-HU" smtClean="0"/>
              <a:t>Fiksiranje referentnih vremenskih tačaka</a:t>
            </a:r>
            <a:endParaRPr lang="hu-HU"/>
          </a:p>
          <a:p>
            <a:r>
              <a:rPr lang="hu-HU" smtClean="0"/>
              <a:t>Prikazivanje nastanka poluproizvoda i finalnih proizvoda projekta</a:t>
            </a:r>
            <a:endParaRPr lang="hu-HU"/>
          </a:p>
          <a:p>
            <a:r>
              <a:rPr lang="hu-HU" smtClean="0"/>
              <a:t>Obeležavanje momenata kada odgovornost prelazi sa jednog čoveka (grupe) na drugi</a:t>
            </a:r>
            <a:endParaRPr lang="hu-HU"/>
          </a:p>
          <a:p>
            <a:r>
              <a:rPr lang="hu-HU" smtClean="0"/>
              <a:t>Prikazivanje ugovorenih rokova</a:t>
            </a:r>
            <a:endParaRPr lang="hu-HU"/>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7506" name="Rectangle 2"/>
          <p:cNvSpPr>
            <a:spLocks noGrp="1" noChangeArrowheads="1"/>
          </p:cNvSpPr>
          <p:nvPr>
            <p:ph type="title"/>
          </p:nvPr>
        </p:nvSpPr>
        <p:spPr/>
        <p:txBody>
          <a:bodyPr/>
          <a:lstStyle/>
          <a:p>
            <a:r>
              <a:rPr lang="hu-HU" smtClean="0"/>
              <a:t>Referentna vremenska tačka</a:t>
            </a:r>
            <a:endParaRPr lang="hu-HU"/>
          </a:p>
        </p:txBody>
      </p:sp>
      <p:sp>
        <p:nvSpPr>
          <p:cNvPr id="917507" name="Rectangle 3"/>
          <p:cNvSpPr>
            <a:spLocks noGrp="1" noChangeArrowheads="1"/>
          </p:cNvSpPr>
          <p:nvPr>
            <p:ph type="body" idx="1"/>
          </p:nvPr>
        </p:nvSpPr>
        <p:spPr/>
        <p:txBody>
          <a:bodyPr/>
          <a:lstStyle/>
          <a:p>
            <a:r>
              <a:rPr lang="hu-HU" smtClean="0"/>
              <a:t>Referentne vremenske tačke projekta su takve stanice projekta preko kojih se lako može pratiti napredovanje projekta. </a:t>
            </a:r>
          </a:p>
          <a:p>
            <a:r>
              <a:rPr lang="hu-HU" smtClean="0"/>
              <a:t>Vođe projekta redovno pridružuju datume (rokove) tim tačkama. </a:t>
            </a:r>
          </a:p>
          <a:p>
            <a:r>
              <a:rPr lang="hu-HU" smtClean="0"/>
              <a:t>Važno je pri tome da rok pridružen ključnom zadatku ostaje fiksan ali se ključni zadatak pomera zajedno sa aktivnostima.</a:t>
            </a:r>
            <a:endParaRPr lang="hu-HU"/>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9554" name="Rectangle 2"/>
          <p:cNvSpPr>
            <a:spLocks noGrp="1" noChangeArrowheads="1"/>
          </p:cNvSpPr>
          <p:nvPr>
            <p:ph type="title"/>
          </p:nvPr>
        </p:nvSpPr>
        <p:spPr/>
        <p:txBody>
          <a:bodyPr/>
          <a:lstStyle/>
          <a:p>
            <a:r>
              <a:rPr lang="hu-HU" smtClean="0"/>
              <a:t>Dejstvo referentih vremenskih tačaka</a:t>
            </a:r>
            <a:endParaRPr lang="hu-HU"/>
          </a:p>
        </p:txBody>
      </p:sp>
      <p:sp>
        <p:nvSpPr>
          <p:cNvPr id="919555" name="Rectangle 3"/>
          <p:cNvSpPr>
            <a:spLocks noGrp="1" noChangeArrowheads="1"/>
          </p:cNvSpPr>
          <p:nvPr>
            <p:ph type="body" idx="1"/>
          </p:nvPr>
        </p:nvSpPr>
        <p:spPr/>
        <p:txBody>
          <a:bodyPr/>
          <a:lstStyle/>
          <a:p>
            <a:r>
              <a:rPr lang="hu-HU" smtClean="0"/>
              <a:t>Referentna tačka pada pre zadatog roka</a:t>
            </a:r>
            <a:endParaRPr lang="hu-HU"/>
          </a:p>
          <a:p>
            <a:endParaRPr lang="hu-HU"/>
          </a:p>
          <a:p>
            <a:endParaRPr lang="hu-HU"/>
          </a:p>
          <a:p>
            <a:endParaRPr lang="hu-HU"/>
          </a:p>
          <a:p>
            <a:r>
              <a:rPr lang="hu-HU" smtClean="0"/>
              <a:t>Referentna tačka pada posle roka</a:t>
            </a:r>
            <a:endParaRPr lang="hu-HU"/>
          </a:p>
        </p:txBody>
      </p:sp>
      <p:pic>
        <p:nvPicPr>
          <p:cNvPr id="919559" name="Picture 7"/>
          <p:cNvPicPr>
            <a:picLocks noChangeAspect="1" noChangeArrowheads="1"/>
          </p:cNvPicPr>
          <p:nvPr/>
        </p:nvPicPr>
        <p:blipFill>
          <a:blip r:embed="rId3"/>
          <a:srcRect/>
          <a:stretch>
            <a:fillRect/>
          </a:stretch>
        </p:blipFill>
        <p:spPr bwMode="auto">
          <a:xfrm>
            <a:off x="971550" y="2349500"/>
            <a:ext cx="7058025" cy="1476375"/>
          </a:xfrm>
          <a:prstGeom prst="rect">
            <a:avLst/>
          </a:prstGeom>
          <a:noFill/>
          <a:ln w="9525">
            <a:noFill/>
            <a:miter lim="800000"/>
            <a:headEnd/>
            <a:tailEnd/>
          </a:ln>
          <a:effectLst/>
        </p:spPr>
      </p:pic>
      <p:pic>
        <p:nvPicPr>
          <p:cNvPr id="919560" name="Picture 8"/>
          <p:cNvPicPr>
            <a:picLocks noChangeAspect="1" noChangeArrowheads="1"/>
          </p:cNvPicPr>
          <p:nvPr/>
        </p:nvPicPr>
        <p:blipFill>
          <a:blip r:embed="rId4"/>
          <a:srcRect/>
          <a:stretch>
            <a:fillRect/>
          </a:stretch>
        </p:blipFill>
        <p:spPr bwMode="auto">
          <a:xfrm>
            <a:off x="969963" y="4400550"/>
            <a:ext cx="7058025" cy="1476375"/>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02" name="Rectangle 2"/>
          <p:cNvSpPr>
            <a:spLocks noGrp="1" noChangeArrowheads="1"/>
          </p:cNvSpPr>
          <p:nvPr>
            <p:ph type="title"/>
          </p:nvPr>
        </p:nvSpPr>
        <p:spPr/>
        <p:txBody>
          <a:bodyPr/>
          <a:lstStyle/>
          <a:p>
            <a:r>
              <a:rPr lang="hu-HU" smtClean="0"/>
              <a:t>Krajnja stanja</a:t>
            </a:r>
            <a:endParaRPr lang="hu-HU"/>
          </a:p>
        </p:txBody>
      </p:sp>
      <p:sp>
        <p:nvSpPr>
          <p:cNvPr id="921603" name="Rectangle 3"/>
          <p:cNvSpPr>
            <a:spLocks noGrp="1" noChangeArrowheads="1"/>
          </p:cNvSpPr>
          <p:nvPr>
            <p:ph type="body" idx="1"/>
          </p:nvPr>
        </p:nvSpPr>
        <p:spPr/>
        <p:txBody>
          <a:bodyPr/>
          <a:lstStyle/>
          <a:p>
            <a:r>
              <a:rPr lang="hu-HU" smtClean="0"/>
              <a:t>Ako je nastanak nekog događaja važan i nezavisno od tehnologije</a:t>
            </a:r>
            <a:endParaRPr lang="hu-HU"/>
          </a:p>
        </p:txBody>
      </p:sp>
      <p:pic>
        <p:nvPicPr>
          <p:cNvPr id="921606" name="Picture 6"/>
          <p:cNvPicPr>
            <a:picLocks noChangeAspect="1" noChangeArrowheads="1"/>
          </p:cNvPicPr>
          <p:nvPr/>
        </p:nvPicPr>
        <p:blipFill>
          <a:blip r:embed="rId3"/>
          <a:srcRect/>
          <a:stretch>
            <a:fillRect/>
          </a:stretch>
        </p:blipFill>
        <p:spPr bwMode="auto">
          <a:xfrm>
            <a:off x="609600" y="2757488"/>
            <a:ext cx="7924800" cy="3695700"/>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8594" name="Rectangle 2"/>
          <p:cNvSpPr>
            <a:spLocks noGrp="1" noChangeArrowheads="1"/>
          </p:cNvSpPr>
          <p:nvPr>
            <p:ph type="title"/>
          </p:nvPr>
        </p:nvSpPr>
        <p:spPr/>
        <p:txBody>
          <a:bodyPr/>
          <a:lstStyle/>
          <a:p>
            <a:r>
              <a:rPr lang="hu-HU" smtClean="0"/>
              <a:t>Zadatak</a:t>
            </a:r>
            <a:endParaRPr lang="hu-HU"/>
          </a:p>
        </p:txBody>
      </p:sp>
      <p:sp>
        <p:nvSpPr>
          <p:cNvPr id="878595" name="Rectangle 3"/>
          <p:cNvSpPr>
            <a:spLocks noGrp="1" noChangeArrowheads="1"/>
          </p:cNvSpPr>
          <p:nvPr>
            <p:ph type="body" idx="1"/>
          </p:nvPr>
        </p:nvSpPr>
        <p:spPr/>
        <p:txBody>
          <a:bodyPr/>
          <a:lstStyle/>
          <a:p>
            <a:r>
              <a:rPr lang="hu-HU" smtClean="0"/>
              <a:t>Otvorimo već od ranije dobro poznati fajl </a:t>
            </a:r>
            <a:r>
              <a:rPr lang="hu-HU" b="1" smtClean="0"/>
              <a:t>Védőfal.mpp</a:t>
            </a:r>
            <a:r>
              <a:rPr lang="hu-HU" smtClean="0"/>
              <a:t>! </a:t>
            </a:r>
            <a:endParaRPr lang="hu-HU"/>
          </a:p>
          <a:p>
            <a:r>
              <a:rPr lang="hu-HU" smtClean="0"/>
              <a:t>Potražimo ključne događaje i analizirajmo iste!</a:t>
            </a:r>
            <a:endParaRPr lang="hu-HU"/>
          </a:p>
        </p:txBody>
      </p:sp>
      <p:pic>
        <p:nvPicPr>
          <p:cNvPr id="878597" name="Picture 5" descr="titkárnő">
            <a:hlinkClick r:id="rId3" action="ppaction://hlinkfile"/>
          </p:cNvPr>
          <p:cNvPicPr>
            <a:picLocks noChangeAspect="1" noChangeArrowheads="1"/>
          </p:cNvPicPr>
          <p:nvPr/>
        </p:nvPicPr>
        <p:blipFill>
          <a:blip r:embed="rId4"/>
          <a:srcRect/>
          <a:stretch>
            <a:fillRect/>
          </a:stretch>
        </p:blipFill>
        <p:spPr bwMode="auto">
          <a:xfrm>
            <a:off x="6877050" y="4581525"/>
            <a:ext cx="1808163" cy="1846263"/>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650" name="Rectangle 2"/>
          <p:cNvSpPr>
            <a:spLocks noGrp="1" noChangeArrowheads="1"/>
          </p:cNvSpPr>
          <p:nvPr>
            <p:ph type="title"/>
          </p:nvPr>
        </p:nvSpPr>
        <p:spPr/>
        <p:txBody>
          <a:bodyPr/>
          <a:lstStyle/>
          <a:p>
            <a:r>
              <a:rPr lang="hu-HU" smtClean="0"/>
              <a:t>Zadatak</a:t>
            </a:r>
            <a:endParaRPr lang="hu-HU"/>
          </a:p>
        </p:txBody>
      </p:sp>
      <p:sp>
        <p:nvSpPr>
          <p:cNvPr id="923651" name="Rectangle 3"/>
          <p:cNvSpPr>
            <a:spLocks noGrp="1" noChangeArrowheads="1"/>
          </p:cNvSpPr>
          <p:nvPr>
            <p:ph type="body" idx="1"/>
          </p:nvPr>
        </p:nvSpPr>
        <p:spPr/>
        <p:txBody>
          <a:bodyPr/>
          <a:lstStyle/>
          <a:p>
            <a:r>
              <a:rPr lang="hu-HU" smtClean="0"/>
              <a:t>Navedimo ključne događaje na sumarnim događajima!</a:t>
            </a:r>
            <a:endParaRPr lang="hu-HU"/>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42" name="Rectangle 2"/>
          <p:cNvSpPr>
            <a:spLocks noGrp="1" noChangeArrowheads="1"/>
          </p:cNvSpPr>
          <p:nvPr>
            <p:ph type="title"/>
          </p:nvPr>
        </p:nvSpPr>
        <p:spPr/>
        <p:txBody>
          <a:bodyPr/>
          <a:lstStyle/>
          <a:p>
            <a:r>
              <a:rPr lang="hu-HU" smtClean="0"/>
              <a:t>Zadatak</a:t>
            </a:r>
            <a:endParaRPr lang="hu-HU"/>
          </a:p>
        </p:txBody>
      </p:sp>
      <p:sp>
        <p:nvSpPr>
          <p:cNvPr id="880643" name="Rectangle 3"/>
          <p:cNvSpPr>
            <a:spLocks noGrp="1" noChangeArrowheads="1"/>
          </p:cNvSpPr>
          <p:nvPr>
            <p:ph type="body" idx="1"/>
          </p:nvPr>
        </p:nvSpPr>
        <p:spPr/>
        <p:txBody>
          <a:bodyPr/>
          <a:lstStyle/>
          <a:p>
            <a:r>
              <a:rPr lang="hu-HU" smtClean="0"/>
              <a:t>N</a:t>
            </a:r>
            <a:r>
              <a:rPr lang="hu-HU" smtClean="0"/>
              <a:t>avedimo i datume (rokove) ključnih događaja na sumarnim zadacima!</a:t>
            </a:r>
            <a:endParaRPr lang="hu-HU"/>
          </a:p>
          <a:p>
            <a:endParaRPr lang="hu-HU"/>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otesz">
  <a:themeElements>
    <a:clrScheme name="">
      <a:dk1>
        <a:srgbClr val="000000"/>
      </a:dk1>
      <a:lt1>
        <a:srgbClr val="FEFDE3"/>
      </a:lt1>
      <a:dk2>
        <a:srgbClr val="FFFFFF"/>
      </a:dk2>
      <a:lt2>
        <a:srgbClr val="000000"/>
      </a:lt2>
      <a:accent1>
        <a:srgbClr val="A1BD69"/>
      </a:accent1>
      <a:accent2>
        <a:srgbClr val="3694B6"/>
      </a:accent2>
      <a:accent3>
        <a:srgbClr val="FEFEEF"/>
      </a:accent3>
      <a:accent4>
        <a:srgbClr val="000000"/>
      </a:accent4>
      <a:accent5>
        <a:srgbClr val="CDDBB9"/>
      </a:accent5>
      <a:accent6>
        <a:srgbClr val="3086A5"/>
      </a:accent6>
      <a:hlink>
        <a:srgbClr val="666699"/>
      </a:hlink>
      <a:folHlink>
        <a:srgbClr val="666699"/>
      </a:folHlink>
    </a:clrScheme>
    <a:fontScheme name="Notesz">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otesz 1">
        <a:dk1>
          <a:srgbClr val="000000"/>
        </a:dk1>
        <a:lt1>
          <a:srgbClr val="FEFDE3"/>
        </a:lt1>
        <a:dk2>
          <a:srgbClr val="221304"/>
        </a:dk2>
        <a:lt2>
          <a:srgbClr val="CBBD83"/>
        </a:lt2>
        <a:accent1>
          <a:srgbClr val="A1BD69"/>
        </a:accent1>
        <a:accent2>
          <a:srgbClr val="3694B6"/>
        </a:accent2>
        <a:accent3>
          <a:srgbClr val="FEFEE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Notesz 2">
        <a:dk1>
          <a:srgbClr val="000000"/>
        </a:dk1>
        <a:lt1>
          <a:srgbClr val="FFFFFF"/>
        </a:lt1>
        <a:dk2>
          <a:srgbClr val="221304"/>
        </a:dk2>
        <a:lt2>
          <a:srgbClr val="CBBD83"/>
        </a:lt2>
        <a:accent1>
          <a:srgbClr val="A1BD69"/>
        </a:accent1>
        <a:accent2>
          <a:srgbClr val="3694B6"/>
        </a:accent2>
        <a:accent3>
          <a:srgbClr val="FFFFF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Notesz 3">
        <a:dk1>
          <a:srgbClr val="000000"/>
        </a:dk1>
        <a:lt1>
          <a:srgbClr val="FFFFFF"/>
        </a:lt1>
        <a:dk2>
          <a:srgbClr val="000000"/>
        </a:dk2>
        <a:lt2>
          <a:srgbClr val="DDDDDD"/>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Designs\Notesz.pot</Template>
  <TotalTime>5125</TotalTime>
  <Words>1063</Words>
  <Application>Microsoft PowerPoint</Application>
  <PresentationFormat>On-screen Show (4:3)</PresentationFormat>
  <Paragraphs>122</Paragraphs>
  <Slides>27</Slides>
  <Notes>27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Notesz</vt:lpstr>
      <vt:lpstr>Bitkép</vt:lpstr>
      <vt:lpstr>Planiranje ključnih zadataka</vt:lpstr>
      <vt:lpstr>Uloga planiranja ključnih zadataka</vt:lpstr>
      <vt:lpstr>Važniji slučajevi primene ključnih događaja</vt:lpstr>
      <vt:lpstr>Naglašavanje važniji koraka u projektu</vt:lpstr>
      <vt:lpstr>Prikazivanje tipičnih stanja i promena stanja</vt:lpstr>
      <vt:lpstr>Označavanje promene odgovornosti</vt:lpstr>
      <vt:lpstr>Nastanak proizvoda</vt:lpstr>
      <vt:lpstr>Kontrolna tačka</vt:lpstr>
      <vt:lpstr>Tačka odlučivanja</vt:lpstr>
      <vt:lpstr>Tačka u kojoj je moguće  prekinuti projekat</vt:lpstr>
      <vt:lpstr>Kada ćemo u praksi primeniti ključne zadatke?</vt:lpstr>
      <vt:lpstr>Podela ključnih događaja</vt:lpstr>
      <vt:lpstr>Aktivni ključni događaji</vt:lpstr>
      <vt:lpstr>Aktivni ključni događaji (nastavak)</vt:lpstr>
      <vt:lpstr>Definisanje aktivnih ključnih događaja</vt:lpstr>
      <vt:lpstr>Obezeđenje mogućnosti za prekid projekta</vt:lpstr>
      <vt:lpstr>Princip navođenja uzroka</vt:lpstr>
      <vt:lpstr>Načini navođenja uzroka (preduslova)</vt:lpstr>
      <vt:lpstr>Pasivni ključni događaji</vt:lpstr>
      <vt:lpstr>Princip navođenja tipičnih promena stanja</vt:lpstr>
      <vt:lpstr>Važniji slučajevi definisanja pasivnih ključnih događaja</vt:lpstr>
      <vt:lpstr>Referentna vremenska tačka</vt:lpstr>
      <vt:lpstr>Dejstvo referentih vremenskih tačaka</vt:lpstr>
      <vt:lpstr>Krajnja stanja</vt:lpstr>
      <vt:lpstr>Zadatak</vt:lpstr>
      <vt:lpstr>Zadatak</vt:lpstr>
      <vt:lpstr>Zadatak</vt:lpstr>
    </vt:vector>
  </TitlesOfParts>
  <Company>WSH Kft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Projekttámogató szoftverek</dc:title>
  <dc:creator>Rendszergazda</dc:creator>
  <cp:lastModifiedBy>Nandor Burany</cp:lastModifiedBy>
  <cp:revision>199</cp:revision>
  <cp:lastPrinted>1601-01-01T00:00:00Z</cp:lastPrinted>
  <dcterms:created xsi:type="dcterms:W3CDTF">2001-10-04T13:18:56Z</dcterms:created>
  <dcterms:modified xsi:type="dcterms:W3CDTF">2009-05-03T15:40:40Z</dcterms:modified>
</cp:coreProperties>
</file>