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24"/>
  </p:notesMasterIdLst>
  <p:handoutMasterIdLst>
    <p:handoutMasterId r:id="rId25"/>
  </p:handoutMasterIdLst>
  <p:sldIdLst>
    <p:sldId id="256" r:id="rId2"/>
    <p:sldId id="257" r:id="rId3"/>
    <p:sldId id="259" r:id="rId4"/>
    <p:sldId id="260" r:id="rId5"/>
    <p:sldId id="266" r:id="rId6"/>
    <p:sldId id="261" r:id="rId7"/>
    <p:sldId id="267" r:id="rId8"/>
    <p:sldId id="268" r:id="rId9"/>
    <p:sldId id="269" r:id="rId10"/>
    <p:sldId id="270" r:id="rId11"/>
    <p:sldId id="271" r:id="rId12"/>
    <p:sldId id="272" r:id="rId13"/>
    <p:sldId id="262" r:id="rId14"/>
    <p:sldId id="273" r:id="rId15"/>
    <p:sldId id="274" r:id="rId16"/>
    <p:sldId id="275" r:id="rId17"/>
    <p:sldId id="276" r:id="rId18"/>
    <p:sldId id="277" r:id="rId19"/>
    <p:sldId id="263" r:id="rId20"/>
    <p:sldId id="264" r:id="rId21"/>
    <p:sldId id="265" r:id="rId22"/>
    <p:sldId id="278" r:id="rId23"/>
  </p:sldIdLst>
  <p:sldSz cx="9144000" cy="6858000" type="screen4x3"/>
  <p:notesSz cx="6800850" cy="9890125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BDD195"/>
    <a:srgbClr val="800080"/>
    <a:srgbClr val="336600"/>
    <a:srgbClr val="993366"/>
    <a:srgbClr val="666699"/>
    <a:srgbClr val="FFFFCC"/>
    <a:srgbClr val="FF99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2787"/>
    <p:restoredTop sz="90929"/>
  </p:normalViewPr>
  <p:slideViewPr>
    <p:cSldViewPr>
      <p:cViewPr varScale="1">
        <p:scale>
          <a:sx n="52" d="100"/>
          <a:sy n="52" d="100"/>
        </p:scale>
        <p:origin x="-108" y="-10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902"/>
    </p:cViewPr>
  </p:sorterViewPr>
  <p:notesViewPr>
    <p:cSldViewPr>
      <p:cViewPr varScale="1">
        <p:scale>
          <a:sx n="56" d="100"/>
          <a:sy n="56" d="100"/>
        </p:scale>
        <p:origin x="-1878" y="-78"/>
      </p:cViewPr>
      <p:guideLst>
        <p:guide orient="horz" pos="3115"/>
        <p:guide pos="2142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37675"/>
            <a:ext cx="2947988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491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0" y="9337675"/>
            <a:ext cx="68008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600" b="1"/>
            </a:lvl1pPr>
          </a:lstStyle>
          <a:p>
            <a:fld id="{33CDFD44-1604-4DA2-8419-96A37B93BBF9}" type="slidenum">
              <a:rPr lang="en-GB"/>
              <a:pPr/>
              <a:t>‹#›</a:t>
            </a:fld>
            <a:endParaRPr lang="en-GB"/>
          </a:p>
        </p:txBody>
      </p:sp>
      <p:grpSp>
        <p:nvGrpSpPr>
          <p:cNvPr id="49162" name="Group 10"/>
          <p:cNvGrpSpPr>
            <a:grpSpLocks/>
          </p:cNvGrpSpPr>
          <p:nvPr/>
        </p:nvGrpSpPr>
        <p:grpSpPr bwMode="auto">
          <a:xfrm>
            <a:off x="461963" y="438150"/>
            <a:ext cx="5853112" cy="8823325"/>
            <a:chOff x="0" y="277"/>
            <a:chExt cx="4239" cy="5579"/>
          </a:xfrm>
        </p:grpSpPr>
        <p:sp>
          <p:nvSpPr>
            <p:cNvPr id="49158" name="Line 6"/>
            <p:cNvSpPr>
              <a:spLocks noChangeShapeType="1"/>
            </p:cNvSpPr>
            <p:nvPr/>
          </p:nvSpPr>
          <p:spPr bwMode="auto">
            <a:xfrm>
              <a:off x="0" y="5856"/>
              <a:ext cx="4239" cy="0"/>
            </a:xfrm>
            <a:prstGeom prst="line">
              <a:avLst/>
            </a:prstGeom>
            <a:noFill/>
            <a:ln w="19050" cmpd="dbl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9159" name="Line 7"/>
            <p:cNvSpPr>
              <a:spLocks noChangeShapeType="1"/>
            </p:cNvSpPr>
            <p:nvPr/>
          </p:nvSpPr>
          <p:spPr bwMode="auto">
            <a:xfrm>
              <a:off x="0" y="277"/>
              <a:ext cx="4239" cy="0"/>
            </a:xfrm>
            <a:prstGeom prst="line">
              <a:avLst/>
            </a:prstGeom>
            <a:noFill/>
            <a:ln w="19050" cmpd="dbl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49160" name="Text Box 8"/>
          <p:cNvSpPr txBox="1">
            <a:spLocks noChangeArrowheads="1"/>
          </p:cNvSpPr>
          <p:nvPr/>
        </p:nvSpPr>
        <p:spPr bwMode="auto">
          <a:xfrm>
            <a:off x="3387725" y="152400"/>
            <a:ext cx="3003550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hu-HU" sz="1200" b="1"/>
              <a:t>Projekttámogató szoftverek</a:t>
            </a:r>
            <a:endParaRPr lang="en-GB" sz="1200" b="1"/>
          </a:p>
        </p:txBody>
      </p:sp>
      <p:sp>
        <p:nvSpPr>
          <p:cNvPr id="49161" name="Text Box 9"/>
          <p:cNvSpPr txBox="1">
            <a:spLocks noChangeArrowheads="1"/>
          </p:cNvSpPr>
          <p:nvPr/>
        </p:nvSpPr>
        <p:spPr bwMode="auto">
          <a:xfrm>
            <a:off x="385763" y="152400"/>
            <a:ext cx="3001962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1200" b="1"/>
              <a:t>Projektmenedzsment technikák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79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863" y="0"/>
            <a:ext cx="2947987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/>
          </a:p>
        </p:txBody>
      </p:sp>
      <p:sp>
        <p:nvSpPr>
          <p:cNvPr id="645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8688" y="741363"/>
            <a:ext cx="4946650" cy="37099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45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697413"/>
            <a:ext cx="4987925" cy="445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Mintaszöveg szerkesztése</a:t>
            </a:r>
          </a:p>
          <a:p>
            <a:pPr lvl="1"/>
            <a:r>
              <a:rPr lang="en-GB" smtClean="0"/>
              <a:t>Második szint</a:t>
            </a:r>
          </a:p>
          <a:p>
            <a:pPr lvl="2"/>
            <a:r>
              <a:rPr lang="en-GB" smtClean="0"/>
              <a:t>Harmadik szint</a:t>
            </a:r>
          </a:p>
          <a:p>
            <a:pPr lvl="3"/>
            <a:r>
              <a:rPr lang="en-GB" smtClean="0"/>
              <a:t>Negyedik szint</a:t>
            </a:r>
          </a:p>
          <a:p>
            <a:pPr lvl="4"/>
            <a:r>
              <a:rPr lang="en-GB" smtClean="0"/>
              <a:t>Ötödik szint</a:t>
            </a:r>
          </a:p>
        </p:txBody>
      </p:sp>
      <p:sp>
        <p:nvSpPr>
          <p:cNvPr id="645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94825"/>
            <a:ext cx="29479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645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63" y="9394825"/>
            <a:ext cx="2947987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BFEF096-C55F-413F-B37B-CFD442FFE436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ED182E2-2E2B-4BC8-8865-3F08872BC28F}" type="slidenum">
              <a:rPr lang="en-GB"/>
              <a:pPr/>
              <a:t>1</a:t>
            </a:fld>
            <a:endParaRPr lang="en-GB"/>
          </a:p>
        </p:txBody>
      </p:sp>
      <p:sp>
        <p:nvSpPr>
          <p:cNvPr id="68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5A01307-610D-4A13-B2D8-E7464685EAF5}" type="slidenum">
              <a:rPr lang="en-GB"/>
              <a:pPr/>
              <a:t>2</a:t>
            </a:fld>
            <a:endParaRPr lang="en-GB"/>
          </a:p>
        </p:txBody>
      </p:sp>
      <p:sp>
        <p:nvSpPr>
          <p:cNvPr id="881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1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833CBD5-222D-47D5-BC21-B150E862D530}" type="slidenum">
              <a:rPr lang="en-GB"/>
              <a:pPr/>
              <a:t>3</a:t>
            </a:fld>
            <a:endParaRPr lang="en-GB"/>
          </a:p>
        </p:txBody>
      </p:sp>
      <p:sp>
        <p:nvSpPr>
          <p:cNvPr id="885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5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88EF9D0-9955-4C25-91B8-10FD856AD00E}" type="slidenum">
              <a:rPr lang="en-GB"/>
              <a:pPr/>
              <a:t>4</a:t>
            </a:fld>
            <a:endParaRPr lang="en-GB"/>
          </a:p>
        </p:txBody>
      </p:sp>
      <p:sp>
        <p:nvSpPr>
          <p:cNvPr id="8878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78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CC1FD9B-A48A-45F3-9A19-5551EC4CCF5D}" type="slidenum">
              <a:rPr lang="en-GB"/>
              <a:pPr/>
              <a:t>5</a:t>
            </a:fld>
            <a:endParaRPr lang="en-GB"/>
          </a:p>
        </p:txBody>
      </p:sp>
      <p:sp>
        <p:nvSpPr>
          <p:cNvPr id="900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0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C10EB1F-E737-4DF3-8C9C-CCE1461546E8}" type="slidenum">
              <a:rPr lang="en-GB"/>
              <a:pPr/>
              <a:t>6</a:t>
            </a:fld>
            <a:endParaRPr lang="en-GB"/>
          </a:p>
        </p:txBody>
      </p:sp>
      <p:sp>
        <p:nvSpPr>
          <p:cNvPr id="889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98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D35C74F-7398-4123-8228-4007E0351F2E}" type="slidenum">
              <a:rPr lang="en-GB"/>
              <a:pPr/>
              <a:t>7</a:t>
            </a:fld>
            <a:endParaRPr lang="en-GB"/>
          </a:p>
        </p:txBody>
      </p:sp>
      <p:sp>
        <p:nvSpPr>
          <p:cNvPr id="904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4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1421CEE-5500-45F2-B570-556592C5D4C9}" type="slidenum">
              <a:rPr lang="en-GB"/>
              <a:pPr/>
              <a:t>8</a:t>
            </a:fld>
            <a:endParaRPr lang="en-GB"/>
          </a:p>
        </p:txBody>
      </p:sp>
      <p:sp>
        <p:nvSpPr>
          <p:cNvPr id="906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6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F708AA1-9017-4080-8DBE-F23953B95918}" type="slidenum">
              <a:rPr lang="en-GB"/>
              <a:pPr/>
              <a:t>9</a:t>
            </a:fld>
            <a:endParaRPr lang="en-GB"/>
          </a:p>
        </p:txBody>
      </p:sp>
      <p:sp>
        <p:nvSpPr>
          <p:cNvPr id="908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8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C01316A-17C3-4D9D-B8F8-FB9C6002E021}" type="slidenum">
              <a:rPr lang="en-GB"/>
              <a:pPr/>
              <a:t>10</a:t>
            </a:fld>
            <a:endParaRPr lang="en-GB"/>
          </a:p>
        </p:txBody>
      </p:sp>
      <p:sp>
        <p:nvSpPr>
          <p:cNvPr id="912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2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AF154D5-1714-4591-93C8-24B417482072}" type="slidenum">
              <a:rPr lang="en-GB"/>
              <a:pPr/>
              <a:t>11</a:t>
            </a:fld>
            <a:endParaRPr lang="en-GB"/>
          </a:p>
        </p:txBody>
      </p:sp>
      <p:sp>
        <p:nvSpPr>
          <p:cNvPr id="914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4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3D658B3-2FC1-49B5-81B2-E1737A250088}" type="slidenum">
              <a:rPr lang="en-GB"/>
              <a:pPr/>
              <a:t>12</a:t>
            </a:fld>
            <a:endParaRPr lang="en-GB"/>
          </a:p>
        </p:txBody>
      </p:sp>
      <p:sp>
        <p:nvSpPr>
          <p:cNvPr id="916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6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A0E11C1-A5C0-4706-B167-B5CBCF305CFF}" type="slidenum">
              <a:rPr lang="en-GB"/>
              <a:pPr/>
              <a:t>13</a:t>
            </a:fld>
            <a:endParaRPr lang="en-GB"/>
          </a:p>
        </p:txBody>
      </p:sp>
      <p:sp>
        <p:nvSpPr>
          <p:cNvPr id="891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1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A243686-6317-43D3-943D-6B3B66A399CF}" type="slidenum">
              <a:rPr lang="en-GB"/>
              <a:pPr/>
              <a:t>14</a:t>
            </a:fld>
            <a:endParaRPr lang="en-GB"/>
          </a:p>
        </p:txBody>
      </p:sp>
      <p:sp>
        <p:nvSpPr>
          <p:cNvPr id="918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8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28DA74F-EB48-44B3-B602-FEC451FCCF59}" type="slidenum">
              <a:rPr lang="en-GB"/>
              <a:pPr/>
              <a:t>15</a:t>
            </a:fld>
            <a:endParaRPr lang="en-GB"/>
          </a:p>
        </p:txBody>
      </p:sp>
      <p:sp>
        <p:nvSpPr>
          <p:cNvPr id="920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0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478942D-4946-4972-8DA4-E43F115103EC}" type="slidenum">
              <a:rPr lang="en-GB"/>
              <a:pPr/>
              <a:t>16</a:t>
            </a:fld>
            <a:endParaRPr lang="en-GB"/>
          </a:p>
        </p:txBody>
      </p:sp>
      <p:sp>
        <p:nvSpPr>
          <p:cNvPr id="922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3BAC0F2-A2C3-447C-8064-5241F755C48C}" type="slidenum">
              <a:rPr lang="en-GB"/>
              <a:pPr/>
              <a:t>17</a:t>
            </a:fld>
            <a:endParaRPr lang="en-GB"/>
          </a:p>
        </p:txBody>
      </p:sp>
      <p:sp>
        <p:nvSpPr>
          <p:cNvPr id="92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4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95032CA-9C68-4A39-AF15-F25175164BD7}" type="slidenum">
              <a:rPr lang="en-GB"/>
              <a:pPr/>
              <a:t>18</a:t>
            </a:fld>
            <a:endParaRPr lang="en-GB"/>
          </a:p>
        </p:txBody>
      </p:sp>
      <p:sp>
        <p:nvSpPr>
          <p:cNvPr id="928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8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084CE5E-39F6-4A74-B8F1-DACB663DA535}" type="slidenum">
              <a:rPr lang="en-GB"/>
              <a:pPr/>
              <a:t>19</a:t>
            </a:fld>
            <a:endParaRPr lang="en-GB"/>
          </a:p>
        </p:txBody>
      </p:sp>
      <p:sp>
        <p:nvSpPr>
          <p:cNvPr id="893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3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2C5FB34-2813-4E53-BF8D-CFA4B5B200D8}" type="slidenum">
              <a:rPr lang="en-GB"/>
              <a:pPr/>
              <a:t>20</a:t>
            </a:fld>
            <a:endParaRPr lang="en-GB"/>
          </a:p>
        </p:txBody>
      </p:sp>
      <p:sp>
        <p:nvSpPr>
          <p:cNvPr id="8960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60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99FACDA-FDF2-4639-BA18-1A6B84BC8176}" type="slidenum">
              <a:rPr lang="en-GB"/>
              <a:pPr/>
              <a:t>21</a:t>
            </a:fld>
            <a:endParaRPr lang="en-GB"/>
          </a:p>
        </p:txBody>
      </p:sp>
      <p:sp>
        <p:nvSpPr>
          <p:cNvPr id="8980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80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119E863-7569-4A5D-B524-823A07111685}" type="slidenum">
              <a:rPr lang="en-GB"/>
              <a:pPr/>
              <a:t>22</a:t>
            </a:fld>
            <a:endParaRPr lang="en-GB"/>
          </a:p>
        </p:txBody>
      </p:sp>
      <p:sp>
        <p:nvSpPr>
          <p:cNvPr id="930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0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9" name="Rectangle 17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01" name="AutoShape 29">
            <a:hlinkClick r:id="" action="ppaction://noaction" highlightClick="1"/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actionButtonBlank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88" name="Rectangle 16"/>
          <p:cNvSpPr>
            <a:spLocks noChangeArrowheads="1"/>
          </p:cNvSpPr>
          <p:nvPr userDrawn="1"/>
        </p:nvSpPr>
        <p:spPr bwMode="auto">
          <a:xfrm>
            <a:off x="152400" y="152400"/>
            <a:ext cx="8839200" cy="6553200"/>
          </a:xfrm>
          <a:prstGeom prst="rect">
            <a:avLst/>
          </a:prstGeom>
          <a:gradFill rotWithShape="1">
            <a:gsLst>
              <a:gs pos="0">
                <a:srgbClr val="FFCC00"/>
              </a:gs>
              <a:gs pos="50000">
                <a:srgbClr val="FFFFFF"/>
              </a:gs>
              <a:gs pos="100000">
                <a:srgbClr val="FFCC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ctrTitle"/>
          </p:nvPr>
        </p:nvSpPr>
        <p:spPr>
          <a:xfrm>
            <a:off x="533400" y="1773238"/>
            <a:ext cx="8102600" cy="1143000"/>
          </a:xfrm>
        </p:spPr>
        <p:txBody>
          <a:bodyPr/>
          <a:lstStyle>
            <a:lvl1pPr algn="ctr">
              <a:defRPr sz="36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533400" y="4365625"/>
            <a:ext cx="8077200" cy="1292225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rgbClr val="006600"/>
                </a:solidFill>
              </a:defRPr>
            </a:lvl1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3083" name="Rectangle 11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1084263" y="60960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3084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22663" y="6096000"/>
            <a:ext cx="2895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hu-HU"/>
          </a:p>
        </p:txBody>
      </p:sp>
      <p:sp>
        <p:nvSpPr>
          <p:cNvPr id="3085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51663" y="60960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20D441EE-EDF5-41FB-B153-E117AD0A9443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3104" name="Picture 3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79388" y="2997200"/>
            <a:ext cx="8785225" cy="1295400"/>
          </a:xfrm>
          <a:prstGeom prst="rect">
            <a:avLst/>
          </a:prstGeom>
          <a:noFill/>
        </p:spPr>
      </p:pic>
      <p:pic>
        <p:nvPicPr>
          <p:cNvPr id="3105" name="Picture 33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4032250" y="3141663"/>
            <a:ext cx="1223963" cy="1106487"/>
          </a:xfrm>
          <a:prstGeom prst="rect">
            <a:avLst/>
          </a:prstGeom>
          <a:noFill/>
        </p:spPr>
      </p:pic>
      <p:pic>
        <p:nvPicPr>
          <p:cNvPr id="3107" name="Picture 35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763713" y="3141663"/>
            <a:ext cx="1223962" cy="1106487"/>
          </a:xfrm>
          <a:prstGeom prst="rect">
            <a:avLst/>
          </a:prstGeom>
          <a:noFill/>
        </p:spPr>
      </p:pic>
      <p:pic>
        <p:nvPicPr>
          <p:cNvPr id="3108" name="Picture 36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6300788" y="3141663"/>
            <a:ext cx="1223962" cy="1106487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526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526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04800"/>
            <a:ext cx="2057400" cy="6172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6172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solidFill>
          <a:schemeClr val="tx1"/>
        </a:solidFill>
        <a:effectLst>
          <a:outerShdw dist="107763" dir="2700000" algn="ctr" rotWithShape="0">
            <a:srgbClr val="000000"/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1" name="Rectangle 53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03" name="AutoShape 55">
            <a:hlinkClick r:id="" action="ppaction://noaction" highlightClick="1"/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actionButtonBlank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00" name="Rectangle 52"/>
          <p:cNvSpPr>
            <a:spLocks noChangeArrowheads="1"/>
          </p:cNvSpPr>
          <p:nvPr userDrawn="1"/>
        </p:nvSpPr>
        <p:spPr bwMode="auto">
          <a:xfrm>
            <a:off x="152400" y="152400"/>
            <a:ext cx="8839200" cy="655320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85" name="Rectangle 37"/>
          <p:cNvSpPr>
            <a:spLocks noChangeArrowheads="1"/>
          </p:cNvSpPr>
          <p:nvPr/>
        </p:nvSpPr>
        <p:spPr bwMode="ltGray">
          <a:xfrm flipV="1">
            <a:off x="304800" y="1600200"/>
            <a:ext cx="8534400" cy="49530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10800000" wrap="none" anchor="ctr"/>
          <a:lstStyle/>
          <a:p>
            <a:pPr algn="ctr"/>
            <a:endParaRPr kumimoji="1" lang="en-US"/>
          </a:p>
        </p:txBody>
      </p:sp>
      <p:sp>
        <p:nvSpPr>
          <p:cNvPr id="2094" name="Rectangle 4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52600"/>
            <a:ext cx="82296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2105" name="Line 57"/>
          <p:cNvSpPr>
            <a:spLocks noChangeShapeType="1"/>
          </p:cNvSpPr>
          <p:nvPr userDrawn="1"/>
        </p:nvSpPr>
        <p:spPr bwMode="auto">
          <a:xfrm flipV="1">
            <a:off x="304800" y="1600200"/>
            <a:ext cx="0" cy="4953000"/>
          </a:xfrm>
          <a:prstGeom prst="line">
            <a:avLst/>
          </a:prstGeom>
          <a:noFill/>
          <a:ln w="38100">
            <a:solidFill>
              <a:srgbClr val="003300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6" name="Line 58"/>
          <p:cNvSpPr>
            <a:spLocks noChangeShapeType="1"/>
          </p:cNvSpPr>
          <p:nvPr userDrawn="1"/>
        </p:nvSpPr>
        <p:spPr bwMode="auto">
          <a:xfrm>
            <a:off x="304800" y="1600200"/>
            <a:ext cx="8534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7" name="Line 59"/>
          <p:cNvSpPr>
            <a:spLocks noChangeShapeType="1"/>
          </p:cNvSpPr>
          <p:nvPr userDrawn="1"/>
        </p:nvSpPr>
        <p:spPr bwMode="auto">
          <a:xfrm>
            <a:off x="304800" y="6553200"/>
            <a:ext cx="8534400" cy="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8" name="Line 60"/>
          <p:cNvSpPr>
            <a:spLocks noChangeShapeType="1"/>
          </p:cNvSpPr>
          <p:nvPr userDrawn="1"/>
        </p:nvSpPr>
        <p:spPr bwMode="auto">
          <a:xfrm flipV="1">
            <a:off x="8839200" y="1600200"/>
            <a:ext cx="0" cy="4953000"/>
          </a:xfrm>
          <a:prstGeom prst="line">
            <a:avLst/>
          </a:prstGeom>
          <a:noFill/>
          <a:ln w="38100">
            <a:solidFill>
              <a:srgbClr val="BDD195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093" name="Rectangle 45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304800"/>
            <a:ext cx="716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pic>
        <p:nvPicPr>
          <p:cNvPr id="2113" name="Picture 65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250825" y="306388"/>
            <a:ext cx="1296988" cy="1106487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V&#233;d&#337;fal.mpp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Technol&#243;giai.mpp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V&#233;d&#337;fal.mpp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em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V&#233;d&#337;fal.mpp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Cs&#337;fektet&#233;s.mpp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emf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Logi</a:t>
            </a:r>
            <a:r>
              <a:rPr lang="sr-Latn-CS" smtClean="0"/>
              <a:t>čke zavisnosti</a:t>
            </a:r>
            <a:endParaRPr lang="hu-HU"/>
          </a:p>
        </p:txBody>
      </p:sp>
      <p:sp>
        <p:nvSpPr>
          <p:cNvPr id="27653" name="Text Box 5"/>
          <p:cNvSpPr txBox="1">
            <a:spLocks noChangeArrowheads="1"/>
          </p:cNvSpPr>
          <p:nvPr/>
        </p:nvSpPr>
        <p:spPr bwMode="auto">
          <a:xfrm>
            <a:off x="4548525" y="5589588"/>
            <a:ext cx="395095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hu-HU" b="1" smtClean="0"/>
              <a:t>Pripremio:</a:t>
            </a:r>
            <a:r>
              <a:rPr lang="hu-HU" smtClean="0"/>
              <a:t> </a:t>
            </a:r>
            <a:r>
              <a:rPr lang="hu-HU"/>
              <a:t>Szentirmai Róbert</a:t>
            </a:r>
          </a:p>
          <a:p>
            <a:pPr algn="r"/>
            <a:r>
              <a:rPr lang="hu-HU" sz="1200" smtClean="0"/>
              <a:t>(sva prava zadržana)</a:t>
            </a:r>
            <a:endParaRPr lang="hu-HU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Veze</a:t>
            </a:r>
            <a:endParaRPr lang="en-GB"/>
          </a:p>
        </p:txBody>
      </p:sp>
      <p:sp>
        <p:nvSpPr>
          <p:cNvPr id="880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Pomoću veza prikazujemo koje logičke zavisnosti određuju izvršavanje zadataka:</a:t>
            </a:r>
            <a:endParaRPr lang="hu-HU"/>
          </a:p>
          <a:p>
            <a:pPr lvl="1"/>
            <a:r>
              <a:rPr lang="hu-HU" smtClean="0"/>
              <a:t>Koje aktivnosti se mogu izvršavati paralelno</a:t>
            </a:r>
            <a:r>
              <a:rPr lang="en-US" smtClean="0"/>
              <a:t>?</a:t>
            </a:r>
            <a:endParaRPr lang="hu-HU"/>
          </a:p>
          <a:p>
            <a:pPr lvl="1"/>
            <a:r>
              <a:rPr lang="hu-HU" smtClean="0"/>
              <a:t>Koje su one aktivnosti koje se mogu vršiti samo uzastopno</a:t>
            </a:r>
            <a:r>
              <a:rPr lang="en-US" smtClean="0"/>
              <a:t>?</a:t>
            </a:r>
            <a:endParaRPr lang="hu-HU"/>
          </a:p>
          <a:p>
            <a:pPr lvl="1"/>
            <a:r>
              <a:rPr lang="hu-HU" smtClean="0"/>
              <a:t>Kod ovih drugih da li postoji mogućnost izvršavanja sa delimičnim preklapanjem (posle delimičnog izvršavanja zadatka predhodnika može da se počne naredna aktivnost)</a:t>
            </a:r>
            <a:r>
              <a:rPr lang="en-US" smtClean="0"/>
              <a:t>?</a:t>
            </a:r>
            <a:endParaRPr lang="hu-HU"/>
          </a:p>
          <a:p>
            <a:pPr lvl="1"/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47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</a:t>
            </a:r>
            <a:r>
              <a:rPr lang="sr-Latn-CS" smtClean="0"/>
              <a:t>ipovi veza</a:t>
            </a:r>
            <a:endParaRPr lang="hu-HU"/>
          </a:p>
        </p:txBody>
      </p:sp>
      <p:sp>
        <p:nvSpPr>
          <p:cNvPr id="884739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hu-HU" sz="2400" b="1" smtClean="0"/>
              <a:t>KP</a:t>
            </a:r>
            <a:r>
              <a:rPr lang="hu-HU" sz="2400" smtClean="0"/>
              <a:t>(Kraj-Početak)</a:t>
            </a:r>
            <a:endParaRPr lang="hu-HU" sz="2400"/>
          </a:p>
          <a:p>
            <a:r>
              <a:rPr lang="hu-HU" sz="2400" b="1"/>
              <a:t>FS</a:t>
            </a:r>
            <a:r>
              <a:rPr lang="hu-HU" sz="2400"/>
              <a:t> (Finish to Start)</a:t>
            </a:r>
          </a:p>
          <a:p>
            <a:endParaRPr lang="hu-HU" sz="2400"/>
          </a:p>
          <a:p>
            <a:endParaRPr lang="hu-HU" sz="2400"/>
          </a:p>
          <a:p>
            <a:endParaRPr lang="hu-HU" sz="2400"/>
          </a:p>
          <a:p>
            <a:endParaRPr lang="hu-HU" sz="2400"/>
          </a:p>
          <a:p>
            <a:r>
              <a:rPr lang="hu-HU" sz="2400" b="1" smtClean="0"/>
              <a:t>PK</a:t>
            </a:r>
            <a:r>
              <a:rPr lang="hu-HU" sz="2400" smtClean="0"/>
              <a:t> (Poćetak-Kraj)</a:t>
            </a:r>
            <a:endParaRPr lang="hu-HU" sz="2400"/>
          </a:p>
          <a:p>
            <a:r>
              <a:rPr lang="hu-HU" sz="2400" b="1"/>
              <a:t>SF</a:t>
            </a:r>
            <a:r>
              <a:rPr lang="hu-HU" sz="2400"/>
              <a:t> (Start to Finish)</a:t>
            </a:r>
          </a:p>
        </p:txBody>
      </p:sp>
      <p:sp>
        <p:nvSpPr>
          <p:cNvPr id="884740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hu-HU" sz="2400" b="1" smtClean="0"/>
              <a:t>PP</a:t>
            </a:r>
            <a:r>
              <a:rPr lang="hu-HU" sz="2400" smtClean="0"/>
              <a:t> (Početak-Početak)</a:t>
            </a:r>
            <a:endParaRPr lang="hu-HU" sz="2400" b="1"/>
          </a:p>
          <a:p>
            <a:r>
              <a:rPr lang="hu-HU" sz="2400" b="1"/>
              <a:t>SS</a:t>
            </a:r>
            <a:r>
              <a:rPr lang="hu-HU" sz="2400"/>
              <a:t> (Start to Start)</a:t>
            </a:r>
          </a:p>
          <a:p>
            <a:endParaRPr lang="hu-HU" sz="2400"/>
          </a:p>
          <a:p>
            <a:endParaRPr lang="hu-HU" sz="2400"/>
          </a:p>
          <a:p>
            <a:endParaRPr lang="hu-HU" sz="2400"/>
          </a:p>
          <a:p>
            <a:endParaRPr lang="hu-HU" sz="2400"/>
          </a:p>
          <a:p>
            <a:r>
              <a:rPr lang="hu-HU" sz="2400" b="1" smtClean="0"/>
              <a:t>KK</a:t>
            </a:r>
            <a:r>
              <a:rPr lang="hu-HU" sz="2400" smtClean="0"/>
              <a:t> (Kraj-Kraj)</a:t>
            </a:r>
            <a:endParaRPr lang="hu-HU" sz="2400"/>
          </a:p>
          <a:p>
            <a:r>
              <a:rPr lang="hu-HU" sz="2400" b="1"/>
              <a:t>FF</a:t>
            </a:r>
            <a:r>
              <a:rPr lang="hu-HU" sz="2400"/>
              <a:t> (Finish to Finish)</a:t>
            </a:r>
          </a:p>
          <a:p>
            <a:endParaRPr lang="hu-HU" sz="2400"/>
          </a:p>
          <a:p>
            <a:endParaRPr lang="hu-HU" sz="2400"/>
          </a:p>
        </p:txBody>
      </p:sp>
      <p:grpSp>
        <p:nvGrpSpPr>
          <p:cNvPr id="884741" name="Group 5"/>
          <p:cNvGrpSpPr>
            <a:grpSpLocks/>
          </p:cNvGrpSpPr>
          <p:nvPr/>
        </p:nvGrpSpPr>
        <p:grpSpPr bwMode="auto">
          <a:xfrm>
            <a:off x="404813" y="2708275"/>
            <a:ext cx="7138987" cy="3600450"/>
            <a:chOff x="255" y="1706"/>
            <a:chExt cx="4497" cy="2268"/>
          </a:xfrm>
        </p:grpSpPr>
        <p:grpSp>
          <p:nvGrpSpPr>
            <p:cNvPr id="884742" name="Group 6"/>
            <p:cNvGrpSpPr>
              <a:grpSpLocks/>
            </p:cNvGrpSpPr>
            <p:nvPr/>
          </p:nvGrpSpPr>
          <p:grpSpPr bwMode="auto">
            <a:xfrm>
              <a:off x="1023" y="1706"/>
              <a:ext cx="3655" cy="672"/>
              <a:chOff x="1023" y="1910"/>
              <a:chExt cx="3655" cy="672"/>
            </a:xfrm>
          </p:grpSpPr>
          <p:sp>
            <p:nvSpPr>
              <p:cNvPr id="884743" name="Rectangle 7"/>
              <p:cNvSpPr>
                <a:spLocks noChangeArrowheads="1"/>
              </p:cNvSpPr>
              <p:nvPr/>
            </p:nvSpPr>
            <p:spPr bwMode="auto">
              <a:xfrm>
                <a:off x="1023" y="1958"/>
                <a:ext cx="779" cy="178"/>
              </a:xfrm>
              <a:prstGeom prst="rect">
                <a:avLst/>
              </a:prstGeom>
              <a:solidFill>
                <a:srgbClr val="FF99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84744" name="Line 8"/>
              <p:cNvSpPr>
                <a:spLocks noChangeShapeType="1"/>
              </p:cNvSpPr>
              <p:nvPr/>
            </p:nvSpPr>
            <p:spPr bwMode="auto">
              <a:xfrm>
                <a:off x="1957" y="2136"/>
                <a:ext cx="0" cy="26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884745" name="Rectangle 9"/>
              <p:cNvSpPr>
                <a:spLocks noChangeArrowheads="1"/>
              </p:cNvSpPr>
              <p:nvPr/>
            </p:nvSpPr>
            <p:spPr bwMode="auto">
              <a:xfrm>
                <a:off x="1957" y="2404"/>
                <a:ext cx="779" cy="178"/>
              </a:xfrm>
              <a:prstGeom prst="rect">
                <a:avLst/>
              </a:prstGeom>
              <a:solidFill>
                <a:srgbClr val="FFFFFF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84746" name="Line 10"/>
              <p:cNvSpPr>
                <a:spLocks noChangeShapeType="1"/>
              </p:cNvSpPr>
              <p:nvPr/>
            </p:nvSpPr>
            <p:spPr bwMode="auto">
              <a:xfrm flipH="1">
                <a:off x="1802" y="2136"/>
                <a:ext cx="155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884747" name="Rectangle 11"/>
              <p:cNvSpPr>
                <a:spLocks noChangeArrowheads="1"/>
              </p:cNvSpPr>
              <p:nvPr/>
            </p:nvSpPr>
            <p:spPr bwMode="auto">
              <a:xfrm>
                <a:off x="3899" y="1910"/>
                <a:ext cx="779" cy="178"/>
              </a:xfrm>
              <a:prstGeom prst="rect">
                <a:avLst/>
              </a:prstGeom>
              <a:solidFill>
                <a:srgbClr val="FF99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84748" name="Rectangle 12"/>
              <p:cNvSpPr>
                <a:spLocks noChangeArrowheads="1"/>
              </p:cNvSpPr>
              <p:nvPr/>
            </p:nvSpPr>
            <p:spPr bwMode="auto">
              <a:xfrm>
                <a:off x="3899" y="2356"/>
                <a:ext cx="779" cy="178"/>
              </a:xfrm>
              <a:prstGeom prst="rect">
                <a:avLst/>
              </a:prstGeom>
              <a:solidFill>
                <a:srgbClr val="FFFFFF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84749" name="Line 13"/>
              <p:cNvSpPr>
                <a:spLocks noChangeShapeType="1"/>
              </p:cNvSpPr>
              <p:nvPr/>
            </p:nvSpPr>
            <p:spPr bwMode="auto">
              <a:xfrm flipH="1">
                <a:off x="3744" y="2088"/>
                <a:ext cx="155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884750" name="Line 14"/>
              <p:cNvSpPr>
                <a:spLocks noChangeShapeType="1"/>
              </p:cNvSpPr>
              <p:nvPr/>
            </p:nvSpPr>
            <p:spPr bwMode="auto">
              <a:xfrm flipH="1">
                <a:off x="3744" y="2356"/>
                <a:ext cx="155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triangle" w="med" len="med"/>
                <a:tailEnd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884751" name="Line 15"/>
              <p:cNvSpPr>
                <a:spLocks noChangeShapeType="1"/>
              </p:cNvSpPr>
              <p:nvPr/>
            </p:nvSpPr>
            <p:spPr bwMode="auto">
              <a:xfrm>
                <a:off x="3744" y="2088"/>
                <a:ext cx="0" cy="26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884752" name="Group 16"/>
            <p:cNvGrpSpPr>
              <a:grpSpLocks/>
            </p:cNvGrpSpPr>
            <p:nvPr/>
          </p:nvGrpSpPr>
          <p:grpSpPr bwMode="auto">
            <a:xfrm>
              <a:off x="255" y="3343"/>
              <a:ext cx="4497" cy="631"/>
              <a:chOff x="255" y="3343"/>
              <a:chExt cx="4497" cy="631"/>
            </a:xfrm>
          </p:grpSpPr>
          <p:sp>
            <p:nvSpPr>
              <p:cNvPr id="884753" name="Rectangle 17"/>
              <p:cNvSpPr>
                <a:spLocks noChangeArrowheads="1"/>
              </p:cNvSpPr>
              <p:nvPr/>
            </p:nvSpPr>
            <p:spPr bwMode="auto">
              <a:xfrm>
                <a:off x="1189" y="3343"/>
                <a:ext cx="779" cy="178"/>
              </a:xfrm>
              <a:prstGeom prst="rect">
                <a:avLst/>
              </a:prstGeom>
              <a:solidFill>
                <a:srgbClr val="FF99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84754" name="Line 18"/>
              <p:cNvSpPr>
                <a:spLocks noChangeShapeType="1"/>
              </p:cNvSpPr>
              <p:nvPr/>
            </p:nvSpPr>
            <p:spPr bwMode="auto">
              <a:xfrm>
                <a:off x="1034" y="3521"/>
                <a:ext cx="0" cy="26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884755" name="Rectangle 19"/>
              <p:cNvSpPr>
                <a:spLocks noChangeArrowheads="1"/>
              </p:cNvSpPr>
              <p:nvPr/>
            </p:nvSpPr>
            <p:spPr bwMode="auto">
              <a:xfrm>
                <a:off x="255" y="3789"/>
                <a:ext cx="779" cy="178"/>
              </a:xfrm>
              <a:prstGeom prst="rect">
                <a:avLst/>
              </a:prstGeom>
              <a:solidFill>
                <a:srgbClr val="FFFFFF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84756" name="Line 20"/>
              <p:cNvSpPr>
                <a:spLocks noChangeShapeType="1"/>
              </p:cNvSpPr>
              <p:nvPr/>
            </p:nvSpPr>
            <p:spPr bwMode="auto">
              <a:xfrm flipH="1">
                <a:off x="1034" y="3521"/>
                <a:ext cx="155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884757" name="Rectangle 21"/>
              <p:cNvSpPr>
                <a:spLocks noChangeArrowheads="1"/>
              </p:cNvSpPr>
              <p:nvPr/>
            </p:nvSpPr>
            <p:spPr bwMode="auto">
              <a:xfrm>
                <a:off x="3818" y="3350"/>
                <a:ext cx="779" cy="178"/>
              </a:xfrm>
              <a:prstGeom prst="rect">
                <a:avLst/>
              </a:prstGeom>
              <a:solidFill>
                <a:srgbClr val="FF99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84758" name="Rectangle 22"/>
              <p:cNvSpPr>
                <a:spLocks noChangeArrowheads="1"/>
              </p:cNvSpPr>
              <p:nvPr/>
            </p:nvSpPr>
            <p:spPr bwMode="auto">
              <a:xfrm>
                <a:off x="3818" y="3796"/>
                <a:ext cx="779" cy="178"/>
              </a:xfrm>
              <a:prstGeom prst="rect">
                <a:avLst/>
              </a:prstGeom>
              <a:solidFill>
                <a:srgbClr val="FFFFFF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84759" name="Line 23"/>
              <p:cNvSpPr>
                <a:spLocks noChangeShapeType="1"/>
              </p:cNvSpPr>
              <p:nvPr/>
            </p:nvSpPr>
            <p:spPr bwMode="auto">
              <a:xfrm flipH="1">
                <a:off x="4597" y="3528"/>
                <a:ext cx="155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884760" name="Line 24"/>
              <p:cNvSpPr>
                <a:spLocks noChangeShapeType="1"/>
              </p:cNvSpPr>
              <p:nvPr/>
            </p:nvSpPr>
            <p:spPr bwMode="auto">
              <a:xfrm flipH="1">
                <a:off x="4597" y="3796"/>
                <a:ext cx="155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884761" name="Line 25"/>
              <p:cNvSpPr>
                <a:spLocks noChangeShapeType="1"/>
              </p:cNvSpPr>
              <p:nvPr/>
            </p:nvSpPr>
            <p:spPr bwMode="auto">
              <a:xfrm>
                <a:off x="4752" y="3528"/>
                <a:ext cx="0" cy="26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</p:grpSp>
      </p:grpSp>
      <p:sp>
        <p:nvSpPr>
          <p:cNvPr id="884762" name="Line 26"/>
          <p:cNvSpPr>
            <a:spLocks noChangeShapeType="1"/>
          </p:cNvSpPr>
          <p:nvPr/>
        </p:nvSpPr>
        <p:spPr bwMode="auto">
          <a:xfrm>
            <a:off x="304800" y="4038600"/>
            <a:ext cx="8534400" cy="0"/>
          </a:xfrm>
          <a:prstGeom prst="line">
            <a:avLst/>
          </a:prstGeom>
          <a:noFill/>
          <a:ln w="57150">
            <a:solidFill>
              <a:srgbClr val="336600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884763" name="Line 27"/>
          <p:cNvSpPr>
            <a:spLocks noChangeShapeType="1"/>
          </p:cNvSpPr>
          <p:nvPr/>
        </p:nvSpPr>
        <p:spPr bwMode="auto">
          <a:xfrm>
            <a:off x="4495800" y="1600200"/>
            <a:ext cx="0" cy="4953000"/>
          </a:xfrm>
          <a:prstGeom prst="line">
            <a:avLst/>
          </a:prstGeom>
          <a:noFill/>
          <a:ln w="57150">
            <a:solidFill>
              <a:srgbClr val="336600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86788" name="Object 4"/>
          <p:cNvGraphicFramePr>
            <a:graphicFrameLocks noChangeAspect="1"/>
          </p:cNvGraphicFramePr>
          <p:nvPr/>
        </p:nvGraphicFramePr>
        <p:xfrm>
          <a:off x="7391400" y="2209800"/>
          <a:ext cx="1279525" cy="4181475"/>
        </p:xfrm>
        <a:graphic>
          <a:graphicData uri="http://schemas.openxmlformats.org/presentationml/2006/ole">
            <p:oleObj spid="_x0000_s886788" name="Bitkép" r:id="rId4" imgW="1467055" imgH="4791744" progId="PBrush">
              <p:embed/>
            </p:oleObj>
          </a:graphicData>
        </a:graphic>
      </p:graphicFrame>
      <p:sp>
        <p:nvSpPr>
          <p:cNvPr id="8867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Kašnjenje</a:t>
            </a:r>
            <a:endParaRPr lang="hu-HU"/>
          </a:p>
        </p:txBody>
      </p:sp>
      <p:sp>
        <p:nvSpPr>
          <p:cNvPr id="8867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Sa kašnjenjem </a:t>
            </a:r>
            <a:r>
              <a:rPr lang="hu-HU" b="1" smtClean="0"/>
              <a:t>(Lag</a:t>
            </a:r>
            <a:r>
              <a:rPr lang="hu-HU" b="1"/>
              <a:t>)</a:t>
            </a:r>
            <a:r>
              <a:rPr lang="hu-HU"/>
              <a:t> </a:t>
            </a:r>
            <a:r>
              <a:rPr lang="hu-HU" smtClean="0"/>
              <a:t>mogu se dodatno podešavati navedeni tipovi veza.</a:t>
            </a:r>
            <a:endParaRPr lang="hu-HU"/>
          </a:p>
          <a:p>
            <a:r>
              <a:rPr lang="hu-HU" smtClean="0"/>
              <a:t>Vrednost kašnjenja može biti pozitivna, negativna i nula)</a:t>
            </a:r>
            <a:endParaRPr lang="hu-HU"/>
          </a:p>
          <a:p>
            <a:r>
              <a:rPr lang="hu-HU" smtClean="0"/>
              <a:t>Može se zadati u vremenskim jedinicama </a:t>
            </a:r>
          </a:p>
          <a:p>
            <a:pPr>
              <a:buNone/>
            </a:pPr>
            <a:r>
              <a:rPr lang="hu-HU" smtClean="0"/>
              <a:t>	ili u procentima</a:t>
            </a:r>
            <a:endParaRPr lang="hu-HU"/>
          </a:p>
          <a:p>
            <a:r>
              <a:rPr lang="hu-HU" smtClean="0"/>
              <a:t>Računa se u odnosu na zadatak </a:t>
            </a:r>
          </a:p>
          <a:p>
            <a:pPr>
              <a:buNone/>
            </a:pPr>
            <a:r>
              <a:rPr lang="hu-HU" smtClean="0"/>
              <a:t>	prethodnik.</a:t>
            </a:r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Tehnološko vreme čekanja</a:t>
            </a:r>
            <a:endParaRPr lang="hu-HU"/>
          </a:p>
        </p:txBody>
      </p:sp>
      <p:sp>
        <p:nvSpPr>
          <p:cNvPr id="899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5720" y="1752600"/>
            <a:ext cx="8501122" cy="472440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hu-HU" smtClean="0"/>
              <a:t>Kašnjenje kod veza se ne može koristiti za predstavljanje čekanja koji sledi iz prirode radnog procesa.</a:t>
            </a:r>
            <a:endParaRPr lang="hu-HU"/>
          </a:p>
          <a:p>
            <a:pPr>
              <a:spcBef>
                <a:spcPts val="0"/>
              </a:spcBef>
            </a:pPr>
            <a:r>
              <a:rPr lang="hu-HU" smtClean="0"/>
              <a:t>U ovakvim slučajevima se koristi tzv. tehnološko vreme čekanja.</a:t>
            </a:r>
            <a:endParaRPr lang="hu-HU"/>
          </a:p>
          <a:p>
            <a:pPr>
              <a:spcBef>
                <a:spcPts val="0"/>
              </a:spcBef>
            </a:pPr>
            <a:r>
              <a:rPr lang="hu-HU" smtClean="0"/>
              <a:t>To su obične aktivnosti. Njihovo ime počinjemo sa uskličnikom da bi ih lakše prepoznali i mogli primeniti jedinstveno formatiranje.</a:t>
            </a:r>
            <a:endParaRPr lang="hu-HU"/>
          </a:p>
          <a:p>
            <a:pPr>
              <a:spcBef>
                <a:spcPts val="0"/>
              </a:spcBef>
            </a:pPr>
            <a:r>
              <a:rPr lang="hu-HU" smtClean="0"/>
              <a:t>Njihovo vreme trajanja često se ne zadaje u radnim danima nego u kalendarskim danima (</a:t>
            </a:r>
            <a:r>
              <a:rPr lang="hu-HU" b="1" smtClean="0"/>
              <a:t>eday</a:t>
            </a:r>
            <a:r>
              <a:rPr lang="hu-HU" smtClean="0"/>
              <a:t>).</a:t>
            </a:r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8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Tehnološko vreme čekanja (nastavak)</a:t>
            </a:r>
            <a:endParaRPr lang="hu-HU"/>
          </a:p>
        </p:txBody>
      </p:sp>
      <p:sp>
        <p:nvSpPr>
          <p:cNvPr id="8888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U svakom slučaju kada treba sačekati kraj nekog procesa koji se ne može ubrzati iz tehnoloških razloga (na pr. vezivanje betona), u planu projekta treba definisati tehnološko vreme čekanja. </a:t>
            </a:r>
          </a:p>
          <a:p>
            <a:r>
              <a:rPr lang="hu-HU" smtClean="0"/>
              <a:t>U nekim slučajevima i ljudske aktivnosti mogu da se manifestuju kao tehnološko vreme čekanja, ako na vreme izvršavanja ne možemo imati nikakav uticaj (na pr.: neki proces kod državog organa uprave).</a:t>
            </a:r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3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Zadatak</a:t>
            </a:r>
            <a:endParaRPr lang="hu-HU"/>
          </a:p>
        </p:txBody>
      </p:sp>
      <p:sp>
        <p:nvSpPr>
          <p:cNvPr id="903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Otvorimo od </a:t>
            </a:r>
            <a:r>
              <a:rPr lang="hu-HU" smtClean="0"/>
              <a:t>ranije </a:t>
            </a:r>
            <a:r>
              <a:rPr lang="hu-HU" smtClean="0"/>
              <a:t>poznati fajl </a:t>
            </a:r>
            <a:r>
              <a:rPr lang="hu-HU" b="1" smtClean="0"/>
              <a:t>Védőfal.mpp</a:t>
            </a:r>
            <a:r>
              <a:rPr lang="hu-HU" smtClean="0"/>
              <a:t>! </a:t>
            </a:r>
            <a:endParaRPr lang="hu-HU"/>
          </a:p>
          <a:p>
            <a:r>
              <a:rPr lang="hu-HU" smtClean="0"/>
              <a:t>Potražimo u terminskom planu tehnološko vreme čekanja! </a:t>
            </a:r>
            <a:endParaRPr lang="hu-HU"/>
          </a:p>
        </p:txBody>
      </p:sp>
      <p:pic>
        <p:nvPicPr>
          <p:cNvPr id="903172" name="Picture 4" descr="titkárnő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77050" y="4508500"/>
            <a:ext cx="1808163" cy="18462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5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Zadatak</a:t>
            </a:r>
            <a:endParaRPr lang="hu-HU"/>
          </a:p>
        </p:txBody>
      </p:sp>
      <p:sp>
        <p:nvSpPr>
          <p:cNvPr id="905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Otvorimo fajl </a:t>
            </a:r>
            <a:r>
              <a:rPr lang="hu-HU" b="1" smtClean="0"/>
              <a:t>Technológiai.mpp</a:t>
            </a:r>
            <a:r>
              <a:rPr lang="hu-HU" smtClean="0"/>
              <a:t>! </a:t>
            </a:r>
            <a:endParaRPr lang="hu-HU"/>
          </a:p>
          <a:p>
            <a:r>
              <a:rPr lang="hu-HU" smtClean="0"/>
              <a:t>Formatirajmo </a:t>
            </a:r>
            <a:r>
              <a:rPr lang="hu-HU" smtClean="0"/>
              <a:t>pruge (linije) tehnoloških </a:t>
            </a:r>
            <a:r>
              <a:rPr lang="hu-HU" smtClean="0"/>
              <a:t>vremena čekanja tako da oni budu prikazani u žutoj boji! </a:t>
            </a:r>
            <a:endParaRPr lang="hu-HU"/>
          </a:p>
        </p:txBody>
      </p:sp>
      <p:pic>
        <p:nvPicPr>
          <p:cNvPr id="905220" name="Picture 4" descr="titkárnő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77050" y="4508500"/>
            <a:ext cx="1808163" cy="18462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7442" name="Rectangle 17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Ponašanje veza u zavisnosti od kašnjenja</a:t>
            </a:r>
            <a:endParaRPr lang="hu-HU"/>
          </a:p>
        </p:txBody>
      </p:sp>
      <p:sp>
        <p:nvSpPr>
          <p:cNvPr id="907443" name="Rectangle 179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Izgleda da se jedna vrsta veze može zameniti drugom: </a:t>
            </a:r>
          </a:p>
          <a:p>
            <a:endParaRPr lang="hu-HU"/>
          </a:p>
          <a:p>
            <a:endParaRPr lang="hu-HU"/>
          </a:p>
          <a:p>
            <a:pPr>
              <a:spcBef>
                <a:spcPts val="0"/>
              </a:spcBef>
            </a:pPr>
            <a:r>
              <a:rPr lang="hu-HU" smtClean="0"/>
              <a:t>Ali je to prividno jer se ipak drugačije ponašaju.</a:t>
            </a:r>
            <a:endParaRPr lang="hu-HU"/>
          </a:p>
        </p:txBody>
      </p:sp>
      <p:pic>
        <p:nvPicPr>
          <p:cNvPr id="907446" name="Picture 18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2643182"/>
            <a:ext cx="8124825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07447" name="Picture 18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4825" y="4214818"/>
            <a:ext cx="8134350" cy="216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Ponašanje veza u zavisnosti od kašnjenja (nastavak)</a:t>
            </a:r>
            <a:endParaRPr lang="hu-HU"/>
          </a:p>
        </p:txBody>
      </p:sp>
      <p:sp>
        <p:nvSpPr>
          <p:cNvPr id="911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Pošto različite veze se različito ponašau pri promenama u terminskom planu, nije svejedno koju vezu ćemo koristiti. </a:t>
            </a:r>
          </a:p>
          <a:p>
            <a:r>
              <a:rPr lang="hu-HU" smtClean="0"/>
              <a:t>Ponekad jedna veza između dve aktivosti nije ni dovoljna! Pošto MS Office Project podržava samo jednu vezu između dva zadatka, u takvim slučajevima potrebno je uvesti prividne odnosno pomoćne aktivnosti.</a:t>
            </a:r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3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Zadaci sa preklapanjem</a:t>
            </a:r>
            <a:endParaRPr lang="hu-HU"/>
          </a:p>
        </p:txBody>
      </p:sp>
      <p:sp>
        <p:nvSpPr>
          <p:cNvPr id="913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U svakom slučaju kada se dva zadatka mogu izvršavati delimično paralelno (sa preklapanjem), treba preispitati da li je postavljena veza ispravna i pri značajnom produžavanju jedne ili druge aktivnosti. </a:t>
            </a:r>
          </a:p>
          <a:p>
            <a:r>
              <a:rPr lang="hu-HU" smtClean="0"/>
              <a:t>Ako veza ne ostaje ispravna, reč je o preklapanju.</a:t>
            </a:r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5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Zadavanje dvostrukih veza</a:t>
            </a:r>
            <a:endParaRPr lang="hu-HU"/>
          </a:p>
        </p:txBody>
      </p:sp>
      <p:sp>
        <p:nvSpPr>
          <p:cNvPr id="915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Ako se dva zadatka preklapaju, odnosno za započinjanje zadatka naslednika teba da je prethodnik već do neke mere izvršen, a naslednik se može završiti samo ako je i prethodnik završen, zasigurno je potrebno definisati dve veze što se može uraditi sa uvođenjem pomoćne aktivnosti. </a:t>
            </a:r>
            <a:endParaRPr lang="hu-HU"/>
          </a:p>
          <a:p>
            <a:r>
              <a:rPr lang="hu-HU" smtClean="0"/>
              <a:t>Ime takvih aktivnosti je najbolje početi sa znakom minus radi lakšeg prepoznavanja i </a:t>
            </a:r>
            <a:r>
              <a:rPr lang="hu-HU" smtClean="0"/>
              <a:t>formatiranja</a:t>
            </a:r>
            <a:r>
              <a:rPr lang="en-US" smtClean="0"/>
              <a:t> </a:t>
            </a:r>
            <a:r>
              <a:rPr lang="sr-Latn-CS" smtClean="0"/>
              <a:t>(nije preporuka MicroSoft-a nego autora)</a:t>
            </a:r>
            <a:r>
              <a:rPr lang="hu-HU" smtClean="0"/>
              <a:t>.</a:t>
            </a:r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Klizno vreme zadataka</a:t>
            </a:r>
            <a:endParaRPr lang="hu-HU"/>
          </a:p>
        </p:txBody>
      </p:sp>
      <p:sp>
        <p:nvSpPr>
          <p:cNvPr id="8908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MS Project omogućava samo jednu logičku vezu između dva zadataka</a:t>
            </a:r>
            <a:endParaRPr lang="hu-HU"/>
          </a:p>
          <a:p>
            <a:r>
              <a:rPr lang="hu-HU" smtClean="0"/>
              <a:t>Više veza se može definisati samo ako ima više zadataka (makar fiktivnih).</a:t>
            </a:r>
            <a:endParaRPr lang="hu-HU"/>
          </a:p>
        </p:txBody>
      </p:sp>
      <p:grpSp>
        <p:nvGrpSpPr>
          <p:cNvPr id="890884" name="Group 4"/>
          <p:cNvGrpSpPr>
            <a:grpSpLocks/>
          </p:cNvGrpSpPr>
          <p:nvPr/>
        </p:nvGrpSpPr>
        <p:grpSpPr bwMode="auto">
          <a:xfrm>
            <a:off x="1295400" y="4419600"/>
            <a:ext cx="7145338" cy="1371600"/>
            <a:chOff x="816" y="2784"/>
            <a:chExt cx="4501" cy="864"/>
          </a:xfrm>
        </p:grpSpPr>
        <p:sp>
          <p:nvSpPr>
            <p:cNvPr id="890885" name="Rectangle 5"/>
            <p:cNvSpPr>
              <a:spLocks noChangeArrowheads="1"/>
            </p:cNvSpPr>
            <p:nvPr/>
          </p:nvSpPr>
          <p:spPr bwMode="auto">
            <a:xfrm>
              <a:off x="915" y="2795"/>
              <a:ext cx="1060" cy="222"/>
            </a:xfrm>
            <a:prstGeom prst="rect">
              <a:avLst/>
            </a:prstGeom>
            <a:solidFill>
              <a:srgbClr val="FF9900"/>
            </a:solidFill>
            <a:ln w="25400">
              <a:solidFill>
                <a:srgbClr val="8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0886" name="Rectangle 6"/>
            <p:cNvSpPr>
              <a:spLocks noChangeArrowheads="1"/>
            </p:cNvSpPr>
            <p:nvPr/>
          </p:nvSpPr>
          <p:spPr bwMode="auto">
            <a:xfrm>
              <a:off x="3563" y="2784"/>
              <a:ext cx="1059" cy="221"/>
            </a:xfrm>
            <a:prstGeom prst="rect">
              <a:avLst/>
            </a:prstGeom>
            <a:solidFill>
              <a:srgbClr val="FF9900"/>
            </a:solidFill>
            <a:ln w="25400">
              <a:solidFill>
                <a:srgbClr val="8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0887" name="Rectangle 7" descr="Vastag átlós lefelé"/>
            <p:cNvSpPr>
              <a:spLocks noChangeArrowheads="1"/>
            </p:cNvSpPr>
            <p:nvPr/>
          </p:nvSpPr>
          <p:spPr bwMode="auto">
            <a:xfrm>
              <a:off x="2107" y="3111"/>
              <a:ext cx="231" cy="221"/>
            </a:xfrm>
            <a:prstGeom prst="rect">
              <a:avLst/>
            </a:prstGeom>
            <a:pattFill prst="wdDnDiag">
              <a:fgClr>
                <a:srgbClr val="FF9900"/>
              </a:fgClr>
              <a:bgClr>
                <a:srgbClr val="FFFFFF"/>
              </a:bgClr>
            </a:pattFill>
            <a:ln w="25400">
              <a:solidFill>
                <a:srgbClr val="8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0888" name="Rectangle 8" descr="Vastag átlós lefelé"/>
            <p:cNvSpPr>
              <a:spLocks noChangeArrowheads="1"/>
            </p:cNvSpPr>
            <p:nvPr/>
          </p:nvSpPr>
          <p:spPr bwMode="auto">
            <a:xfrm>
              <a:off x="4754" y="3100"/>
              <a:ext cx="232" cy="221"/>
            </a:xfrm>
            <a:prstGeom prst="rect">
              <a:avLst/>
            </a:prstGeom>
            <a:pattFill prst="wdDnDiag">
              <a:fgClr>
                <a:srgbClr val="FF9900"/>
              </a:fgClr>
              <a:bgClr>
                <a:srgbClr val="FFFFFF"/>
              </a:bgClr>
            </a:pattFill>
            <a:ln w="25400">
              <a:solidFill>
                <a:srgbClr val="8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0889" name="Rectangle 9"/>
            <p:cNvSpPr>
              <a:spLocks noChangeArrowheads="1"/>
            </p:cNvSpPr>
            <p:nvPr/>
          </p:nvSpPr>
          <p:spPr bwMode="auto">
            <a:xfrm>
              <a:off x="1610" y="3427"/>
              <a:ext cx="728" cy="221"/>
            </a:xfrm>
            <a:prstGeom prst="rect">
              <a:avLst/>
            </a:prstGeom>
            <a:solidFill>
              <a:srgbClr val="FF9900"/>
            </a:solidFill>
            <a:ln w="25400">
              <a:solidFill>
                <a:srgbClr val="8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0890" name="Rectangle 10"/>
            <p:cNvSpPr>
              <a:spLocks noChangeArrowheads="1"/>
            </p:cNvSpPr>
            <p:nvPr/>
          </p:nvSpPr>
          <p:spPr bwMode="auto">
            <a:xfrm>
              <a:off x="3795" y="3415"/>
              <a:ext cx="1390" cy="222"/>
            </a:xfrm>
            <a:prstGeom prst="rect">
              <a:avLst/>
            </a:prstGeom>
            <a:solidFill>
              <a:srgbClr val="FF9900"/>
            </a:solidFill>
            <a:ln w="25400">
              <a:solidFill>
                <a:srgbClr val="8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0891" name="Freeform 11"/>
            <p:cNvSpPr>
              <a:spLocks/>
            </p:cNvSpPr>
            <p:nvPr/>
          </p:nvSpPr>
          <p:spPr bwMode="auto">
            <a:xfrm>
              <a:off x="816" y="2795"/>
              <a:ext cx="790" cy="634"/>
            </a:xfrm>
            <a:custGeom>
              <a:avLst/>
              <a:gdLst/>
              <a:ahLst/>
              <a:cxnLst>
                <a:cxn ang="0">
                  <a:pos x="144" y="0"/>
                </a:cxn>
                <a:cxn ang="0">
                  <a:pos x="0" y="0"/>
                </a:cxn>
                <a:cxn ang="0">
                  <a:pos x="0" y="960"/>
                </a:cxn>
                <a:cxn ang="0">
                  <a:pos x="1146" y="963"/>
                </a:cxn>
              </a:cxnLst>
              <a:rect l="0" t="0" r="r" b="b"/>
              <a:pathLst>
                <a:path w="1146" h="963">
                  <a:moveTo>
                    <a:pt x="144" y="0"/>
                  </a:moveTo>
                  <a:lnTo>
                    <a:pt x="0" y="0"/>
                  </a:lnTo>
                  <a:lnTo>
                    <a:pt x="0" y="960"/>
                  </a:lnTo>
                  <a:lnTo>
                    <a:pt x="1146" y="963"/>
                  </a:lnTo>
                </a:path>
              </a:pathLst>
            </a:custGeom>
            <a:noFill/>
            <a:ln w="28575" cap="flat" cmpd="sng">
              <a:solidFill>
                <a:srgbClr val="800000"/>
              </a:solidFill>
              <a:prstDash val="solid"/>
              <a:miter lim="800000"/>
              <a:headEnd type="none" w="med" len="med"/>
              <a:tailEnd type="triangle" w="med" len="med"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890892" name="Freeform 12"/>
            <p:cNvSpPr>
              <a:spLocks/>
            </p:cNvSpPr>
            <p:nvPr/>
          </p:nvSpPr>
          <p:spPr bwMode="auto">
            <a:xfrm>
              <a:off x="3463" y="2784"/>
              <a:ext cx="317" cy="631"/>
            </a:xfrm>
            <a:custGeom>
              <a:avLst/>
              <a:gdLst/>
              <a:ahLst/>
              <a:cxnLst>
                <a:cxn ang="0">
                  <a:pos x="144" y="0"/>
                </a:cxn>
                <a:cxn ang="0">
                  <a:pos x="0" y="0"/>
                </a:cxn>
                <a:cxn ang="0">
                  <a:pos x="0" y="960"/>
                </a:cxn>
                <a:cxn ang="0">
                  <a:pos x="459" y="954"/>
                </a:cxn>
              </a:cxnLst>
              <a:rect l="0" t="0" r="r" b="b"/>
              <a:pathLst>
                <a:path w="459" h="960">
                  <a:moveTo>
                    <a:pt x="144" y="0"/>
                  </a:moveTo>
                  <a:lnTo>
                    <a:pt x="0" y="0"/>
                  </a:lnTo>
                  <a:lnTo>
                    <a:pt x="0" y="960"/>
                  </a:lnTo>
                  <a:lnTo>
                    <a:pt x="459" y="954"/>
                  </a:lnTo>
                </a:path>
              </a:pathLst>
            </a:custGeom>
            <a:noFill/>
            <a:ln w="28575" cap="flat" cmpd="sng">
              <a:solidFill>
                <a:srgbClr val="800000"/>
              </a:solidFill>
              <a:prstDash val="solid"/>
              <a:miter lim="800000"/>
              <a:headEnd type="none" w="med" len="med"/>
              <a:tailEnd type="triangle" w="med" len="med"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890893" name="Freeform 13"/>
            <p:cNvSpPr>
              <a:spLocks/>
            </p:cNvSpPr>
            <p:nvPr/>
          </p:nvSpPr>
          <p:spPr bwMode="auto">
            <a:xfrm>
              <a:off x="1975" y="2795"/>
              <a:ext cx="132" cy="31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2" y="0"/>
                </a:cxn>
                <a:cxn ang="0">
                  <a:pos x="192" y="480"/>
                </a:cxn>
              </a:cxnLst>
              <a:rect l="0" t="0" r="r" b="b"/>
              <a:pathLst>
                <a:path w="192" h="480">
                  <a:moveTo>
                    <a:pt x="0" y="0"/>
                  </a:moveTo>
                  <a:lnTo>
                    <a:pt x="192" y="0"/>
                  </a:lnTo>
                  <a:lnTo>
                    <a:pt x="192" y="480"/>
                  </a:lnTo>
                </a:path>
              </a:pathLst>
            </a:custGeom>
            <a:noFill/>
            <a:ln w="28575" cap="flat" cmpd="sng">
              <a:solidFill>
                <a:srgbClr val="800000"/>
              </a:solidFill>
              <a:prstDash val="solid"/>
              <a:miter lim="800000"/>
              <a:headEnd type="none" w="med" len="med"/>
              <a:tailEnd type="triangle" w="med" len="med"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890894" name="Freeform 14"/>
            <p:cNvSpPr>
              <a:spLocks/>
            </p:cNvSpPr>
            <p:nvPr/>
          </p:nvSpPr>
          <p:spPr bwMode="auto">
            <a:xfrm>
              <a:off x="4622" y="2784"/>
              <a:ext cx="132" cy="31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2" y="0"/>
                </a:cxn>
                <a:cxn ang="0">
                  <a:pos x="192" y="480"/>
                </a:cxn>
              </a:cxnLst>
              <a:rect l="0" t="0" r="r" b="b"/>
              <a:pathLst>
                <a:path w="192" h="480">
                  <a:moveTo>
                    <a:pt x="0" y="0"/>
                  </a:moveTo>
                  <a:lnTo>
                    <a:pt x="192" y="0"/>
                  </a:lnTo>
                  <a:lnTo>
                    <a:pt x="192" y="480"/>
                  </a:lnTo>
                </a:path>
              </a:pathLst>
            </a:custGeom>
            <a:noFill/>
            <a:ln w="28575" cap="flat" cmpd="sng">
              <a:solidFill>
                <a:srgbClr val="800000"/>
              </a:solidFill>
              <a:prstDash val="solid"/>
              <a:miter lim="800000"/>
              <a:headEnd type="none" w="med" len="med"/>
              <a:tailEnd type="triangle" w="med" len="med"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890895" name="Freeform 15"/>
            <p:cNvSpPr>
              <a:spLocks/>
            </p:cNvSpPr>
            <p:nvPr/>
          </p:nvSpPr>
          <p:spPr bwMode="auto">
            <a:xfrm>
              <a:off x="2338" y="3111"/>
              <a:ext cx="133" cy="31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2" y="0"/>
                </a:cxn>
                <a:cxn ang="0">
                  <a:pos x="192" y="480"/>
                </a:cxn>
                <a:cxn ang="0">
                  <a:pos x="0" y="480"/>
                </a:cxn>
              </a:cxnLst>
              <a:rect l="0" t="0" r="r" b="b"/>
              <a:pathLst>
                <a:path w="192" h="480">
                  <a:moveTo>
                    <a:pt x="0" y="0"/>
                  </a:moveTo>
                  <a:lnTo>
                    <a:pt x="192" y="0"/>
                  </a:lnTo>
                  <a:lnTo>
                    <a:pt x="192" y="480"/>
                  </a:lnTo>
                  <a:lnTo>
                    <a:pt x="0" y="480"/>
                  </a:lnTo>
                </a:path>
              </a:pathLst>
            </a:custGeom>
            <a:noFill/>
            <a:ln w="28575" cap="flat" cmpd="sng">
              <a:solidFill>
                <a:srgbClr val="800000"/>
              </a:solidFill>
              <a:prstDash val="solid"/>
              <a:miter lim="800000"/>
              <a:headEnd type="none" w="med" len="med"/>
              <a:tailEnd type="triangle" w="med" len="med"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890896" name="Freeform 16"/>
            <p:cNvSpPr>
              <a:spLocks/>
            </p:cNvSpPr>
            <p:nvPr/>
          </p:nvSpPr>
          <p:spPr bwMode="auto">
            <a:xfrm>
              <a:off x="4990" y="3100"/>
              <a:ext cx="327" cy="315"/>
            </a:xfrm>
            <a:custGeom>
              <a:avLst/>
              <a:gdLst/>
              <a:ahLst/>
              <a:cxnLst>
                <a:cxn ang="0">
                  <a:pos x="0" y="6"/>
                </a:cxn>
                <a:cxn ang="0">
                  <a:pos x="474" y="0"/>
                </a:cxn>
                <a:cxn ang="0">
                  <a:pos x="474" y="480"/>
                </a:cxn>
                <a:cxn ang="0">
                  <a:pos x="282" y="480"/>
                </a:cxn>
              </a:cxnLst>
              <a:rect l="0" t="0" r="r" b="b"/>
              <a:pathLst>
                <a:path w="474" h="480">
                  <a:moveTo>
                    <a:pt x="0" y="6"/>
                  </a:moveTo>
                  <a:lnTo>
                    <a:pt x="474" y="0"/>
                  </a:lnTo>
                  <a:lnTo>
                    <a:pt x="474" y="480"/>
                  </a:lnTo>
                  <a:lnTo>
                    <a:pt x="282" y="480"/>
                  </a:lnTo>
                </a:path>
              </a:pathLst>
            </a:custGeom>
            <a:noFill/>
            <a:ln w="28575" cap="flat" cmpd="sng">
              <a:solidFill>
                <a:srgbClr val="800000"/>
              </a:solidFill>
              <a:prstDash val="solid"/>
              <a:miter lim="800000"/>
              <a:headEnd type="none" w="med" len="med"/>
              <a:tailEnd type="triangle" w="med" len="med"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890897" name="Line 17"/>
            <p:cNvSpPr>
              <a:spLocks noChangeShapeType="1"/>
            </p:cNvSpPr>
            <p:nvPr/>
          </p:nvSpPr>
          <p:spPr bwMode="auto">
            <a:xfrm>
              <a:off x="944" y="3299"/>
              <a:ext cx="255" cy="0"/>
            </a:xfrm>
            <a:prstGeom prst="line">
              <a:avLst/>
            </a:prstGeom>
            <a:noFill/>
            <a:ln w="28575">
              <a:solidFill>
                <a:srgbClr val="800000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890898" name="Line 18"/>
            <p:cNvSpPr>
              <a:spLocks noChangeShapeType="1"/>
            </p:cNvSpPr>
            <p:nvPr/>
          </p:nvSpPr>
          <p:spPr bwMode="auto">
            <a:xfrm>
              <a:off x="3539" y="3299"/>
              <a:ext cx="256" cy="0"/>
            </a:xfrm>
            <a:prstGeom prst="line">
              <a:avLst/>
            </a:prstGeom>
            <a:noFill/>
            <a:ln w="28575">
              <a:solidFill>
                <a:srgbClr val="800000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7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Pažnja!</a:t>
            </a:r>
            <a:endParaRPr lang="hu-HU"/>
          </a:p>
        </p:txBody>
      </p:sp>
      <p:sp>
        <p:nvSpPr>
          <p:cNvPr id="917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z="2400" smtClean="0"/>
              <a:t>Određivanje logičkih veza zahteva pažljivo razmatranje u svakom pojedinačnom slučaju</a:t>
            </a:r>
            <a:r>
              <a:rPr lang="hu-HU" sz="2400" smtClean="0"/>
              <a:t>. Desiće se da isti zadaci u zavisnosti od predućeća ili od konkretnog projekta zahtevaju drugačiji tip veze, pošto, u zavisnosti od konkretnih okolnosti, naglasak u vezi logičkih zavisnosti će se staviti na odgovarajući aspekt.</a:t>
            </a:r>
            <a:endParaRPr lang="hu-HU" sz="2400"/>
          </a:p>
          <a:p>
            <a:r>
              <a:rPr lang="hu-HU" sz="2400" smtClean="0"/>
              <a:t>Pri određivanju tipa veze poželjno je ispitati ponašanje oba zadatka koja su u međusobnoj vezi: šta će se desiti ako se jedan ili drugi zadatak skrati ili produži u vremenu, zakasni ili počinje ranije. </a:t>
            </a:r>
            <a:endParaRPr lang="hu-HU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9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Zadatak</a:t>
            </a:r>
            <a:endParaRPr lang="hu-HU"/>
          </a:p>
        </p:txBody>
      </p:sp>
      <p:sp>
        <p:nvSpPr>
          <p:cNvPr id="919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Otvorimo fajl </a:t>
            </a:r>
            <a:r>
              <a:rPr lang="hu-HU" b="1" smtClean="0"/>
              <a:t>Védőfal.mpp</a:t>
            </a:r>
            <a:r>
              <a:rPr lang="hu-HU" smtClean="0"/>
              <a:t>! </a:t>
            </a:r>
            <a:endParaRPr lang="hu-HU"/>
          </a:p>
          <a:p>
            <a:r>
              <a:rPr lang="hu-HU" smtClean="0"/>
              <a:t>Nađimo u planu projekta vezu sa kliznim vremenom! </a:t>
            </a:r>
            <a:endParaRPr lang="hu-HU"/>
          </a:p>
        </p:txBody>
      </p:sp>
      <p:pic>
        <p:nvPicPr>
          <p:cNvPr id="919556" name="Picture 4" descr="titkárnő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04025" y="4508500"/>
            <a:ext cx="1808163" cy="18462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Zavisnost između vremena izvršavanja zadataka</a:t>
            </a:r>
            <a:endParaRPr lang="hu-HU"/>
          </a:p>
        </p:txBody>
      </p:sp>
      <p:sp>
        <p:nvSpPr>
          <p:cNvPr id="921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hu-HU" sz="2400" smtClean="0"/>
              <a:t>U nekim slučajevima veza između zadataka se ne odnosi na povezanost početka kraja zadataka već na njihovu dužinu. </a:t>
            </a:r>
            <a:endParaRPr lang="hu-HU" sz="2400"/>
          </a:p>
          <a:p>
            <a:pPr>
              <a:lnSpc>
                <a:spcPct val="80000"/>
              </a:lnSpc>
            </a:pPr>
            <a:r>
              <a:rPr lang="hu-HU" sz="2400" smtClean="0"/>
              <a:t>Prema tome, ako dužina jedne aktivnosti tačno određuje dužinu druge, reč je o zadacima sa zavisnom dužinom ili rastegljivim zadacima.</a:t>
            </a:r>
            <a:endParaRPr lang="hu-HU" sz="2400"/>
          </a:p>
          <a:p>
            <a:pPr>
              <a:lnSpc>
                <a:spcPct val="80000"/>
              </a:lnSpc>
            </a:pPr>
            <a:r>
              <a:rPr lang="hu-HU" sz="2400" smtClean="0"/>
              <a:t>Rastegljivi zadaci nisu ništa drugo nego specijalni sumarni zadaci koji uključuju u sebe dva ključna zadatka. Jedan ključni zadatak određuje početak, drugi kraj sumarnog zadatka tako što su vezani za određenu tačku zadatka, pomoću odgovarajuće veze ili kašnjenja.</a:t>
            </a:r>
            <a:endParaRPr lang="hu-HU" sz="2400"/>
          </a:p>
          <a:p>
            <a:pPr>
              <a:lnSpc>
                <a:spcPct val="80000"/>
              </a:lnSpc>
            </a:pPr>
            <a:r>
              <a:rPr lang="hu-HU" sz="2400" smtClean="0"/>
              <a:t>Ime takvih zadataka poželjno početi sa dvotačkom da bi se lakše mogla primeniti specijalna formatiranja (nije preporuka MicoSoft-a nego autora)</a:t>
            </a:r>
            <a:r>
              <a:rPr lang="hu-HU" sz="2400" smtClean="0"/>
              <a:t>.</a:t>
            </a:r>
            <a:endParaRPr lang="hu-HU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3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Zadaci sa zavisnom dužinom (rastegljivi zadaci)</a:t>
            </a:r>
            <a:endParaRPr lang="hu-HU"/>
          </a:p>
        </p:txBody>
      </p:sp>
      <p:sp>
        <p:nvSpPr>
          <p:cNvPr id="923654" name="Rectangle 6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Rastegljivi zadaci - otvoreni prikaz:</a:t>
            </a:r>
            <a:endParaRPr lang="hu-HU"/>
          </a:p>
          <a:p>
            <a:endParaRPr lang="hu-HU"/>
          </a:p>
          <a:p>
            <a:endParaRPr lang="hu-HU"/>
          </a:p>
          <a:p>
            <a:endParaRPr lang="hu-HU"/>
          </a:p>
          <a:p>
            <a:endParaRPr lang="hu-HU"/>
          </a:p>
          <a:p>
            <a:r>
              <a:rPr lang="hu-HU" smtClean="0"/>
              <a:t>Zatvoreni prikaz:</a:t>
            </a:r>
            <a:endParaRPr lang="hu-HU"/>
          </a:p>
        </p:txBody>
      </p:sp>
      <p:pic>
        <p:nvPicPr>
          <p:cNvPr id="923655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5288" y="2565400"/>
            <a:ext cx="8353425" cy="126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3656" name="Picture 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5288" y="5081588"/>
            <a:ext cx="8353425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7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Zadatak</a:t>
            </a:r>
            <a:endParaRPr lang="hu-HU"/>
          </a:p>
        </p:txBody>
      </p:sp>
      <p:sp>
        <p:nvSpPr>
          <p:cNvPr id="927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Otvorimo ponovo fajl </a:t>
            </a:r>
            <a:r>
              <a:rPr lang="hu-HU" b="1" smtClean="0"/>
              <a:t>Védőfal.mpp</a:t>
            </a:r>
            <a:r>
              <a:rPr lang="hu-HU" smtClean="0"/>
              <a:t>! </a:t>
            </a:r>
            <a:endParaRPr lang="hu-HU"/>
          </a:p>
          <a:p>
            <a:r>
              <a:rPr lang="hu-HU" smtClean="0"/>
              <a:t>Nađimo u planu projekta zadatke kod kojih vreme trajanja (dužina) jednog zavisi od dužine drugog!</a:t>
            </a:r>
            <a:endParaRPr lang="hu-HU"/>
          </a:p>
        </p:txBody>
      </p:sp>
      <p:pic>
        <p:nvPicPr>
          <p:cNvPr id="927748" name="Picture 4" descr="titkárnő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77050" y="4581525"/>
            <a:ext cx="1808163" cy="18462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2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Zadavanje i modifikacija veza</a:t>
            </a:r>
            <a:endParaRPr lang="hu-HU"/>
          </a:p>
        </p:txBody>
      </p:sp>
      <p:sp>
        <p:nvSpPr>
          <p:cNvPr id="892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Povlačenje mišem</a:t>
            </a:r>
            <a:endParaRPr lang="hu-HU"/>
          </a:p>
          <a:p>
            <a:r>
              <a:rPr lang="hu-HU" smtClean="0"/>
              <a:t>Selekcija  </a:t>
            </a:r>
            <a:r>
              <a:rPr lang="hu-HU"/>
              <a:t>+ </a:t>
            </a:r>
            <a:endParaRPr lang="hu-HU" smtClean="0"/>
          </a:p>
          <a:p>
            <a:r>
              <a:rPr lang="hu-HU" smtClean="0"/>
              <a:t>Popunjavanje polja </a:t>
            </a:r>
            <a:r>
              <a:rPr lang="hu-HU" b="1" smtClean="0"/>
              <a:t>Predecessors</a:t>
            </a:r>
          </a:p>
          <a:p>
            <a:r>
              <a:rPr lang="hu-HU" smtClean="0"/>
              <a:t>Popunjavanje polja u</a:t>
            </a:r>
            <a:r>
              <a:rPr lang="hu-HU" smtClean="0"/>
              <a:t> Task Information prozoru, na kartici </a:t>
            </a:r>
            <a:r>
              <a:rPr lang="hu-HU" b="1" smtClean="0"/>
              <a:t>(Predecessors)</a:t>
            </a:r>
            <a:endParaRPr lang="hu-HU"/>
          </a:p>
          <a:p>
            <a:r>
              <a:rPr lang="hu-HU" smtClean="0"/>
              <a:t>Modifikacija </a:t>
            </a:r>
          </a:p>
          <a:p>
            <a:pPr>
              <a:spcBef>
                <a:spcPts val="0"/>
              </a:spcBef>
              <a:buNone/>
            </a:pPr>
            <a:r>
              <a:rPr lang="hu-HU" smtClean="0"/>
              <a:t>veze se vrši </a:t>
            </a:r>
          </a:p>
          <a:p>
            <a:pPr>
              <a:spcBef>
                <a:spcPts val="0"/>
              </a:spcBef>
              <a:buNone/>
            </a:pPr>
            <a:r>
              <a:rPr lang="hu-HU" smtClean="0"/>
              <a:t>duplim klikom</a:t>
            </a:r>
          </a:p>
          <a:p>
            <a:pPr>
              <a:spcBef>
                <a:spcPts val="0"/>
              </a:spcBef>
              <a:buNone/>
            </a:pPr>
            <a:r>
              <a:rPr lang="hu-HU" smtClean="0"/>
              <a:t>na vezu.</a:t>
            </a:r>
            <a:endParaRPr lang="hu-HU"/>
          </a:p>
          <a:p>
            <a:endParaRPr lang="hu-HU"/>
          </a:p>
        </p:txBody>
      </p:sp>
      <p:pic>
        <p:nvPicPr>
          <p:cNvPr id="892936" name="Picture 8" descr="Ikon_tevosszekaoc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28926" y="2285992"/>
            <a:ext cx="574675" cy="549275"/>
          </a:xfrm>
          <a:prstGeom prst="rect">
            <a:avLst/>
          </a:prstGeom>
          <a:noFill/>
        </p:spPr>
      </p:pic>
      <p:pic>
        <p:nvPicPr>
          <p:cNvPr id="7" name="Picture 6" descr="Task Dependency ablak.bmp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1802" y="4127194"/>
            <a:ext cx="5214974" cy="241173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49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Prikaz zadatka prethodnika na Task Sheet-u</a:t>
            </a:r>
            <a:endParaRPr lang="hu-HU"/>
          </a:p>
        </p:txBody>
      </p:sp>
      <p:pic>
        <p:nvPicPr>
          <p:cNvPr id="4" name="Picture 3" descr="Task Information ablak, Predecessor ful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034" y="1571612"/>
            <a:ext cx="8143932" cy="4997707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7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Zadatak</a:t>
            </a:r>
            <a:endParaRPr lang="hu-HU"/>
          </a:p>
        </p:txBody>
      </p:sp>
      <p:sp>
        <p:nvSpPr>
          <p:cNvPr id="8970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Otvorimo fajl CSŐFEKTETÉS.MPP!</a:t>
            </a:r>
            <a:endParaRPr lang="hu-HU"/>
          </a:p>
          <a:p>
            <a:r>
              <a:rPr lang="hu-HU" smtClean="0"/>
              <a:t>Prikažemo veze za tri zadatka koja se mogu izvršavati samo sa delimičmi paralelovanje-preklapanjem!</a:t>
            </a:r>
            <a:endParaRPr lang="hu-HU"/>
          </a:p>
          <a:p>
            <a:r>
              <a:rPr lang="hu-HU" smtClean="0"/>
              <a:t>Kako možemo da skratimo veme izvršavanja projekta ako se zadatak z</a:t>
            </a:r>
            <a:r>
              <a:rPr lang="sr-Latn-CS" smtClean="0"/>
              <a:t>emljani radovi (</a:t>
            </a:r>
            <a:r>
              <a:rPr lang="hu-HU" smtClean="0"/>
              <a:t>Árokásás, Visszatemetés)</a:t>
            </a:r>
          </a:p>
          <a:p>
            <a:pPr indent="0">
              <a:spcBef>
                <a:spcPts val="0"/>
              </a:spcBef>
              <a:buNone/>
            </a:pPr>
            <a:r>
              <a:rPr lang="sr-Latn-CS" smtClean="0"/>
              <a:t> ne mogu skratiti</a:t>
            </a:r>
            <a:r>
              <a:rPr lang="hu-HU" smtClean="0"/>
              <a:t>?</a:t>
            </a:r>
            <a:endParaRPr lang="hu-HU"/>
          </a:p>
        </p:txBody>
      </p:sp>
      <p:pic>
        <p:nvPicPr>
          <p:cNvPr id="897029" name="Picture 5" descr="titkárnő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948488" y="4581525"/>
            <a:ext cx="1808162" cy="18462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9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Latn-CS" smtClean="0"/>
              <a:t>Zadatak</a:t>
            </a:r>
            <a:endParaRPr lang="hu-HU"/>
          </a:p>
        </p:txBody>
      </p:sp>
      <p:sp>
        <p:nvSpPr>
          <p:cNvPr id="929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Otvorimo fajl </a:t>
            </a:r>
            <a:r>
              <a:rPr lang="hu-HU" b="1" smtClean="0"/>
              <a:t>GUMI.MPP</a:t>
            </a:r>
            <a:r>
              <a:rPr lang="hu-HU" smtClean="0"/>
              <a:t>!</a:t>
            </a:r>
            <a:endParaRPr lang="hu-HU"/>
          </a:p>
          <a:p>
            <a:r>
              <a:rPr lang="hu-HU" smtClean="0"/>
              <a:t>Nađimo u planu projekta aktivnosti </a:t>
            </a:r>
            <a:r>
              <a:rPr lang="hu-HU" b="1" i="1" smtClean="0"/>
              <a:t>Kódolás (Pisanje programskog koda)</a:t>
            </a:r>
            <a:r>
              <a:rPr lang="hu-HU" smtClean="0"/>
              <a:t>, i </a:t>
            </a:r>
            <a:r>
              <a:rPr lang="hu-HU" b="1" i="1" smtClean="0"/>
              <a:t>:Tesztelés (Testiranje)</a:t>
            </a:r>
            <a:r>
              <a:rPr lang="hu-HU" smtClean="0"/>
              <a:t>. U ovom slučaju trajanje Pisanja programskog koda određuje tranje Testiranja. Testiranje počinjemo dva dana posle početka Pisanja programskog koda i trajaće tri dana posle završetka istog. Zadajmo tu vezu i izvršimo potrebna formatiranja!</a:t>
            </a:r>
            <a:endParaRPr lang="hu-H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otesz">
  <a:themeElements>
    <a:clrScheme name="">
      <a:dk1>
        <a:srgbClr val="000000"/>
      </a:dk1>
      <a:lt1>
        <a:srgbClr val="FEFDE3"/>
      </a:lt1>
      <a:dk2>
        <a:srgbClr val="FFFFFF"/>
      </a:dk2>
      <a:lt2>
        <a:srgbClr val="000000"/>
      </a:lt2>
      <a:accent1>
        <a:srgbClr val="A1BD69"/>
      </a:accent1>
      <a:accent2>
        <a:srgbClr val="3694B6"/>
      </a:accent2>
      <a:accent3>
        <a:srgbClr val="FEFEEF"/>
      </a:accent3>
      <a:accent4>
        <a:srgbClr val="000000"/>
      </a:accent4>
      <a:accent5>
        <a:srgbClr val="CDDBB9"/>
      </a:accent5>
      <a:accent6>
        <a:srgbClr val="3086A5"/>
      </a:accent6>
      <a:hlink>
        <a:srgbClr val="666699"/>
      </a:hlink>
      <a:folHlink>
        <a:srgbClr val="666699"/>
      </a:folHlink>
    </a:clrScheme>
    <a:fontScheme name="Notesz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Notesz 1">
        <a:dk1>
          <a:srgbClr val="000000"/>
        </a:dk1>
        <a:lt1>
          <a:srgbClr val="FEFDE3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EFEE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z 2">
        <a:dk1>
          <a:srgbClr val="000000"/>
        </a:dk1>
        <a:lt1>
          <a:srgbClr val="FFFFFF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FFFF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z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77777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Designs\Notesz.pot</Template>
  <TotalTime>5005</TotalTime>
  <Words>965</Words>
  <Application>Microsoft PowerPoint</Application>
  <PresentationFormat>On-screen Show (4:3)</PresentationFormat>
  <Paragraphs>124</Paragraphs>
  <Slides>22</Slides>
  <Notes>22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4" baseType="lpstr">
      <vt:lpstr>Notesz</vt:lpstr>
      <vt:lpstr>Bitkép</vt:lpstr>
      <vt:lpstr>Logičke zavisnosti</vt:lpstr>
      <vt:lpstr>Veze</vt:lpstr>
      <vt:lpstr>Tipovi veza</vt:lpstr>
      <vt:lpstr>Kašnjenje</vt:lpstr>
      <vt:lpstr>Tehnološko vreme čekanja</vt:lpstr>
      <vt:lpstr>Tehnološko vreme čekanja (nastavak)</vt:lpstr>
      <vt:lpstr>Zadatak</vt:lpstr>
      <vt:lpstr>Zadatak</vt:lpstr>
      <vt:lpstr>Ponašanje veza u zavisnosti od kašnjenja</vt:lpstr>
      <vt:lpstr>Ponašanje veza u zavisnosti od kašnjenja (nastavak)</vt:lpstr>
      <vt:lpstr>Zadaci sa preklapanjem</vt:lpstr>
      <vt:lpstr>Zadavanje dvostrukih veza</vt:lpstr>
      <vt:lpstr>Klizno vreme zadataka</vt:lpstr>
      <vt:lpstr>Pažnja!</vt:lpstr>
      <vt:lpstr>Zadatak</vt:lpstr>
      <vt:lpstr>Zavisnost između vremena izvršavanja zadataka</vt:lpstr>
      <vt:lpstr>Zadaci sa zavisnom dužinom (rastegljivi zadaci)</vt:lpstr>
      <vt:lpstr>Zadatak</vt:lpstr>
      <vt:lpstr>Zadavanje i modifikacija veza</vt:lpstr>
      <vt:lpstr>Prikaz zadatka prethodnika na Task Sheet-u</vt:lpstr>
      <vt:lpstr>Zadatak</vt:lpstr>
      <vt:lpstr>Zadatak</vt:lpstr>
    </vt:vector>
  </TitlesOfParts>
  <Company>WSH Kft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Projekttámogató szoftverek</dc:title>
  <dc:creator>Rendszergazda</dc:creator>
  <cp:lastModifiedBy>Nandor Burany</cp:lastModifiedBy>
  <cp:revision>195</cp:revision>
  <cp:lastPrinted>1601-01-01T00:00:00Z</cp:lastPrinted>
  <dcterms:created xsi:type="dcterms:W3CDTF">2001-10-04T13:18:56Z</dcterms:created>
  <dcterms:modified xsi:type="dcterms:W3CDTF">2009-05-03T11:07:34Z</dcterms:modified>
</cp:coreProperties>
</file>