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7"/>
  </p:notesMasterIdLst>
  <p:handoutMasterIdLst>
    <p:handoutMasterId r:id="rId4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Lst>
  <p:sldSz cx="9144000" cy="6858000" type="screen4x3"/>
  <p:notesSz cx="6800850" cy="9890125"/>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BDD195"/>
    <a:srgbClr val="800080"/>
    <a:srgbClr val="336600"/>
    <a:srgbClr val="993366"/>
    <a:srgbClr val="666699"/>
    <a:srgbClr val="FFFFCC"/>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2787"/>
    <p:restoredTop sz="90929"/>
  </p:normalViewPr>
  <p:slideViewPr>
    <p:cSldViewPr>
      <p:cViewPr varScale="1">
        <p:scale>
          <a:sx n="52" d="100"/>
          <a:sy n="52" d="100"/>
        </p:scale>
        <p:origin x="-108" y="-10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902"/>
    </p:cViewPr>
  </p:sorterViewPr>
  <p:notesViewPr>
    <p:cSldViewPr>
      <p:cViewPr varScale="1">
        <p:scale>
          <a:sx n="56" d="100"/>
          <a:sy n="56" d="100"/>
        </p:scale>
        <p:origin x="-1878" y="-78"/>
      </p:cViewPr>
      <p:guideLst>
        <p:guide orient="horz" pos="3115"/>
        <p:guide pos="2142"/>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6" name="Rectangle 4"/>
          <p:cNvSpPr>
            <a:spLocks noGrp="1" noChangeArrowheads="1"/>
          </p:cNvSpPr>
          <p:nvPr>
            <p:ph type="ftr" sz="quarter" idx="2"/>
          </p:nvPr>
        </p:nvSpPr>
        <p:spPr bwMode="auto">
          <a:xfrm>
            <a:off x="0" y="9337675"/>
            <a:ext cx="2947988"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49157" name="Rectangle 5"/>
          <p:cNvSpPr>
            <a:spLocks noGrp="1" noChangeArrowheads="1"/>
          </p:cNvSpPr>
          <p:nvPr>
            <p:ph type="sldNum" sz="quarter" idx="3"/>
          </p:nvPr>
        </p:nvSpPr>
        <p:spPr bwMode="auto">
          <a:xfrm>
            <a:off x="0" y="9337675"/>
            <a:ext cx="680085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600" b="1"/>
            </a:lvl1pPr>
          </a:lstStyle>
          <a:p>
            <a:fld id="{910EF7CA-6620-43F8-AE09-84EF918BC654}" type="slidenum">
              <a:rPr lang="en-GB"/>
              <a:pPr/>
              <a:t>‹#›</a:t>
            </a:fld>
            <a:endParaRPr lang="en-GB"/>
          </a:p>
        </p:txBody>
      </p:sp>
      <p:grpSp>
        <p:nvGrpSpPr>
          <p:cNvPr id="49162" name="Group 10"/>
          <p:cNvGrpSpPr>
            <a:grpSpLocks/>
          </p:cNvGrpSpPr>
          <p:nvPr/>
        </p:nvGrpSpPr>
        <p:grpSpPr bwMode="auto">
          <a:xfrm>
            <a:off x="461963" y="438150"/>
            <a:ext cx="5853112" cy="8823325"/>
            <a:chOff x="0" y="277"/>
            <a:chExt cx="4239" cy="5579"/>
          </a:xfrm>
        </p:grpSpPr>
        <p:sp>
          <p:nvSpPr>
            <p:cNvPr id="49158" name="Line 6"/>
            <p:cNvSpPr>
              <a:spLocks noChangeShapeType="1"/>
            </p:cNvSpPr>
            <p:nvPr/>
          </p:nvSpPr>
          <p:spPr bwMode="auto">
            <a:xfrm>
              <a:off x="0" y="5856"/>
              <a:ext cx="4239" cy="0"/>
            </a:xfrm>
            <a:prstGeom prst="line">
              <a:avLst/>
            </a:prstGeom>
            <a:noFill/>
            <a:ln w="19050" cmpd="dbl">
              <a:solidFill>
                <a:schemeClr val="tx1"/>
              </a:solidFill>
              <a:round/>
              <a:headEnd/>
              <a:tailEnd/>
            </a:ln>
            <a:effectLst/>
          </p:spPr>
          <p:txBody>
            <a:bodyPr wrap="none"/>
            <a:lstStyle/>
            <a:p>
              <a:endParaRPr lang="en-US"/>
            </a:p>
          </p:txBody>
        </p:sp>
        <p:sp>
          <p:nvSpPr>
            <p:cNvPr id="49159" name="Line 7"/>
            <p:cNvSpPr>
              <a:spLocks noChangeShapeType="1"/>
            </p:cNvSpPr>
            <p:nvPr/>
          </p:nvSpPr>
          <p:spPr bwMode="auto">
            <a:xfrm>
              <a:off x="0" y="277"/>
              <a:ext cx="4239" cy="0"/>
            </a:xfrm>
            <a:prstGeom prst="line">
              <a:avLst/>
            </a:prstGeom>
            <a:noFill/>
            <a:ln w="19050" cmpd="dbl">
              <a:solidFill>
                <a:schemeClr val="tx1"/>
              </a:solidFill>
              <a:round/>
              <a:headEnd/>
              <a:tailEnd/>
            </a:ln>
            <a:effectLst/>
          </p:spPr>
          <p:txBody>
            <a:bodyPr wrap="none"/>
            <a:lstStyle/>
            <a:p>
              <a:endParaRPr lang="en-US"/>
            </a:p>
          </p:txBody>
        </p:sp>
      </p:grpSp>
      <p:sp>
        <p:nvSpPr>
          <p:cNvPr id="49160" name="Text Box 8"/>
          <p:cNvSpPr txBox="1">
            <a:spLocks noChangeArrowheads="1"/>
          </p:cNvSpPr>
          <p:nvPr/>
        </p:nvSpPr>
        <p:spPr bwMode="auto">
          <a:xfrm>
            <a:off x="3387725" y="152400"/>
            <a:ext cx="3003550" cy="273050"/>
          </a:xfrm>
          <a:prstGeom prst="rect">
            <a:avLst/>
          </a:prstGeom>
          <a:noFill/>
          <a:ln w="9525">
            <a:noFill/>
            <a:miter lim="800000"/>
            <a:headEnd/>
            <a:tailEnd/>
          </a:ln>
          <a:effectLst/>
        </p:spPr>
        <p:txBody>
          <a:bodyPr>
            <a:spAutoFit/>
          </a:bodyPr>
          <a:lstStyle/>
          <a:p>
            <a:pPr algn="r">
              <a:spcBef>
                <a:spcPct val="50000"/>
              </a:spcBef>
            </a:pPr>
            <a:r>
              <a:rPr lang="hu-HU" sz="1200" b="1"/>
              <a:t>Projekttámogató szoftverek</a:t>
            </a:r>
            <a:endParaRPr lang="en-GB" sz="1200" b="1"/>
          </a:p>
        </p:txBody>
      </p:sp>
      <p:sp>
        <p:nvSpPr>
          <p:cNvPr id="49161" name="Text Box 9"/>
          <p:cNvSpPr txBox="1">
            <a:spLocks noChangeArrowheads="1"/>
          </p:cNvSpPr>
          <p:nvPr/>
        </p:nvSpPr>
        <p:spPr bwMode="auto">
          <a:xfrm>
            <a:off x="385763" y="152400"/>
            <a:ext cx="3001962" cy="273050"/>
          </a:xfrm>
          <a:prstGeom prst="rect">
            <a:avLst/>
          </a:prstGeom>
          <a:noFill/>
          <a:ln w="9525">
            <a:noFill/>
            <a:miter lim="800000"/>
            <a:headEnd/>
            <a:tailEnd/>
          </a:ln>
          <a:effectLst/>
        </p:spPr>
        <p:txBody>
          <a:bodyPr>
            <a:spAutoFit/>
          </a:bodyPr>
          <a:lstStyle/>
          <a:p>
            <a:pPr>
              <a:spcBef>
                <a:spcPct val="50000"/>
              </a:spcBef>
            </a:pPr>
            <a:r>
              <a:rPr lang="hu-HU" sz="1200" b="1"/>
              <a:t>Projektmenedzsment technikák</a:t>
            </a: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0" y="0"/>
            <a:ext cx="2947988"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64515" name="Rectangle 3"/>
          <p:cNvSpPr>
            <a:spLocks noGrp="1" noChangeArrowheads="1"/>
          </p:cNvSpPr>
          <p:nvPr>
            <p:ph type="dt" idx="1"/>
          </p:nvPr>
        </p:nvSpPr>
        <p:spPr bwMode="auto">
          <a:xfrm>
            <a:off x="3852863" y="0"/>
            <a:ext cx="2947987"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64516" name="Rectangle 4"/>
          <p:cNvSpPr>
            <a:spLocks noGrp="1" noRot="1" noChangeAspect="1" noChangeArrowheads="1" noTextEdit="1"/>
          </p:cNvSpPr>
          <p:nvPr>
            <p:ph type="sldImg" idx="2"/>
          </p:nvPr>
        </p:nvSpPr>
        <p:spPr bwMode="auto">
          <a:xfrm>
            <a:off x="928688" y="741363"/>
            <a:ext cx="4946650" cy="3709987"/>
          </a:xfrm>
          <a:prstGeom prst="rect">
            <a:avLst/>
          </a:prstGeom>
          <a:noFill/>
          <a:ln w="9525">
            <a:solidFill>
              <a:srgbClr val="000000"/>
            </a:solidFill>
            <a:miter lim="800000"/>
            <a:headEnd/>
            <a:tailEnd/>
          </a:ln>
          <a:effectLst/>
        </p:spPr>
      </p:sp>
      <p:sp>
        <p:nvSpPr>
          <p:cNvPr id="64517" name="Rectangle 5"/>
          <p:cNvSpPr>
            <a:spLocks noGrp="1" noChangeArrowheads="1"/>
          </p:cNvSpPr>
          <p:nvPr>
            <p:ph type="body" sz="quarter" idx="3"/>
          </p:nvPr>
        </p:nvSpPr>
        <p:spPr bwMode="auto">
          <a:xfrm>
            <a:off x="906463" y="4697413"/>
            <a:ext cx="4987925" cy="44513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Mintaszöveg szerkesztése</a:t>
            </a:r>
          </a:p>
          <a:p>
            <a:pPr lvl="1"/>
            <a:r>
              <a:rPr lang="en-GB" smtClean="0"/>
              <a:t>Második szint</a:t>
            </a:r>
          </a:p>
          <a:p>
            <a:pPr lvl="2"/>
            <a:r>
              <a:rPr lang="en-GB" smtClean="0"/>
              <a:t>Harmadik szint</a:t>
            </a:r>
          </a:p>
          <a:p>
            <a:pPr lvl="3"/>
            <a:r>
              <a:rPr lang="en-GB" smtClean="0"/>
              <a:t>Negyedik szint</a:t>
            </a:r>
          </a:p>
          <a:p>
            <a:pPr lvl="4"/>
            <a:r>
              <a:rPr lang="en-GB" smtClean="0"/>
              <a:t>Ötödik szint</a:t>
            </a:r>
          </a:p>
        </p:txBody>
      </p:sp>
      <p:sp>
        <p:nvSpPr>
          <p:cNvPr id="64518" name="Rectangle 6"/>
          <p:cNvSpPr>
            <a:spLocks noGrp="1" noChangeArrowheads="1"/>
          </p:cNvSpPr>
          <p:nvPr>
            <p:ph type="ftr" sz="quarter" idx="4"/>
          </p:nvPr>
        </p:nvSpPr>
        <p:spPr bwMode="auto">
          <a:xfrm>
            <a:off x="0" y="9394825"/>
            <a:ext cx="2947988"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64519" name="Rectangle 7"/>
          <p:cNvSpPr>
            <a:spLocks noGrp="1" noChangeArrowheads="1"/>
          </p:cNvSpPr>
          <p:nvPr>
            <p:ph type="sldNum" sz="quarter" idx="5"/>
          </p:nvPr>
        </p:nvSpPr>
        <p:spPr bwMode="auto">
          <a:xfrm>
            <a:off x="3852863" y="9394825"/>
            <a:ext cx="2947987"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692FF37-5891-4064-8DD6-1955759D5B55}" type="slidenum">
              <a:rPr lang="en-GB"/>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itchFamily="18" charset="0"/>
        <a:ea typeface="+mn-ea"/>
        <a:cs typeface="+mn-cs"/>
      </a:defRPr>
    </a:lvl1pPr>
    <a:lvl2pPr marL="457200" algn="l" rtl="0" fontAlgn="base">
      <a:spcBef>
        <a:spcPct val="30000"/>
      </a:spcBef>
      <a:spcAft>
        <a:spcPct val="0"/>
      </a:spcAft>
      <a:defRPr kumimoji="1" sz="1200" kern="1200">
        <a:solidFill>
          <a:schemeClr val="tx1"/>
        </a:solidFill>
        <a:latin typeface="Times New Roman" pitchFamily="18" charset="0"/>
        <a:ea typeface="+mn-ea"/>
        <a:cs typeface="+mn-cs"/>
      </a:defRPr>
    </a:lvl2pPr>
    <a:lvl3pPr marL="914400" algn="l" rtl="0" fontAlgn="base">
      <a:spcBef>
        <a:spcPct val="30000"/>
      </a:spcBef>
      <a:spcAft>
        <a:spcPct val="0"/>
      </a:spcAft>
      <a:defRPr kumimoji="1" sz="1200" kern="1200">
        <a:solidFill>
          <a:schemeClr val="tx1"/>
        </a:solidFill>
        <a:latin typeface="Times New Roman" pitchFamily="18" charset="0"/>
        <a:ea typeface="+mn-ea"/>
        <a:cs typeface="+mn-cs"/>
      </a:defRPr>
    </a:lvl3pPr>
    <a:lvl4pPr marL="1371600" algn="l" rtl="0" fontAlgn="base">
      <a:spcBef>
        <a:spcPct val="30000"/>
      </a:spcBef>
      <a:spcAft>
        <a:spcPct val="0"/>
      </a:spcAft>
      <a:defRPr kumimoji="1" sz="1200" kern="1200">
        <a:solidFill>
          <a:schemeClr val="tx1"/>
        </a:solidFill>
        <a:latin typeface="Times New Roman" pitchFamily="18" charset="0"/>
        <a:ea typeface="+mn-ea"/>
        <a:cs typeface="+mn-cs"/>
      </a:defRPr>
    </a:lvl4pPr>
    <a:lvl5pPr marL="1828800" algn="l" rtl="0" fontAlgn="base">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644046-A818-45A0-97D6-445A608123F4}" type="slidenum">
              <a:rPr lang="en-GB"/>
              <a:pPr/>
              <a:t>1</a:t>
            </a:fld>
            <a:endParaRPr lang="en-GB"/>
          </a:p>
        </p:txBody>
      </p:sp>
      <p:sp>
        <p:nvSpPr>
          <p:cNvPr id="685058" name="Rectangle 2"/>
          <p:cNvSpPr>
            <a:spLocks noGrp="1" noRot="1" noChangeAspect="1" noChangeArrowheads="1" noTextEdit="1"/>
          </p:cNvSpPr>
          <p:nvPr>
            <p:ph type="sldImg"/>
          </p:nvPr>
        </p:nvSpPr>
        <p:spPr>
          <a:ln/>
        </p:spPr>
      </p:sp>
      <p:sp>
        <p:nvSpPr>
          <p:cNvPr id="685059"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3B6901-C2B8-4F19-8732-37B5A5F04FD1}" type="slidenum">
              <a:rPr lang="en-GB"/>
              <a:pPr/>
              <a:t>2</a:t>
            </a:fld>
            <a:endParaRPr lang="en-GB"/>
          </a:p>
        </p:txBody>
      </p:sp>
      <p:sp>
        <p:nvSpPr>
          <p:cNvPr id="869378" name="Rectangle 2"/>
          <p:cNvSpPr>
            <a:spLocks noGrp="1" noRot="1" noChangeAspect="1" noChangeArrowheads="1" noTextEdit="1"/>
          </p:cNvSpPr>
          <p:nvPr>
            <p:ph type="sldImg"/>
          </p:nvPr>
        </p:nvSpPr>
        <p:spPr>
          <a:ln/>
        </p:spPr>
      </p:sp>
      <p:sp>
        <p:nvSpPr>
          <p:cNvPr id="869379" name="Rectangle 3"/>
          <p:cNvSpPr>
            <a:spLocks noGrp="1" noChangeArrowheads="1"/>
          </p:cNvSpPr>
          <p:nvPr>
            <p:ph type="body" idx="1"/>
          </p:nvPr>
        </p:nvSpPr>
        <p:spPr/>
        <p:txBody>
          <a:bodyPr/>
          <a:lstStyle/>
          <a:p>
            <a:endParaRPr lang="hu-H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3BC9DD-F129-452C-8A8E-357D0868BEAE}" type="slidenum">
              <a:rPr lang="en-GB"/>
              <a:pPr/>
              <a:t>3</a:t>
            </a:fld>
            <a:endParaRPr lang="en-GB"/>
          </a:p>
        </p:txBody>
      </p:sp>
      <p:sp>
        <p:nvSpPr>
          <p:cNvPr id="871426" name="Rectangle 2"/>
          <p:cNvSpPr>
            <a:spLocks noGrp="1" noRot="1" noChangeAspect="1" noChangeArrowheads="1" noTextEdit="1"/>
          </p:cNvSpPr>
          <p:nvPr>
            <p:ph type="sldImg"/>
          </p:nvPr>
        </p:nvSpPr>
        <p:spPr>
          <a:ln/>
        </p:spPr>
      </p:sp>
      <p:sp>
        <p:nvSpPr>
          <p:cNvPr id="871427" name="Rectangle 3"/>
          <p:cNvSpPr>
            <a:spLocks noGrp="1" noChangeArrowheads="1"/>
          </p:cNvSpPr>
          <p:nvPr>
            <p:ph type="body" idx="1"/>
          </p:nvPr>
        </p:nvSpPr>
        <p:spPr/>
        <p:txBody>
          <a:bodyPr/>
          <a:lstStyle/>
          <a:p>
            <a:endParaRPr lang="hu-H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A5FA83-B691-4931-AA88-5508560F2AB5}" type="slidenum">
              <a:rPr lang="en-GB"/>
              <a:pPr/>
              <a:t>4</a:t>
            </a:fld>
            <a:endParaRPr lang="en-GB"/>
          </a:p>
        </p:txBody>
      </p:sp>
      <p:sp>
        <p:nvSpPr>
          <p:cNvPr id="873474" name="Rectangle 2"/>
          <p:cNvSpPr>
            <a:spLocks noGrp="1" noRot="1" noChangeAspect="1" noChangeArrowheads="1" noTextEdit="1"/>
          </p:cNvSpPr>
          <p:nvPr>
            <p:ph type="sldImg"/>
          </p:nvPr>
        </p:nvSpPr>
        <p:spPr>
          <a:ln/>
        </p:spPr>
      </p:sp>
      <p:sp>
        <p:nvSpPr>
          <p:cNvPr id="873475" name="Rectangle 3"/>
          <p:cNvSpPr>
            <a:spLocks noGrp="1" noChangeArrowheads="1"/>
          </p:cNvSpPr>
          <p:nvPr>
            <p:ph type="body" idx="1"/>
          </p:nvPr>
        </p:nvSpPr>
        <p:spPr/>
        <p:txBody>
          <a:bodyPr/>
          <a:lstStyle/>
          <a:p>
            <a:endParaRPr lang="hu-H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A1B1CC-493A-4CCC-8837-BB82D1FC07EA}" type="slidenum">
              <a:rPr lang="en-GB"/>
              <a:pPr/>
              <a:t>5</a:t>
            </a:fld>
            <a:endParaRPr lang="en-GB"/>
          </a:p>
        </p:txBody>
      </p:sp>
      <p:sp>
        <p:nvSpPr>
          <p:cNvPr id="875522" name="Rectangle 2"/>
          <p:cNvSpPr>
            <a:spLocks noGrp="1" noRot="1" noChangeAspect="1" noChangeArrowheads="1" noTextEdit="1"/>
          </p:cNvSpPr>
          <p:nvPr>
            <p:ph type="sldImg"/>
          </p:nvPr>
        </p:nvSpPr>
        <p:spPr>
          <a:ln/>
        </p:spPr>
      </p:sp>
      <p:sp>
        <p:nvSpPr>
          <p:cNvPr id="875523" name="Rectangle 3"/>
          <p:cNvSpPr>
            <a:spLocks noGrp="1" noChangeArrowheads="1"/>
          </p:cNvSpPr>
          <p:nvPr>
            <p:ph type="body" idx="1"/>
          </p:nvPr>
        </p:nvSpPr>
        <p:spPr/>
        <p:txBody>
          <a:bodyPr/>
          <a:lstStyle/>
          <a:p>
            <a:endParaRPr lang="hu-H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800008-0BF6-4066-96D1-094FF8F13BD7}" type="slidenum">
              <a:rPr lang="en-GB"/>
              <a:pPr/>
              <a:t>6</a:t>
            </a:fld>
            <a:endParaRPr lang="en-GB"/>
          </a:p>
        </p:txBody>
      </p:sp>
      <p:sp>
        <p:nvSpPr>
          <p:cNvPr id="877570" name="Rectangle 2"/>
          <p:cNvSpPr>
            <a:spLocks noGrp="1" noRot="1" noChangeAspect="1" noChangeArrowheads="1" noTextEdit="1"/>
          </p:cNvSpPr>
          <p:nvPr>
            <p:ph type="sldImg"/>
          </p:nvPr>
        </p:nvSpPr>
        <p:spPr>
          <a:ln/>
        </p:spPr>
      </p:sp>
      <p:sp>
        <p:nvSpPr>
          <p:cNvPr id="877571" name="Rectangle 3"/>
          <p:cNvSpPr>
            <a:spLocks noGrp="1" noChangeArrowheads="1"/>
          </p:cNvSpPr>
          <p:nvPr>
            <p:ph type="body" idx="1"/>
          </p:nvPr>
        </p:nvSpPr>
        <p:spPr/>
        <p:txBody>
          <a:bodyPr/>
          <a:lstStyle/>
          <a:p>
            <a:endParaRPr lang="hu-H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0236FC-9940-43F0-A34D-0A5E553A8984}" type="slidenum">
              <a:rPr lang="en-GB"/>
              <a:pPr/>
              <a:t>7</a:t>
            </a:fld>
            <a:endParaRPr lang="en-GB"/>
          </a:p>
        </p:txBody>
      </p:sp>
      <p:sp>
        <p:nvSpPr>
          <p:cNvPr id="879618" name="Rectangle 2"/>
          <p:cNvSpPr>
            <a:spLocks noGrp="1" noRot="1" noChangeAspect="1" noChangeArrowheads="1" noTextEdit="1"/>
          </p:cNvSpPr>
          <p:nvPr>
            <p:ph type="sldImg"/>
          </p:nvPr>
        </p:nvSpPr>
        <p:spPr>
          <a:ln/>
        </p:spPr>
      </p:sp>
      <p:sp>
        <p:nvSpPr>
          <p:cNvPr id="879619" name="Rectangle 3"/>
          <p:cNvSpPr>
            <a:spLocks noGrp="1" noChangeArrowheads="1"/>
          </p:cNvSpPr>
          <p:nvPr>
            <p:ph type="body" idx="1"/>
          </p:nvPr>
        </p:nvSpPr>
        <p:spPr/>
        <p:txBody>
          <a:bodyPr/>
          <a:lstStyle/>
          <a:p>
            <a:endParaRPr lang="hu-H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93A138-C5F3-404B-9357-7BA5035D3A0A}" type="slidenum">
              <a:rPr lang="en-GB"/>
              <a:pPr/>
              <a:t>8</a:t>
            </a:fld>
            <a:endParaRPr lang="en-GB"/>
          </a:p>
        </p:txBody>
      </p:sp>
      <p:sp>
        <p:nvSpPr>
          <p:cNvPr id="881666" name="Rectangle 2"/>
          <p:cNvSpPr>
            <a:spLocks noGrp="1" noRot="1" noChangeAspect="1" noChangeArrowheads="1" noTextEdit="1"/>
          </p:cNvSpPr>
          <p:nvPr>
            <p:ph type="sldImg"/>
          </p:nvPr>
        </p:nvSpPr>
        <p:spPr>
          <a:ln/>
        </p:spPr>
      </p:sp>
      <p:sp>
        <p:nvSpPr>
          <p:cNvPr id="881667" name="Rectangle 3"/>
          <p:cNvSpPr>
            <a:spLocks noGrp="1" noChangeArrowheads="1"/>
          </p:cNvSpPr>
          <p:nvPr>
            <p:ph type="body" idx="1"/>
          </p:nvPr>
        </p:nvSpPr>
        <p:spPr/>
        <p:txBody>
          <a:bodyPr/>
          <a:lstStyle/>
          <a:p>
            <a:endParaRPr lang="hu-H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7167B8-21D6-4461-A8F4-0D4C6CCD8C8F}" type="slidenum">
              <a:rPr lang="en-GB"/>
              <a:pPr/>
              <a:t>9</a:t>
            </a:fld>
            <a:endParaRPr lang="en-GB"/>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F3C429-0F38-4536-9A95-03DC9C1F8477}" type="slidenum">
              <a:rPr lang="en-GB"/>
              <a:pPr/>
              <a:t>10</a:t>
            </a:fld>
            <a:endParaRPr lang="en-GB"/>
          </a:p>
        </p:txBody>
      </p:sp>
      <p:sp>
        <p:nvSpPr>
          <p:cNvPr id="885762" name="Rectangle 2"/>
          <p:cNvSpPr>
            <a:spLocks noGrp="1" noRot="1" noChangeAspect="1" noChangeArrowheads="1" noTextEdit="1"/>
          </p:cNvSpPr>
          <p:nvPr>
            <p:ph type="sldImg"/>
          </p:nvPr>
        </p:nvSpPr>
        <p:spPr>
          <a:ln/>
        </p:spPr>
      </p:sp>
      <p:sp>
        <p:nvSpPr>
          <p:cNvPr id="885763"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79D39F-F486-473E-BF49-6F8692BAE002}" type="slidenum">
              <a:rPr lang="en-GB"/>
              <a:pPr/>
              <a:t>11</a:t>
            </a:fld>
            <a:endParaRPr lang="en-GB"/>
          </a:p>
        </p:txBody>
      </p:sp>
      <p:sp>
        <p:nvSpPr>
          <p:cNvPr id="887810" name="Rectangle 2"/>
          <p:cNvSpPr>
            <a:spLocks noGrp="1" noRot="1" noChangeAspect="1" noChangeArrowheads="1" noTextEdit="1"/>
          </p:cNvSpPr>
          <p:nvPr>
            <p:ph type="sldImg"/>
          </p:nvPr>
        </p:nvSpPr>
        <p:spPr>
          <a:ln/>
        </p:spPr>
      </p:sp>
      <p:sp>
        <p:nvSpPr>
          <p:cNvPr id="887811"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71D1DC-B29C-4EAE-9D6D-BB8DECA41629}" type="slidenum">
              <a:rPr lang="en-GB"/>
              <a:pPr/>
              <a:t>12</a:t>
            </a:fld>
            <a:endParaRPr lang="en-GB"/>
          </a:p>
        </p:txBody>
      </p:sp>
      <p:sp>
        <p:nvSpPr>
          <p:cNvPr id="889858" name="Rectangle 2"/>
          <p:cNvSpPr>
            <a:spLocks noGrp="1" noRot="1" noChangeAspect="1" noChangeArrowheads="1" noTextEdit="1"/>
          </p:cNvSpPr>
          <p:nvPr>
            <p:ph type="sldImg"/>
          </p:nvPr>
        </p:nvSpPr>
        <p:spPr>
          <a:ln/>
        </p:spPr>
      </p:sp>
      <p:sp>
        <p:nvSpPr>
          <p:cNvPr id="889859"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E6799E-883D-4FB2-AA90-EA094031A575}" type="slidenum">
              <a:rPr lang="en-GB"/>
              <a:pPr/>
              <a:t>13</a:t>
            </a:fld>
            <a:endParaRPr lang="en-GB"/>
          </a:p>
        </p:txBody>
      </p:sp>
      <p:sp>
        <p:nvSpPr>
          <p:cNvPr id="891906" name="Rectangle 2"/>
          <p:cNvSpPr>
            <a:spLocks noGrp="1" noRot="1" noChangeAspect="1" noChangeArrowheads="1" noTextEdit="1"/>
          </p:cNvSpPr>
          <p:nvPr>
            <p:ph type="sldImg"/>
          </p:nvPr>
        </p:nvSpPr>
        <p:spPr>
          <a:ln/>
        </p:spPr>
      </p:sp>
      <p:sp>
        <p:nvSpPr>
          <p:cNvPr id="891907"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FE7F24-850C-49D1-9275-540D99DBB3DE}" type="slidenum">
              <a:rPr lang="en-GB"/>
              <a:pPr/>
              <a:t>14</a:t>
            </a:fld>
            <a:endParaRPr lang="en-GB"/>
          </a:p>
        </p:txBody>
      </p:sp>
      <p:sp>
        <p:nvSpPr>
          <p:cNvPr id="893954" name="Rectangle 2"/>
          <p:cNvSpPr>
            <a:spLocks noGrp="1" noRot="1" noChangeAspect="1" noChangeArrowheads="1" noTextEdit="1"/>
          </p:cNvSpPr>
          <p:nvPr>
            <p:ph type="sldImg"/>
          </p:nvPr>
        </p:nvSpPr>
        <p:spPr>
          <a:ln/>
        </p:spPr>
      </p:sp>
      <p:sp>
        <p:nvSpPr>
          <p:cNvPr id="893955"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C219CD-7E23-4062-8EE6-828177CF71FF}" type="slidenum">
              <a:rPr lang="en-GB"/>
              <a:pPr/>
              <a:t>15</a:t>
            </a:fld>
            <a:endParaRPr lang="en-GB"/>
          </a:p>
        </p:txBody>
      </p:sp>
      <p:sp>
        <p:nvSpPr>
          <p:cNvPr id="896002" name="Rectangle 2"/>
          <p:cNvSpPr>
            <a:spLocks noGrp="1" noRot="1" noChangeAspect="1" noChangeArrowheads="1" noTextEdit="1"/>
          </p:cNvSpPr>
          <p:nvPr>
            <p:ph type="sldImg"/>
          </p:nvPr>
        </p:nvSpPr>
        <p:spPr>
          <a:ln/>
        </p:spPr>
      </p:sp>
      <p:sp>
        <p:nvSpPr>
          <p:cNvPr id="896003"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098732-77B4-413A-8C51-54DEFA613342}" type="slidenum">
              <a:rPr lang="en-GB"/>
              <a:pPr/>
              <a:t>16</a:t>
            </a:fld>
            <a:endParaRPr lang="en-GB"/>
          </a:p>
        </p:txBody>
      </p:sp>
      <p:sp>
        <p:nvSpPr>
          <p:cNvPr id="898050" name="Rectangle 2"/>
          <p:cNvSpPr>
            <a:spLocks noGrp="1" noRot="1" noChangeAspect="1" noChangeArrowheads="1" noTextEdit="1"/>
          </p:cNvSpPr>
          <p:nvPr>
            <p:ph type="sldImg"/>
          </p:nvPr>
        </p:nvSpPr>
        <p:spPr>
          <a:ln/>
        </p:spPr>
      </p:sp>
      <p:sp>
        <p:nvSpPr>
          <p:cNvPr id="898051"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62F7F5-6DE0-402F-A18A-4785DF3B7483}" type="slidenum">
              <a:rPr lang="en-GB"/>
              <a:pPr/>
              <a:t>17</a:t>
            </a:fld>
            <a:endParaRPr lang="en-GB"/>
          </a:p>
        </p:txBody>
      </p:sp>
      <p:sp>
        <p:nvSpPr>
          <p:cNvPr id="900098" name="Rectangle 2"/>
          <p:cNvSpPr>
            <a:spLocks noGrp="1" noRot="1" noChangeAspect="1" noChangeArrowheads="1" noTextEdit="1"/>
          </p:cNvSpPr>
          <p:nvPr>
            <p:ph type="sldImg"/>
          </p:nvPr>
        </p:nvSpPr>
        <p:spPr>
          <a:ln/>
        </p:spPr>
      </p:sp>
      <p:sp>
        <p:nvSpPr>
          <p:cNvPr id="900099"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D1B6BC-3428-4D2E-991D-148FE59BDE5E}" type="slidenum">
              <a:rPr lang="en-GB"/>
              <a:pPr/>
              <a:t>18</a:t>
            </a:fld>
            <a:endParaRPr lang="en-GB"/>
          </a:p>
        </p:txBody>
      </p:sp>
      <p:sp>
        <p:nvSpPr>
          <p:cNvPr id="902146" name="Rectangle 2"/>
          <p:cNvSpPr>
            <a:spLocks noGrp="1" noRot="1" noChangeAspect="1" noChangeArrowheads="1" noTextEdit="1"/>
          </p:cNvSpPr>
          <p:nvPr>
            <p:ph type="sldImg"/>
          </p:nvPr>
        </p:nvSpPr>
        <p:spPr>
          <a:ln/>
        </p:spPr>
      </p:sp>
      <p:sp>
        <p:nvSpPr>
          <p:cNvPr id="902147" name="Rectangle 3"/>
          <p:cNvSpPr>
            <a:spLocks noGrp="1" noChangeArrowheads="1"/>
          </p:cNvSpPr>
          <p:nvPr>
            <p:ph type="body" idx="1"/>
          </p:nvPr>
        </p:nvSpPr>
        <p:spPr/>
        <p:txBody>
          <a:bodyPr/>
          <a:lstStyle/>
          <a:p>
            <a:endParaRPr lang="hu-H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D17D50-EF7C-439B-8C83-8A5B13E4131C}" type="slidenum">
              <a:rPr lang="en-GB"/>
              <a:pPr/>
              <a:t>19</a:t>
            </a:fld>
            <a:endParaRPr lang="en-GB"/>
          </a:p>
        </p:txBody>
      </p:sp>
      <p:sp>
        <p:nvSpPr>
          <p:cNvPr id="904194" name="Rectangle 2"/>
          <p:cNvSpPr>
            <a:spLocks noGrp="1" noRot="1" noChangeAspect="1" noChangeArrowheads="1" noTextEdit="1"/>
          </p:cNvSpPr>
          <p:nvPr>
            <p:ph type="sldImg"/>
          </p:nvPr>
        </p:nvSpPr>
        <p:spPr>
          <a:ln/>
        </p:spPr>
      </p:sp>
      <p:sp>
        <p:nvSpPr>
          <p:cNvPr id="904195"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7B19AE-C697-49B1-B57F-5648D37967EF}" type="slidenum">
              <a:rPr lang="en-GB"/>
              <a:pPr/>
              <a:t>20</a:t>
            </a:fld>
            <a:endParaRPr lang="en-GB"/>
          </a:p>
        </p:txBody>
      </p:sp>
      <p:sp>
        <p:nvSpPr>
          <p:cNvPr id="906242" name="Rectangle 2"/>
          <p:cNvSpPr>
            <a:spLocks noGrp="1" noRot="1" noChangeAspect="1" noChangeArrowheads="1" noTextEdit="1"/>
          </p:cNvSpPr>
          <p:nvPr>
            <p:ph type="sldImg"/>
          </p:nvPr>
        </p:nvSpPr>
        <p:spPr>
          <a:ln/>
        </p:spPr>
      </p:sp>
      <p:sp>
        <p:nvSpPr>
          <p:cNvPr id="906243"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F70637-7FB9-4153-A1D9-B1C9AC742EE2}" type="slidenum">
              <a:rPr lang="en-GB"/>
              <a:pPr/>
              <a:t>21</a:t>
            </a:fld>
            <a:endParaRPr lang="en-GB"/>
          </a:p>
        </p:txBody>
      </p:sp>
      <p:sp>
        <p:nvSpPr>
          <p:cNvPr id="908290" name="Rectangle 2"/>
          <p:cNvSpPr>
            <a:spLocks noGrp="1" noRot="1" noChangeAspect="1" noChangeArrowheads="1" noTextEdit="1"/>
          </p:cNvSpPr>
          <p:nvPr>
            <p:ph type="sldImg"/>
          </p:nvPr>
        </p:nvSpPr>
        <p:spPr>
          <a:ln/>
        </p:spPr>
      </p:sp>
      <p:sp>
        <p:nvSpPr>
          <p:cNvPr id="908291"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23DB29-325A-453B-ADC2-3850A0E4A8FA}" type="slidenum">
              <a:rPr lang="en-GB"/>
              <a:pPr/>
              <a:t>22</a:t>
            </a:fld>
            <a:endParaRPr lang="en-GB"/>
          </a:p>
        </p:txBody>
      </p:sp>
      <p:sp>
        <p:nvSpPr>
          <p:cNvPr id="912386" name="Rectangle 2"/>
          <p:cNvSpPr>
            <a:spLocks noGrp="1" noRot="1" noChangeAspect="1" noChangeArrowheads="1" noTextEdit="1"/>
          </p:cNvSpPr>
          <p:nvPr>
            <p:ph type="sldImg"/>
          </p:nvPr>
        </p:nvSpPr>
        <p:spPr>
          <a:ln/>
        </p:spPr>
      </p:sp>
      <p:sp>
        <p:nvSpPr>
          <p:cNvPr id="912387"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5D73C0-42CE-4471-AE74-0D2C9789CCD1}" type="slidenum">
              <a:rPr lang="en-GB"/>
              <a:pPr/>
              <a:t>23</a:t>
            </a:fld>
            <a:endParaRPr lang="en-GB"/>
          </a:p>
        </p:txBody>
      </p:sp>
      <p:sp>
        <p:nvSpPr>
          <p:cNvPr id="914434" name="Rectangle 2"/>
          <p:cNvSpPr>
            <a:spLocks noGrp="1" noRot="1" noChangeAspect="1" noChangeArrowheads="1" noTextEdit="1"/>
          </p:cNvSpPr>
          <p:nvPr>
            <p:ph type="sldImg"/>
          </p:nvPr>
        </p:nvSpPr>
        <p:spPr>
          <a:ln/>
        </p:spPr>
      </p:sp>
      <p:sp>
        <p:nvSpPr>
          <p:cNvPr id="914435"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E1E330-A843-4515-A44D-8E3B18597AB2}" type="slidenum">
              <a:rPr lang="en-GB"/>
              <a:pPr/>
              <a:t>24</a:t>
            </a:fld>
            <a:endParaRPr lang="en-GB"/>
          </a:p>
        </p:txBody>
      </p:sp>
      <p:sp>
        <p:nvSpPr>
          <p:cNvPr id="918530" name="Rectangle 2"/>
          <p:cNvSpPr>
            <a:spLocks noGrp="1" noRot="1" noChangeAspect="1" noChangeArrowheads="1" noTextEdit="1"/>
          </p:cNvSpPr>
          <p:nvPr>
            <p:ph type="sldImg"/>
          </p:nvPr>
        </p:nvSpPr>
        <p:spPr>
          <a:ln/>
        </p:spPr>
      </p:sp>
      <p:sp>
        <p:nvSpPr>
          <p:cNvPr id="918531"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ACF575-CC2E-4807-8FF3-563C1BF1B231}" type="slidenum">
              <a:rPr lang="en-GB"/>
              <a:pPr/>
              <a:t>25</a:t>
            </a:fld>
            <a:endParaRPr lang="en-GB"/>
          </a:p>
        </p:txBody>
      </p:sp>
      <p:sp>
        <p:nvSpPr>
          <p:cNvPr id="920578" name="Rectangle 2"/>
          <p:cNvSpPr>
            <a:spLocks noGrp="1" noRot="1" noChangeAspect="1" noChangeArrowheads="1" noTextEdit="1"/>
          </p:cNvSpPr>
          <p:nvPr>
            <p:ph type="sldImg"/>
          </p:nvPr>
        </p:nvSpPr>
        <p:spPr>
          <a:ln/>
        </p:spPr>
      </p:sp>
      <p:sp>
        <p:nvSpPr>
          <p:cNvPr id="920579"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11B82F-D586-417D-8804-FD494CD866AB}" type="slidenum">
              <a:rPr lang="en-GB"/>
              <a:pPr/>
              <a:t>26</a:t>
            </a:fld>
            <a:endParaRPr lang="en-GB"/>
          </a:p>
        </p:txBody>
      </p:sp>
      <p:sp>
        <p:nvSpPr>
          <p:cNvPr id="922626" name="Rectangle 2"/>
          <p:cNvSpPr>
            <a:spLocks noGrp="1" noRot="1" noChangeAspect="1" noChangeArrowheads="1" noTextEdit="1"/>
          </p:cNvSpPr>
          <p:nvPr>
            <p:ph type="sldImg"/>
          </p:nvPr>
        </p:nvSpPr>
        <p:spPr>
          <a:ln/>
        </p:spPr>
      </p:sp>
      <p:sp>
        <p:nvSpPr>
          <p:cNvPr id="922627"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189933-A4A5-4622-A36A-0813EFAA550D}" type="slidenum">
              <a:rPr lang="en-GB"/>
              <a:pPr/>
              <a:t>27</a:t>
            </a:fld>
            <a:endParaRPr lang="en-GB"/>
          </a:p>
        </p:txBody>
      </p:sp>
      <p:sp>
        <p:nvSpPr>
          <p:cNvPr id="924674" name="Rectangle 2"/>
          <p:cNvSpPr>
            <a:spLocks noGrp="1" noRot="1" noChangeAspect="1" noChangeArrowheads="1" noTextEdit="1"/>
          </p:cNvSpPr>
          <p:nvPr>
            <p:ph type="sldImg"/>
          </p:nvPr>
        </p:nvSpPr>
        <p:spPr>
          <a:ln/>
        </p:spPr>
      </p:sp>
      <p:sp>
        <p:nvSpPr>
          <p:cNvPr id="924675"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92DC68-80D8-47D3-8995-59F6456C49EB}" type="slidenum">
              <a:rPr lang="en-GB"/>
              <a:pPr/>
              <a:t>28</a:t>
            </a:fld>
            <a:endParaRPr lang="en-GB"/>
          </a:p>
        </p:txBody>
      </p:sp>
      <p:sp>
        <p:nvSpPr>
          <p:cNvPr id="926722" name="Rectangle 2"/>
          <p:cNvSpPr>
            <a:spLocks noGrp="1" noRot="1" noChangeAspect="1" noChangeArrowheads="1" noTextEdit="1"/>
          </p:cNvSpPr>
          <p:nvPr>
            <p:ph type="sldImg"/>
          </p:nvPr>
        </p:nvSpPr>
        <p:spPr>
          <a:ln/>
        </p:spPr>
      </p:sp>
      <p:sp>
        <p:nvSpPr>
          <p:cNvPr id="926723"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AD6A32-87D7-4BDB-8CB4-B7EBC9847922}" type="slidenum">
              <a:rPr lang="en-GB"/>
              <a:pPr/>
              <a:t>29</a:t>
            </a:fld>
            <a:endParaRPr lang="en-GB"/>
          </a:p>
        </p:txBody>
      </p:sp>
      <p:sp>
        <p:nvSpPr>
          <p:cNvPr id="928770" name="Rectangle 2"/>
          <p:cNvSpPr>
            <a:spLocks noGrp="1" noRot="1" noChangeAspect="1" noChangeArrowheads="1" noTextEdit="1"/>
          </p:cNvSpPr>
          <p:nvPr>
            <p:ph type="sldImg"/>
          </p:nvPr>
        </p:nvSpPr>
        <p:spPr>
          <a:ln/>
        </p:spPr>
      </p:sp>
      <p:sp>
        <p:nvSpPr>
          <p:cNvPr id="928771" name="Rectangle 3"/>
          <p:cNvSpPr>
            <a:spLocks noGrp="1" noChangeArrowheads="1"/>
          </p:cNvSpPr>
          <p:nvPr>
            <p:ph type="body" idx="1"/>
          </p:nvPr>
        </p:nvSpPr>
        <p:spPr/>
        <p:txBody>
          <a:bodyPr/>
          <a:lstStyle/>
          <a:p>
            <a:endParaRPr lang="hu-H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F4B535-22A7-4AB3-A2F4-F2C6BF2993DE}" type="slidenum">
              <a:rPr lang="en-GB"/>
              <a:pPr/>
              <a:t>30</a:t>
            </a:fld>
            <a:endParaRPr lang="en-GB"/>
          </a:p>
        </p:txBody>
      </p:sp>
      <p:sp>
        <p:nvSpPr>
          <p:cNvPr id="930818" name="Rectangle 2"/>
          <p:cNvSpPr>
            <a:spLocks noGrp="1" noRot="1" noChangeAspect="1" noChangeArrowheads="1" noTextEdit="1"/>
          </p:cNvSpPr>
          <p:nvPr>
            <p:ph type="sldImg"/>
          </p:nvPr>
        </p:nvSpPr>
        <p:spPr>
          <a:ln/>
        </p:spPr>
      </p:sp>
      <p:sp>
        <p:nvSpPr>
          <p:cNvPr id="930819" name="Rectangle 3"/>
          <p:cNvSpPr>
            <a:spLocks noGrp="1" noChangeArrowheads="1"/>
          </p:cNvSpPr>
          <p:nvPr>
            <p:ph type="body" idx="1"/>
          </p:nvPr>
        </p:nvSpPr>
        <p:spPr/>
        <p:txBody>
          <a:bodyPr/>
          <a:lstStyle/>
          <a:p>
            <a:endParaRPr lang="hu-H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AD39A3-ACF1-4DF3-BCED-AE13509A61B5}" type="slidenum">
              <a:rPr lang="en-GB"/>
              <a:pPr/>
              <a:t>31</a:t>
            </a:fld>
            <a:endParaRPr lang="en-GB"/>
          </a:p>
        </p:txBody>
      </p:sp>
      <p:sp>
        <p:nvSpPr>
          <p:cNvPr id="932866" name="Rectangle 2"/>
          <p:cNvSpPr>
            <a:spLocks noGrp="1" noRot="1" noChangeAspect="1" noChangeArrowheads="1" noTextEdit="1"/>
          </p:cNvSpPr>
          <p:nvPr>
            <p:ph type="sldImg"/>
          </p:nvPr>
        </p:nvSpPr>
        <p:spPr>
          <a:ln/>
        </p:spPr>
      </p:sp>
      <p:sp>
        <p:nvSpPr>
          <p:cNvPr id="932867" name="Rectangle 3"/>
          <p:cNvSpPr>
            <a:spLocks noGrp="1" noChangeArrowheads="1"/>
          </p:cNvSpPr>
          <p:nvPr>
            <p:ph type="body" idx="1"/>
          </p:nvPr>
        </p:nvSpPr>
        <p:spPr/>
        <p:txBody>
          <a:bodyPr/>
          <a:lstStyle/>
          <a:p>
            <a:endParaRPr lang="hu-H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66C992-F076-4A1C-AAD6-698D9550C91E}" type="slidenum">
              <a:rPr lang="en-GB"/>
              <a:pPr/>
              <a:t>32</a:t>
            </a:fld>
            <a:endParaRPr lang="en-GB"/>
          </a:p>
        </p:txBody>
      </p:sp>
      <p:sp>
        <p:nvSpPr>
          <p:cNvPr id="934914" name="Rectangle 2"/>
          <p:cNvSpPr>
            <a:spLocks noGrp="1" noRot="1" noChangeAspect="1" noChangeArrowheads="1" noTextEdit="1"/>
          </p:cNvSpPr>
          <p:nvPr>
            <p:ph type="sldImg"/>
          </p:nvPr>
        </p:nvSpPr>
        <p:spPr>
          <a:ln/>
        </p:spPr>
      </p:sp>
      <p:sp>
        <p:nvSpPr>
          <p:cNvPr id="934915" name="Rectangle 3"/>
          <p:cNvSpPr>
            <a:spLocks noGrp="1" noChangeArrowheads="1"/>
          </p:cNvSpPr>
          <p:nvPr>
            <p:ph type="body" idx="1"/>
          </p:nvPr>
        </p:nvSpPr>
        <p:spPr/>
        <p:txBody>
          <a:bodyPr/>
          <a:lstStyle/>
          <a:p>
            <a:endParaRPr lang="hu-H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388006-9A52-4445-AE30-5BF1D5F02056}" type="slidenum">
              <a:rPr lang="en-GB"/>
              <a:pPr/>
              <a:t>33</a:t>
            </a:fld>
            <a:endParaRPr lang="en-GB"/>
          </a:p>
        </p:txBody>
      </p:sp>
      <p:sp>
        <p:nvSpPr>
          <p:cNvPr id="936962" name="Rectangle 2"/>
          <p:cNvSpPr>
            <a:spLocks noGrp="1" noRot="1" noChangeAspect="1" noChangeArrowheads="1" noTextEdit="1"/>
          </p:cNvSpPr>
          <p:nvPr>
            <p:ph type="sldImg"/>
          </p:nvPr>
        </p:nvSpPr>
        <p:spPr>
          <a:ln/>
        </p:spPr>
      </p:sp>
      <p:sp>
        <p:nvSpPr>
          <p:cNvPr id="936963" name="Rectangle 3"/>
          <p:cNvSpPr>
            <a:spLocks noGrp="1" noChangeArrowheads="1"/>
          </p:cNvSpPr>
          <p:nvPr>
            <p:ph type="body" idx="1"/>
          </p:nvPr>
        </p:nvSpPr>
        <p:spPr/>
        <p:txBody>
          <a:bodyPr/>
          <a:lstStyle/>
          <a:p>
            <a:endParaRPr lang="hu-H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03CC69-E1DC-4504-B6F6-A3E0681E1D4E}" type="slidenum">
              <a:rPr lang="en-GB"/>
              <a:pPr/>
              <a:t>34</a:t>
            </a:fld>
            <a:endParaRPr lang="en-GB"/>
          </a:p>
        </p:txBody>
      </p:sp>
      <p:sp>
        <p:nvSpPr>
          <p:cNvPr id="939010" name="Rectangle 2"/>
          <p:cNvSpPr>
            <a:spLocks noGrp="1" noRot="1" noChangeAspect="1" noChangeArrowheads="1" noTextEdit="1"/>
          </p:cNvSpPr>
          <p:nvPr>
            <p:ph type="sldImg"/>
          </p:nvPr>
        </p:nvSpPr>
        <p:spPr>
          <a:ln/>
        </p:spPr>
      </p:sp>
      <p:sp>
        <p:nvSpPr>
          <p:cNvPr id="939011" name="Rectangle 3"/>
          <p:cNvSpPr>
            <a:spLocks noGrp="1" noChangeArrowheads="1"/>
          </p:cNvSpPr>
          <p:nvPr>
            <p:ph type="body" idx="1"/>
          </p:nvPr>
        </p:nvSpPr>
        <p:spPr/>
        <p:txBody>
          <a:bodyPr/>
          <a:lstStyle/>
          <a:p>
            <a:endParaRPr lang="hu-H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18C675-466E-45F2-906A-8B9A5E151551}" type="slidenum">
              <a:rPr lang="en-GB"/>
              <a:pPr/>
              <a:t>35</a:t>
            </a:fld>
            <a:endParaRPr lang="en-GB"/>
          </a:p>
        </p:txBody>
      </p:sp>
      <p:sp>
        <p:nvSpPr>
          <p:cNvPr id="941058" name="Rectangle 2"/>
          <p:cNvSpPr>
            <a:spLocks noGrp="1" noRot="1" noChangeAspect="1" noChangeArrowheads="1" noTextEdit="1"/>
          </p:cNvSpPr>
          <p:nvPr>
            <p:ph type="sldImg"/>
          </p:nvPr>
        </p:nvSpPr>
        <p:spPr>
          <a:ln/>
        </p:spPr>
      </p:sp>
      <p:sp>
        <p:nvSpPr>
          <p:cNvPr id="941059" name="Rectangle 3"/>
          <p:cNvSpPr>
            <a:spLocks noGrp="1" noChangeArrowheads="1"/>
          </p:cNvSpPr>
          <p:nvPr>
            <p:ph type="body" idx="1"/>
          </p:nvPr>
        </p:nvSpPr>
        <p:spPr/>
        <p:txBody>
          <a:bodyPr/>
          <a:lstStyle/>
          <a:p>
            <a:endParaRPr lang="hu-H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0A010-EE52-407A-8CB6-3F8800D3197B}" type="slidenum">
              <a:rPr lang="en-GB"/>
              <a:pPr/>
              <a:t>36</a:t>
            </a:fld>
            <a:endParaRPr lang="en-GB"/>
          </a:p>
        </p:txBody>
      </p:sp>
      <p:sp>
        <p:nvSpPr>
          <p:cNvPr id="943106" name="Rectangle 2"/>
          <p:cNvSpPr>
            <a:spLocks noGrp="1" noRot="1" noChangeAspect="1" noChangeArrowheads="1" noTextEdit="1"/>
          </p:cNvSpPr>
          <p:nvPr>
            <p:ph type="sldImg"/>
          </p:nvPr>
        </p:nvSpPr>
        <p:spPr>
          <a:ln/>
        </p:spPr>
      </p:sp>
      <p:sp>
        <p:nvSpPr>
          <p:cNvPr id="943107" name="Rectangle 3"/>
          <p:cNvSpPr>
            <a:spLocks noGrp="1" noChangeArrowheads="1"/>
          </p:cNvSpPr>
          <p:nvPr>
            <p:ph type="body" idx="1"/>
          </p:nvPr>
        </p:nvSpPr>
        <p:spPr/>
        <p:txBody>
          <a:bodyPr/>
          <a:lstStyle/>
          <a:p>
            <a:endParaRPr lang="hu-H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B63CDA-F820-4182-AA33-B2934290B2FC}" type="slidenum">
              <a:rPr lang="en-GB"/>
              <a:pPr/>
              <a:t>37</a:t>
            </a:fld>
            <a:endParaRPr lang="en-GB"/>
          </a:p>
        </p:txBody>
      </p:sp>
      <p:sp>
        <p:nvSpPr>
          <p:cNvPr id="945154" name="Rectangle 2"/>
          <p:cNvSpPr>
            <a:spLocks noGrp="1" noRot="1" noChangeAspect="1" noChangeArrowheads="1" noTextEdit="1"/>
          </p:cNvSpPr>
          <p:nvPr>
            <p:ph type="sldImg"/>
          </p:nvPr>
        </p:nvSpPr>
        <p:spPr>
          <a:ln/>
        </p:spPr>
      </p:sp>
      <p:sp>
        <p:nvSpPr>
          <p:cNvPr id="945155" name="Rectangle 3"/>
          <p:cNvSpPr>
            <a:spLocks noGrp="1" noChangeArrowheads="1"/>
          </p:cNvSpPr>
          <p:nvPr>
            <p:ph type="body" idx="1"/>
          </p:nvPr>
        </p:nvSpPr>
        <p:spPr/>
        <p:txBody>
          <a:bodyPr/>
          <a:lstStyle/>
          <a:p>
            <a:endParaRPr lang="hu-H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35C1C2-D6EB-421E-90F2-35D804D69197}" type="slidenum">
              <a:rPr lang="en-GB"/>
              <a:pPr/>
              <a:t>38</a:t>
            </a:fld>
            <a:endParaRPr lang="en-GB"/>
          </a:p>
        </p:txBody>
      </p:sp>
      <p:sp>
        <p:nvSpPr>
          <p:cNvPr id="947202" name="Rectangle 2"/>
          <p:cNvSpPr>
            <a:spLocks noGrp="1" noRot="1" noChangeAspect="1" noChangeArrowheads="1" noTextEdit="1"/>
          </p:cNvSpPr>
          <p:nvPr>
            <p:ph type="sldImg"/>
          </p:nvPr>
        </p:nvSpPr>
        <p:spPr>
          <a:ln/>
        </p:spPr>
      </p:sp>
      <p:sp>
        <p:nvSpPr>
          <p:cNvPr id="947203" name="Rectangle 3"/>
          <p:cNvSpPr>
            <a:spLocks noGrp="1" noChangeArrowheads="1"/>
          </p:cNvSpPr>
          <p:nvPr>
            <p:ph type="body" idx="1"/>
          </p:nvPr>
        </p:nvSpPr>
        <p:spPr/>
        <p:txBody>
          <a:bodyPr/>
          <a:lstStyle/>
          <a:p>
            <a:endParaRPr lang="hu-H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DA20A9-77BF-4B72-82A6-6FFD909AC659}" type="slidenum">
              <a:rPr lang="en-GB"/>
              <a:pPr/>
              <a:t>39</a:t>
            </a:fld>
            <a:endParaRPr lang="en-GB"/>
          </a:p>
        </p:txBody>
      </p:sp>
      <p:sp>
        <p:nvSpPr>
          <p:cNvPr id="949250" name="Rectangle 2"/>
          <p:cNvSpPr>
            <a:spLocks noGrp="1" noRot="1" noChangeAspect="1" noChangeArrowheads="1" noTextEdit="1"/>
          </p:cNvSpPr>
          <p:nvPr>
            <p:ph type="sldImg"/>
          </p:nvPr>
        </p:nvSpPr>
        <p:spPr>
          <a:ln/>
        </p:spPr>
      </p:sp>
      <p:sp>
        <p:nvSpPr>
          <p:cNvPr id="949251" name="Rectangle 3"/>
          <p:cNvSpPr>
            <a:spLocks noGrp="1" noChangeArrowheads="1"/>
          </p:cNvSpPr>
          <p:nvPr>
            <p:ph type="body" idx="1"/>
          </p:nvPr>
        </p:nvSpPr>
        <p:spPr/>
        <p:txBody>
          <a:bodyPr/>
          <a:lstStyle/>
          <a:p>
            <a:endParaRPr lang="hu-H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0260C3-3417-483F-BD83-CF30551803FA}" type="slidenum">
              <a:rPr lang="en-GB"/>
              <a:pPr/>
              <a:t>40</a:t>
            </a:fld>
            <a:endParaRPr lang="en-GB"/>
          </a:p>
        </p:txBody>
      </p:sp>
      <p:sp>
        <p:nvSpPr>
          <p:cNvPr id="951298" name="Rectangle 2"/>
          <p:cNvSpPr>
            <a:spLocks noGrp="1" noRot="1" noChangeAspect="1" noChangeArrowheads="1" noTextEdit="1"/>
          </p:cNvSpPr>
          <p:nvPr>
            <p:ph type="sldImg"/>
          </p:nvPr>
        </p:nvSpPr>
        <p:spPr>
          <a:ln/>
        </p:spPr>
      </p:sp>
      <p:sp>
        <p:nvSpPr>
          <p:cNvPr id="951299" name="Rectangle 3"/>
          <p:cNvSpPr>
            <a:spLocks noGrp="1" noChangeArrowheads="1"/>
          </p:cNvSpPr>
          <p:nvPr>
            <p:ph type="body" idx="1"/>
          </p:nvPr>
        </p:nvSpPr>
        <p:spPr/>
        <p:txBody>
          <a:bodyPr/>
          <a:lstStyle/>
          <a:p>
            <a:endParaRPr lang="hu-H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45ECFB-C4DE-44DE-8DCD-BA7BAC5D1E70}" type="slidenum">
              <a:rPr lang="en-GB"/>
              <a:pPr/>
              <a:t>41</a:t>
            </a:fld>
            <a:endParaRPr lang="en-GB"/>
          </a:p>
        </p:txBody>
      </p:sp>
      <p:sp>
        <p:nvSpPr>
          <p:cNvPr id="953346" name="Rectangle 2"/>
          <p:cNvSpPr>
            <a:spLocks noGrp="1" noRot="1" noChangeAspect="1" noChangeArrowheads="1" noTextEdit="1"/>
          </p:cNvSpPr>
          <p:nvPr>
            <p:ph type="sldImg"/>
          </p:nvPr>
        </p:nvSpPr>
        <p:spPr>
          <a:ln/>
        </p:spPr>
      </p:sp>
      <p:sp>
        <p:nvSpPr>
          <p:cNvPr id="953347" name="Rectangle 3"/>
          <p:cNvSpPr>
            <a:spLocks noGrp="1" noChangeArrowheads="1"/>
          </p:cNvSpPr>
          <p:nvPr>
            <p:ph type="body" idx="1"/>
          </p:nvPr>
        </p:nvSpPr>
        <p:spPr/>
        <p:txBody>
          <a:bodyPr/>
          <a:lstStyle/>
          <a:p>
            <a:endParaRPr lang="hu-H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5FD542-7651-4A63-8CC2-C4C4429159EF}" type="slidenum">
              <a:rPr lang="en-GB"/>
              <a:pPr/>
              <a:t>42</a:t>
            </a:fld>
            <a:endParaRPr lang="en-GB"/>
          </a:p>
        </p:txBody>
      </p:sp>
      <p:sp>
        <p:nvSpPr>
          <p:cNvPr id="955394" name="Rectangle 2"/>
          <p:cNvSpPr>
            <a:spLocks noGrp="1" noRot="1" noChangeAspect="1" noChangeArrowheads="1" noTextEdit="1"/>
          </p:cNvSpPr>
          <p:nvPr>
            <p:ph type="sldImg"/>
          </p:nvPr>
        </p:nvSpPr>
        <p:spPr>
          <a:ln/>
        </p:spPr>
      </p:sp>
      <p:sp>
        <p:nvSpPr>
          <p:cNvPr id="955395" name="Rectangle 3"/>
          <p:cNvSpPr>
            <a:spLocks noGrp="1" noChangeArrowheads="1"/>
          </p:cNvSpPr>
          <p:nvPr>
            <p:ph type="body" idx="1"/>
          </p:nvPr>
        </p:nvSpPr>
        <p:spPr/>
        <p:txBody>
          <a:bodyPr/>
          <a:lstStyle/>
          <a:p>
            <a:endParaRPr lang="hu-HU"/>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6919C8-6D20-4A6B-8915-4EE94A4B74B6}" type="slidenum">
              <a:rPr lang="en-GB"/>
              <a:pPr/>
              <a:t>43</a:t>
            </a:fld>
            <a:endParaRPr lang="en-GB"/>
          </a:p>
        </p:txBody>
      </p:sp>
      <p:sp>
        <p:nvSpPr>
          <p:cNvPr id="957442" name="Rectangle 2"/>
          <p:cNvSpPr>
            <a:spLocks noGrp="1" noRot="1" noChangeAspect="1" noChangeArrowheads="1" noTextEdit="1"/>
          </p:cNvSpPr>
          <p:nvPr>
            <p:ph type="sldImg"/>
          </p:nvPr>
        </p:nvSpPr>
        <p:spPr>
          <a:ln/>
        </p:spPr>
      </p:sp>
      <p:sp>
        <p:nvSpPr>
          <p:cNvPr id="957443" name="Rectangle 3"/>
          <p:cNvSpPr>
            <a:spLocks noGrp="1" noChangeArrowheads="1"/>
          </p:cNvSpPr>
          <p:nvPr>
            <p:ph type="body" idx="1"/>
          </p:nvPr>
        </p:nvSpPr>
        <p:spPr/>
        <p:txBody>
          <a:bodyPr/>
          <a:lstStyle/>
          <a:p>
            <a:endParaRPr lang="hu-HU"/>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448E50-DD64-4B3B-801F-406CBAEE9575}" type="slidenum">
              <a:rPr lang="en-GB"/>
              <a:pPr/>
              <a:t>44</a:t>
            </a:fld>
            <a:endParaRPr lang="en-GB"/>
          </a:p>
        </p:txBody>
      </p:sp>
      <p:sp>
        <p:nvSpPr>
          <p:cNvPr id="959490" name="Rectangle 2"/>
          <p:cNvSpPr>
            <a:spLocks noGrp="1" noRot="1" noChangeAspect="1" noChangeArrowheads="1" noTextEdit="1"/>
          </p:cNvSpPr>
          <p:nvPr>
            <p:ph type="sldImg"/>
          </p:nvPr>
        </p:nvSpPr>
        <p:spPr>
          <a:ln/>
        </p:spPr>
      </p:sp>
      <p:sp>
        <p:nvSpPr>
          <p:cNvPr id="959491" name="Rectangle 3"/>
          <p:cNvSpPr>
            <a:spLocks noGrp="1" noChangeArrowheads="1"/>
          </p:cNvSpPr>
          <p:nvPr>
            <p:ph type="body" idx="1"/>
          </p:nvPr>
        </p:nvSpPr>
        <p:spPr/>
        <p:txBody>
          <a:bodyPr/>
          <a:lstStyle/>
          <a:p>
            <a:endParaRPr lang="hu-H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9CC8E6-FEB9-4869-8EFF-B36BFDEC5C69}" type="slidenum">
              <a:rPr lang="en-GB"/>
              <a:pPr/>
              <a:t>45</a:t>
            </a:fld>
            <a:endParaRPr lang="en-GB"/>
          </a:p>
        </p:txBody>
      </p:sp>
      <p:sp>
        <p:nvSpPr>
          <p:cNvPr id="961538" name="Rectangle 2"/>
          <p:cNvSpPr>
            <a:spLocks noGrp="1" noRot="1" noChangeAspect="1" noChangeArrowheads="1" noTextEdit="1"/>
          </p:cNvSpPr>
          <p:nvPr>
            <p:ph type="sldImg"/>
          </p:nvPr>
        </p:nvSpPr>
        <p:spPr>
          <a:ln/>
        </p:spPr>
      </p:sp>
      <p:sp>
        <p:nvSpPr>
          <p:cNvPr id="961539" name="Rectangle 3"/>
          <p:cNvSpPr>
            <a:spLocks noGrp="1" noChangeArrowheads="1"/>
          </p:cNvSpPr>
          <p:nvPr>
            <p:ph type="body" idx="1"/>
          </p:nvPr>
        </p:nvSpPr>
        <p:spPr/>
        <p:txBody>
          <a:bodyPr/>
          <a:lstStyle/>
          <a:p>
            <a:endParaRPr lang="hu-HU"/>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89" name="Rectangle 17"/>
          <p:cNvSpPr>
            <a:spLocks noChangeArrowheads="1"/>
          </p:cNvSpPr>
          <p:nvPr userDrawn="1"/>
        </p:nvSpPr>
        <p:spPr bwMode="auto">
          <a:xfrm>
            <a:off x="0" y="0"/>
            <a:ext cx="9144000" cy="68580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01" name="AutoShape 29">
            <a:hlinkClick r:id="" action="ppaction://noaction" highlightClick="1"/>
          </p:cNvPr>
          <p:cNvSpPr>
            <a:spLocks noChangeArrowheads="1"/>
          </p:cNvSpPr>
          <p:nvPr userDrawn="1"/>
        </p:nvSpPr>
        <p:spPr bwMode="auto">
          <a:xfrm>
            <a:off x="0" y="0"/>
            <a:ext cx="9144000" cy="6858000"/>
          </a:xfrm>
          <a:prstGeom prst="actionButtonBlank">
            <a:avLst/>
          </a:prstGeom>
          <a:solidFill>
            <a:srgbClr val="FF9900"/>
          </a:solidFill>
          <a:ln w="9525">
            <a:solidFill>
              <a:schemeClr val="tx1"/>
            </a:solidFill>
            <a:miter lim="800000"/>
            <a:headEnd/>
            <a:tailEnd/>
          </a:ln>
          <a:effectLst/>
        </p:spPr>
        <p:txBody>
          <a:bodyPr wrap="none" anchor="ctr"/>
          <a:lstStyle/>
          <a:p>
            <a:endParaRPr lang="en-US"/>
          </a:p>
        </p:txBody>
      </p:sp>
      <p:sp>
        <p:nvSpPr>
          <p:cNvPr id="3088" name="Rectangle 16"/>
          <p:cNvSpPr>
            <a:spLocks noChangeArrowheads="1"/>
          </p:cNvSpPr>
          <p:nvPr userDrawn="1"/>
        </p:nvSpPr>
        <p:spPr bwMode="auto">
          <a:xfrm>
            <a:off x="152400" y="152400"/>
            <a:ext cx="8839200" cy="6553200"/>
          </a:xfrm>
          <a:prstGeom prst="rect">
            <a:avLst/>
          </a:prstGeom>
          <a:gradFill rotWithShape="1">
            <a:gsLst>
              <a:gs pos="0">
                <a:srgbClr val="FFCC00"/>
              </a:gs>
              <a:gs pos="50000">
                <a:srgbClr val="FFFFFF"/>
              </a:gs>
              <a:gs pos="100000">
                <a:srgbClr val="FFCC00"/>
              </a:gs>
            </a:gsLst>
            <a:lin ang="5400000" scaled="1"/>
          </a:gradFill>
          <a:ln w="9525">
            <a:solidFill>
              <a:schemeClr val="tx1"/>
            </a:solidFill>
            <a:miter lim="800000"/>
            <a:headEnd/>
            <a:tailEnd/>
          </a:ln>
          <a:effectLst/>
        </p:spPr>
        <p:txBody>
          <a:bodyPr wrap="none" anchor="ctr"/>
          <a:lstStyle/>
          <a:p>
            <a:endParaRPr lang="en-US"/>
          </a:p>
        </p:txBody>
      </p:sp>
      <p:sp>
        <p:nvSpPr>
          <p:cNvPr id="3078" name="Rectangle 6"/>
          <p:cNvSpPr>
            <a:spLocks noGrp="1" noChangeArrowheads="1"/>
          </p:cNvSpPr>
          <p:nvPr>
            <p:ph type="ctrTitle"/>
          </p:nvPr>
        </p:nvSpPr>
        <p:spPr>
          <a:xfrm>
            <a:off x="533400" y="1773238"/>
            <a:ext cx="8102600" cy="1143000"/>
          </a:xfrm>
        </p:spPr>
        <p:txBody>
          <a:bodyPr/>
          <a:lstStyle>
            <a:lvl1pPr algn="ctr">
              <a:defRPr sz="3600"/>
            </a:lvl1pPr>
          </a:lstStyle>
          <a:p>
            <a:r>
              <a:rPr lang="hu-HU"/>
              <a:t>Mintacím szerkesztése</a:t>
            </a:r>
          </a:p>
        </p:txBody>
      </p:sp>
      <p:sp>
        <p:nvSpPr>
          <p:cNvPr id="3079" name="Rectangle 7"/>
          <p:cNvSpPr>
            <a:spLocks noGrp="1" noChangeArrowheads="1"/>
          </p:cNvSpPr>
          <p:nvPr>
            <p:ph type="subTitle" idx="1"/>
          </p:nvPr>
        </p:nvSpPr>
        <p:spPr>
          <a:xfrm>
            <a:off x="533400" y="4365625"/>
            <a:ext cx="8077200" cy="1292225"/>
          </a:xfrm>
        </p:spPr>
        <p:txBody>
          <a:bodyPr/>
          <a:lstStyle>
            <a:lvl1pPr marL="0" indent="0" algn="ctr">
              <a:buFontTx/>
              <a:buNone/>
              <a:defRPr>
                <a:solidFill>
                  <a:srgbClr val="006600"/>
                </a:solidFill>
              </a:defRPr>
            </a:lvl1pPr>
          </a:lstStyle>
          <a:p>
            <a:r>
              <a:rPr lang="hu-HU"/>
              <a:t>Alcím mintájának szerkesztése</a:t>
            </a:r>
          </a:p>
        </p:txBody>
      </p:sp>
      <p:sp>
        <p:nvSpPr>
          <p:cNvPr id="3083" name="Rectangle 11"/>
          <p:cNvSpPr>
            <a:spLocks noGrp="1" noChangeArrowheads="1"/>
          </p:cNvSpPr>
          <p:nvPr>
            <p:ph type="dt" sz="quarter" idx="2"/>
          </p:nvPr>
        </p:nvSpPr>
        <p:spPr bwMode="auto">
          <a:xfrm>
            <a:off x="1084263" y="6096000"/>
            <a:ext cx="19050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3084" name="Rectangle 12"/>
          <p:cNvSpPr>
            <a:spLocks noGrp="1" noChangeArrowheads="1"/>
          </p:cNvSpPr>
          <p:nvPr>
            <p:ph type="ftr" sz="quarter" idx="3"/>
          </p:nvPr>
        </p:nvSpPr>
        <p:spPr bwMode="auto">
          <a:xfrm>
            <a:off x="3522663" y="6096000"/>
            <a:ext cx="2895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endParaRPr lang="hu-HU"/>
          </a:p>
        </p:txBody>
      </p:sp>
      <p:sp>
        <p:nvSpPr>
          <p:cNvPr id="3085" name="Rectangle 13"/>
          <p:cNvSpPr>
            <a:spLocks noGrp="1" noChangeArrowheads="1"/>
          </p:cNvSpPr>
          <p:nvPr>
            <p:ph type="sldNum" sz="quarter" idx="4"/>
          </p:nvPr>
        </p:nvSpPr>
        <p:spPr bwMode="auto">
          <a:xfrm>
            <a:off x="6951663" y="6096000"/>
            <a:ext cx="19050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853460CC-4E4F-4B54-A0FE-C060B77A2CAD}" type="slidenum">
              <a:rPr lang="en-US"/>
              <a:pPr/>
              <a:t>‹#›</a:t>
            </a:fld>
            <a:endParaRPr lang="en-US"/>
          </a:p>
        </p:txBody>
      </p:sp>
      <p:pic>
        <p:nvPicPr>
          <p:cNvPr id="3104" name="Picture 32"/>
          <p:cNvPicPr>
            <a:picLocks noChangeAspect="1" noChangeArrowheads="1"/>
          </p:cNvPicPr>
          <p:nvPr userDrawn="1"/>
        </p:nvPicPr>
        <p:blipFill>
          <a:blip r:embed="rId2"/>
          <a:srcRect/>
          <a:stretch>
            <a:fillRect/>
          </a:stretch>
        </p:blipFill>
        <p:spPr bwMode="auto">
          <a:xfrm>
            <a:off x="179388" y="2997200"/>
            <a:ext cx="8785225" cy="1295400"/>
          </a:xfrm>
          <a:prstGeom prst="rect">
            <a:avLst/>
          </a:prstGeom>
          <a:noFill/>
        </p:spPr>
      </p:pic>
      <p:pic>
        <p:nvPicPr>
          <p:cNvPr id="3105" name="Picture 33"/>
          <p:cNvPicPr>
            <a:picLocks noChangeAspect="1" noChangeArrowheads="1"/>
          </p:cNvPicPr>
          <p:nvPr userDrawn="1"/>
        </p:nvPicPr>
        <p:blipFill>
          <a:blip r:embed="rId3"/>
          <a:srcRect/>
          <a:stretch>
            <a:fillRect/>
          </a:stretch>
        </p:blipFill>
        <p:spPr bwMode="auto">
          <a:xfrm>
            <a:off x="4032250" y="3141663"/>
            <a:ext cx="1223963" cy="1106487"/>
          </a:xfrm>
          <a:prstGeom prst="rect">
            <a:avLst/>
          </a:prstGeom>
          <a:noFill/>
        </p:spPr>
      </p:pic>
      <p:pic>
        <p:nvPicPr>
          <p:cNvPr id="3107" name="Picture 35"/>
          <p:cNvPicPr>
            <a:picLocks noChangeAspect="1" noChangeArrowheads="1"/>
          </p:cNvPicPr>
          <p:nvPr userDrawn="1"/>
        </p:nvPicPr>
        <p:blipFill>
          <a:blip r:embed="rId3"/>
          <a:srcRect/>
          <a:stretch>
            <a:fillRect/>
          </a:stretch>
        </p:blipFill>
        <p:spPr bwMode="auto">
          <a:xfrm>
            <a:off x="1763713" y="3141663"/>
            <a:ext cx="1223962" cy="1106487"/>
          </a:xfrm>
          <a:prstGeom prst="rect">
            <a:avLst/>
          </a:prstGeom>
          <a:noFill/>
        </p:spPr>
      </p:pic>
      <p:pic>
        <p:nvPicPr>
          <p:cNvPr id="3108" name="Picture 36"/>
          <p:cNvPicPr>
            <a:picLocks noChangeAspect="1" noChangeArrowheads="1"/>
          </p:cNvPicPr>
          <p:nvPr userDrawn="1"/>
        </p:nvPicPr>
        <p:blipFill>
          <a:blip r:embed="rId3"/>
          <a:srcRect/>
          <a:stretch>
            <a:fillRect/>
          </a:stretch>
        </p:blipFill>
        <p:spPr bwMode="auto">
          <a:xfrm>
            <a:off x="6300788" y="3141663"/>
            <a:ext cx="1223962" cy="1106487"/>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526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6172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6172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solidFill>
          <a:schemeClr val="tx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101" name="Rectangle 53"/>
          <p:cNvSpPr>
            <a:spLocks noChangeArrowheads="1"/>
          </p:cNvSpPr>
          <p:nvPr userDrawn="1"/>
        </p:nvSpPr>
        <p:spPr bwMode="auto">
          <a:xfrm>
            <a:off x="0" y="0"/>
            <a:ext cx="9144000" cy="6858000"/>
          </a:xfrm>
          <a:prstGeom prst="rect">
            <a:avLst/>
          </a:prstGeom>
          <a:solidFill>
            <a:schemeClr val="tx2"/>
          </a:solidFill>
          <a:ln w="9525">
            <a:solidFill>
              <a:schemeClr val="tx1"/>
            </a:solidFill>
            <a:miter lim="800000"/>
            <a:headEnd/>
            <a:tailEnd/>
          </a:ln>
          <a:effectLst/>
        </p:spPr>
        <p:txBody>
          <a:bodyPr wrap="none" anchor="ctr"/>
          <a:lstStyle/>
          <a:p>
            <a:endParaRPr lang="en-US"/>
          </a:p>
        </p:txBody>
      </p:sp>
      <p:sp>
        <p:nvSpPr>
          <p:cNvPr id="2103" name="AutoShape 55">
            <a:hlinkClick r:id="" action="ppaction://noaction" highlightClick="1"/>
          </p:cNvPr>
          <p:cNvSpPr>
            <a:spLocks noChangeArrowheads="1"/>
          </p:cNvSpPr>
          <p:nvPr userDrawn="1"/>
        </p:nvSpPr>
        <p:spPr bwMode="auto">
          <a:xfrm>
            <a:off x="0" y="0"/>
            <a:ext cx="9144000" cy="6858000"/>
          </a:xfrm>
          <a:prstGeom prst="actionButtonBlank">
            <a:avLst/>
          </a:prstGeom>
          <a:solidFill>
            <a:srgbClr val="FF9900"/>
          </a:solidFill>
          <a:ln w="9525">
            <a:solidFill>
              <a:schemeClr val="tx1"/>
            </a:solidFill>
            <a:miter lim="800000"/>
            <a:headEnd/>
            <a:tailEnd/>
          </a:ln>
          <a:effectLst/>
        </p:spPr>
        <p:txBody>
          <a:bodyPr wrap="none" anchor="ctr"/>
          <a:lstStyle/>
          <a:p>
            <a:endParaRPr lang="en-US"/>
          </a:p>
        </p:txBody>
      </p:sp>
      <p:sp>
        <p:nvSpPr>
          <p:cNvPr id="2100" name="Rectangle 52"/>
          <p:cNvSpPr>
            <a:spLocks noChangeArrowheads="1"/>
          </p:cNvSpPr>
          <p:nvPr userDrawn="1"/>
        </p:nvSpPr>
        <p:spPr bwMode="auto">
          <a:xfrm>
            <a:off x="152400" y="152400"/>
            <a:ext cx="8839200" cy="6553200"/>
          </a:xfrm>
          <a:prstGeom prst="rect">
            <a:avLst/>
          </a:prstGeom>
          <a:solidFill>
            <a:srgbClr val="FFCC00"/>
          </a:solidFill>
          <a:ln w="9525">
            <a:solidFill>
              <a:schemeClr val="tx1"/>
            </a:solidFill>
            <a:miter lim="800000"/>
            <a:headEnd/>
            <a:tailEnd/>
          </a:ln>
          <a:effectLst/>
        </p:spPr>
        <p:txBody>
          <a:bodyPr wrap="none" anchor="ctr"/>
          <a:lstStyle/>
          <a:p>
            <a:endParaRPr lang="en-US"/>
          </a:p>
        </p:txBody>
      </p:sp>
      <p:sp>
        <p:nvSpPr>
          <p:cNvPr id="2085" name="Rectangle 37"/>
          <p:cNvSpPr>
            <a:spLocks noChangeArrowheads="1"/>
          </p:cNvSpPr>
          <p:nvPr/>
        </p:nvSpPr>
        <p:spPr bwMode="ltGray">
          <a:xfrm flipV="1">
            <a:off x="304800" y="1600200"/>
            <a:ext cx="8534400" cy="4953000"/>
          </a:xfrm>
          <a:prstGeom prst="rect">
            <a:avLst/>
          </a:prstGeom>
          <a:solidFill>
            <a:srgbClr val="FFFFFF"/>
          </a:solidFill>
          <a:ln w="9525">
            <a:noFill/>
            <a:miter lim="800000"/>
            <a:headEnd/>
            <a:tailEnd/>
          </a:ln>
        </p:spPr>
        <p:txBody>
          <a:bodyPr rot="10800000" wrap="none" anchor="ctr"/>
          <a:lstStyle/>
          <a:p>
            <a:pPr algn="ctr"/>
            <a:endParaRPr kumimoji="1" lang="en-US"/>
          </a:p>
        </p:txBody>
      </p:sp>
      <p:sp>
        <p:nvSpPr>
          <p:cNvPr id="2094" name="Rectangle 46"/>
          <p:cNvSpPr>
            <a:spLocks noGrp="1" noChangeArrowheads="1"/>
          </p:cNvSpPr>
          <p:nvPr>
            <p:ph type="body" idx="1"/>
          </p:nvPr>
        </p:nvSpPr>
        <p:spPr bwMode="auto">
          <a:xfrm>
            <a:off x="457200" y="1752600"/>
            <a:ext cx="8229600" cy="472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p>
        </p:txBody>
      </p:sp>
      <p:sp>
        <p:nvSpPr>
          <p:cNvPr id="2105" name="Line 57"/>
          <p:cNvSpPr>
            <a:spLocks noChangeShapeType="1"/>
          </p:cNvSpPr>
          <p:nvPr userDrawn="1"/>
        </p:nvSpPr>
        <p:spPr bwMode="auto">
          <a:xfrm flipV="1">
            <a:off x="304800" y="1600200"/>
            <a:ext cx="0" cy="4953000"/>
          </a:xfrm>
          <a:prstGeom prst="line">
            <a:avLst/>
          </a:prstGeom>
          <a:noFill/>
          <a:ln w="38100">
            <a:solidFill>
              <a:srgbClr val="003300"/>
            </a:solidFill>
            <a:round/>
            <a:headEnd/>
            <a:tailEnd/>
          </a:ln>
          <a:effectLst/>
        </p:spPr>
        <p:txBody>
          <a:bodyPr wrap="none"/>
          <a:lstStyle/>
          <a:p>
            <a:endParaRPr lang="en-US"/>
          </a:p>
        </p:txBody>
      </p:sp>
      <p:sp>
        <p:nvSpPr>
          <p:cNvPr id="2106" name="Line 58"/>
          <p:cNvSpPr>
            <a:spLocks noChangeShapeType="1"/>
          </p:cNvSpPr>
          <p:nvPr userDrawn="1"/>
        </p:nvSpPr>
        <p:spPr bwMode="auto">
          <a:xfrm>
            <a:off x="304800" y="1600200"/>
            <a:ext cx="8534400" cy="0"/>
          </a:xfrm>
          <a:prstGeom prst="line">
            <a:avLst/>
          </a:prstGeom>
          <a:noFill/>
          <a:ln w="38100">
            <a:solidFill>
              <a:schemeClr val="tx1"/>
            </a:solidFill>
            <a:round/>
            <a:headEnd/>
            <a:tailEnd/>
          </a:ln>
          <a:effectLst/>
        </p:spPr>
        <p:txBody>
          <a:bodyPr wrap="none"/>
          <a:lstStyle/>
          <a:p>
            <a:endParaRPr lang="en-US"/>
          </a:p>
        </p:txBody>
      </p:sp>
      <p:sp>
        <p:nvSpPr>
          <p:cNvPr id="2107" name="Line 59"/>
          <p:cNvSpPr>
            <a:spLocks noChangeShapeType="1"/>
          </p:cNvSpPr>
          <p:nvPr userDrawn="1"/>
        </p:nvSpPr>
        <p:spPr bwMode="auto">
          <a:xfrm>
            <a:off x="304800" y="6553200"/>
            <a:ext cx="8534400" cy="0"/>
          </a:xfrm>
          <a:prstGeom prst="line">
            <a:avLst/>
          </a:prstGeom>
          <a:noFill/>
          <a:ln w="38100">
            <a:solidFill>
              <a:schemeClr val="accent1"/>
            </a:solidFill>
            <a:round/>
            <a:headEnd/>
            <a:tailEnd/>
          </a:ln>
          <a:effectLst/>
        </p:spPr>
        <p:txBody>
          <a:bodyPr wrap="none"/>
          <a:lstStyle/>
          <a:p>
            <a:endParaRPr lang="en-US"/>
          </a:p>
        </p:txBody>
      </p:sp>
      <p:sp>
        <p:nvSpPr>
          <p:cNvPr id="2108" name="Line 60"/>
          <p:cNvSpPr>
            <a:spLocks noChangeShapeType="1"/>
          </p:cNvSpPr>
          <p:nvPr userDrawn="1"/>
        </p:nvSpPr>
        <p:spPr bwMode="auto">
          <a:xfrm flipV="1">
            <a:off x="8839200" y="1600200"/>
            <a:ext cx="0" cy="4953000"/>
          </a:xfrm>
          <a:prstGeom prst="line">
            <a:avLst/>
          </a:prstGeom>
          <a:noFill/>
          <a:ln w="38100">
            <a:solidFill>
              <a:srgbClr val="BDD195"/>
            </a:solidFill>
            <a:round/>
            <a:headEnd/>
            <a:tailEnd/>
          </a:ln>
          <a:effectLst/>
        </p:spPr>
        <p:txBody>
          <a:bodyPr wrap="none"/>
          <a:lstStyle/>
          <a:p>
            <a:endParaRPr lang="en-US"/>
          </a:p>
        </p:txBody>
      </p:sp>
      <p:sp>
        <p:nvSpPr>
          <p:cNvPr id="2093" name="Rectangle 45"/>
          <p:cNvSpPr>
            <a:spLocks noGrp="1" noChangeArrowheads="1"/>
          </p:cNvSpPr>
          <p:nvPr>
            <p:ph type="title"/>
          </p:nvPr>
        </p:nvSpPr>
        <p:spPr bwMode="auto">
          <a:xfrm>
            <a:off x="1524000" y="304800"/>
            <a:ext cx="716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hu-HU" smtClean="0"/>
              <a:t>Mintacím szerkesztése</a:t>
            </a:r>
          </a:p>
        </p:txBody>
      </p:sp>
      <p:pic>
        <p:nvPicPr>
          <p:cNvPr id="2113" name="Picture 65"/>
          <p:cNvPicPr>
            <a:picLocks noChangeAspect="1" noChangeArrowheads="1"/>
          </p:cNvPicPr>
          <p:nvPr userDrawn="1"/>
        </p:nvPicPr>
        <p:blipFill>
          <a:blip r:embed="rId13"/>
          <a:srcRect/>
          <a:stretch>
            <a:fillRect/>
          </a:stretch>
        </p:blipFill>
        <p:spPr bwMode="auto">
          <a:xfrm>
            <a:off x="250825" y="306388"/>
            <a:ext cx="1296988" cy="1106487"/>
          </a:xfrm>
          <a:prstGeom prst="rect">
            <a:avLst/>
          </a:prstGeom>
          <a:noFill/>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fontAlgn="base">
        <a:spcBef>
          <a:spcPct val="0"/>
        </a:spcBef>
        <a:spcAft>
          <a:spcPct val="0"/>
        </a:spcAft>
        <a:defRPr sz="3200" b="1">
          <a:solidFill>
            <a:srgbClr val="006600"/>
          </a:solidFill>
          <a:latin typeface="+mj-lt"/>
          <a:ea typeface="+mj-ea"/>
          <a:cs typeface="+mj-cs"/>
        </a:defRPr>
      </a:lvl1pPr>
      <a:lvl2pPr algn="l" rtl="0" fontAlgn="base">
        <a:spcBef>
          <a:spcPct val="0"/>
        </a:spcBef>
        <a:spcAft>
          <a:spcPct val="0"/>
        </a:spcAft>
        <a:defRPr sz="3200" b="1">
          <a:solidFill>
            <a:srgbClr val="006600"/>
          </a:solidFill>
          <a:latin typeface="Arial" charset="0"/>
        </a:defRPr>
      </a:lvl2pPr>
      <a:lvl3pPr algn="l" rtl="0" fontAlgn="base">
        <a:spcBef>
          <a:spcPct val="0"/>
        </a:spcBef>
        <a:spcAft>
          <a:spcPct val="0"/>
        </a:spcAft>
        <a:defRPr sz="3200" b="1">
          <a:solidFill>
            <a:srgbClr val="006600"/>
          </a:solidFill>
          <a:latin typeface="Arial" charset="0"/>
        </a:defRPr>
      </a:lvl3pPr>
      <a:lvl4pPr algn="l" rtl="0" fontAlgn="base">
        <a:spcBef>
          <a:spcPct val="0"/>
        </a:spcBef>
        <a:spcAft>
          <a:spcPct val="0"/>
        </a:spcAft>
        <a:defRPr sz="3200" b="1">
          <a:solidFill>
            <a:srgbClr val="006600"/>
          </a:solidFill>
          <a:latin typeface="Arial" charset="0"/>
        </a:defRPr>
      </a:lvl4pPr>
      <a:lvl5pPr algn="l" rtl="0" fontAlgn="base">
        <a:spcBef>
          <a:spcPct val="0"/>
        </a:spcBef>
        <a:spcAft>
          <a:spcPct val="0"/>
        </a:spcAft>
        <a:defRPr sz="3200" b="1">
          <a:solidFill>
            <a:srgbClr val="006600"/>
          </a:solidFill>
          <a:latin typeface="Arial" charset="0"/>
        </a:defRPr>
      </a:lvl5pPr>
      <a:lvl6pPr marL="457200" algn="l" rtl="0" fontAlgn="base">
        <a:spcBef>
          <a:spcPct val="0"/>
        </a:spcBef>
        <a:spcAft>
          <a:spcPct val="0"/>
        </a:spcAft>
        <a:defRPr sz="3200" b="1">
          <a:solidFill>
            <a:srgbClr val="006600"/>
          </a:solidFill>
          <a:latin typeface="Arial" charset="0"/>
        </a:defRPr>
      </a:lvl6pPr>
      <a:lvl7pPr marL="914400" algn="l" rtl="0" fontAlgn="base">
        <a:spcBef>
          <a:spcPct val="0"/>
        </a:spcBef>
        <a:spcAft>
          <a:spcPct val="0"/>
        </a:spcAft>
        <a:defRPr sz="3200" b="1">
          <a:solidFill>
            <a:srgbClr val="006600"/>
          </a:solidFill>
          <a:latin typeface="Arial" charset="0"/>
        </a:defRPr>
      </a:lvl7pPr>
      <a:lvl8pPr marL="1371600" algn="l" rtl="0" fontAlgn="base">
        <a:spcBef>
          <a:spcPct val="0"/>
        </a:spcBef>
        <a:spcAft>
          <a:spcPct val="0"/>
        </a:spcAft>
        <a:defRPr sz="3200" b="1">
          <a:solidFill>
            <a:srgbClr val="006600"/>
          </a:solidFill>
          <a:latin typeface="Arial" charset="0"/>
        </a:defRPr>
      </a:lvl8pPr>
      <a:lvl9pPr marL="1828800" algn="l" rtl="0" fontAlgn="base">
        <a:spcBef>
          <a:spcPct val="0"/>
        </a:spcBef>
        <a:spcAft>
          <a:spcPct val="0"/>
        </a:spcAft>
        <a:defRPr sz="3200" b="1">
          <a:solidFill>
            <a:srgbClr val="006600"/>
          </a:solidFill>
          <a:latin typeface="Arial" charset="0"/>
        </a:defRPr>
      </a:lvl9pPr>
    </p:titleStyle>
    <p:body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file:///C:\NANDOR\Oktatas\Jegyzetek\Projektiranyitas\Sajat%20anyag%20-%20eloadasok%20es%20gyakorlatok\Szentirmai\EREDETI%20SZENTIRMAI%20DIAK\030%20Feladattervez&#233;s\030-010%20Feladattervez&#233;s\V&#233;d&#337;fal.mpp"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Grp="1" noChangeArrowheads="1"/>
          </p:cNvSpPr>
          <p:nvPr>
            <p:ph type="ctrTitle"/>
          </p:nvPr>
        </p:nvSpPr>
        <p:spPr/>
        <p:txBody>
          <a:bodyPr/>
          <a:lstStyle/>
          <a:p>
            <a:r>
              <a:rPr lang="en-US" smtClean="0"/>
              <a:t>Planiranje zadataka</a:t>
            </a:r>
            <a:endParaRPr lang="hu-HU"/>
          </a:p>
        </p:txBody>
      </p:sp>
      <p:sp>
        <p:nvSpPr>
          <p:cNvPr id="27653" name="Text Box 5"/>
          <p:cNvSpPr txBox="1">
            <a:spLocks noChangeArrowheads="1"/>
          </p:cNvSpPr>
          <p:nvPr/>
        </p:nvSpPr>
        <p:spPr bwMode="auto">
          <a:xfrm>
            <a:off x="4548525" y="5589588"/>
            <a:ext cx="3950953" cy="646331"/>
          </a:xfrm>
          <a:prstGeom prst="rect">
            <a:avLst/>
          </a:prstGeom>
          <a:noFill/>
          <a:ln w="9525">
            <a:noFill/>
            <a:miter lim="800000"/>
            <a:headEnd/>
            <a:tailEnd/>
          </a:ln>
          <a:effectLst/>
        </p:spPr>
        <p:txBody>
          <a:bodyPr wrap="none">
            <a:spAutoFit/>
          </a:bodyPr>
          <a:lstStyle/>
          <a:p>
            <a:pPr algn="r"/>
            <a:r>
              <a:rPr lang="hu-HU" b="1" smtClean="0"/>
              <a:t>Pripremio:</a:t>
            </a:r>
            <a:r>
              <a:rPr lang="hu-HU" smtClean="0"/>
              <a:t> </a:t>
            </a:r>
            <a:r>
              <a:rPr lang="hu-HU"/>
              <a:t>Szentirmai Róbert</a:t>
            </a:r>
          </a:p>
          <a:p>
            <a:pPr algn="r"/>
            <a:r>
              <a:rPr lang="hu-HU" sz="1200" smtClean="0"/>
              <a:t>(sva prava zadržana)</a:t>
            </a:r>
            <a:endParaRPr lang="hu-HU" sz="12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8354" name="Rectangle 2"/>
          <p:cNvSpPr>
            <a:spLocks noGrp="1" noChangeArrowheads="1"/>
          </p:cNvSpPr>
          <p:nvPr>
            <p:ph type="title"/>
          </p:nvPr>
        </p:nvSpPr>
        <p:spPr/>
        <p:txBody>
          <a:bodyPr/>
          <a:lstStyle/>
          <a:p>
            <a:r>
              <a:rPr lang="hu-HU" smtClean="0"/>
              <a:t>Ne treba zaboraviti!</a:t>
            </a:r>
            <a:endParaRPr lang="hu-HU"/>
          </a:p>
        </p:txBody>
      </p:sp>
      <p:sp>
        <p:nvSpPr>
          <p:cNvPr id="868355" name="Rectangle 3"/>
          <p:cNvSpPr>
            <a:spLocks noGrp="1" noChangeArrowheads="1"/>
          </p:cNvSpPr>
          <p:nvPr>
            <p:ph type="body" idx="1"/>
          </p:nvPr>
        </p:nvSpPr>
        <p:spPr/>
        <p:txBody>
          <a:bodyPr/>
          <a:lstStyle/>
          <a:p>
            <a:r>
              <a:rPr lang="hu-HU" smtClean="0"/>
              <a:t>Pri planiranju zadataka još se ne uzima u obzir nikakvo ograničenje u vezi vremena, resursa i troškova. </a:t>
            </a:r>
            <a:endParaRPr lang="hu-HU"/>
          </a:p>
          <a:p>
            <a:r>
              <a:rPr lang="hu-HU" smtClean="0"/>
              <a:t>Naravno, jedno ograničenje ne možemo izbeći nikako: a to je odabrana tehnologija iz koje sledi odgovarajući redosled aktivnosti. </a:t>
            </a:r>
            <a:endParaRPr lang="hu-H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02" name="Rectangle 2"/>
          <p:cNvSpPr>
            <a:spLocks noGrp="1" noChangeArrowheads="1"/>
          </p:cNvSpPr>
          <p:nvPr>
            <p:ph type="title"/>
          </p:nvPr>
        </p:nvSpPr>
        <p:spPr/>
        <p:txBody>
          <a:bodyPr/>
          <a:lstStyle/>
          <a:p>
            <a:r>
              <a:rPr lang="hu-HU" smtClean="0"/>
              <a:t>Predstavljanje aktivnosti u Microsoft </a:t>
            </a:r>
            <a:r>
              <a:rPr lang="hu-HU"/>
              <a:t>Office </a:t>
            </a:r>
            <a:r>
              <a:rPr lang="hu-HU" smtClean="0"/>
              <a:t>Project-u</a:t>
            </a:r>
            <a:endParaRPr lang="hu-HU"/>
          </a:p>
        </p:txBody>
      </p:sp>
      <p:sp>
        <p:nvSpPr>
          <p:cNvPr id="870403" name="Rectangle 3"/>
          <p:cNvSpPr>
            <a:spLocks noGrp="1" noChangeArrowheads="1"/>
          </p:cNvSpPr>
          <p:nvPr>
            <p:ph type="body" idx="1"/>
          </p:nvPr>
        </p:nvSpPr>
        <p:spPr/>
        <p:txBody>
          <a:bodyPr/>
          <a:lstStyle/>
          <a:p>
            <a:r>
              <a:rPr lang="hu-HU" smtClean="0"/>
              <a:t>Obična aktivnost</a:t>
            </a:r>
            <a:endParaRPr lang="hu-HU"/>
          </a:p>
          <a:p>
            <a:r>
              <a:rPr lang="hu-HU" smtClean="0"/>
              <a:t>Sumarna ili glavna aktivnost</a:t>
            </a:r>
            <a:endParaRPr lang="hu-HU"/>
          </a:p>
          <a:p>
            <a:r>
              <a:rPr lang="hu-HU" smtClean="0"/>
              <a:t>Ponavljajuća aktivnost</a:t>
            </a:r>
            <a:endParaRPr lang="hu-HU"/>
          </a:p>
          <a:p>
            <a:r>
              <a:rPr lang="hu-HU" smtClean="0"/>
              <a:t>Ključni zadatak</a:t>
            </a:r>
            <a:endParaRPr lang="hu-HU"/>
          </a:p>
          <a:p>
            <a:r>
              <a:rPr lang="hu-HU" smtClean="0"/>
              <a:t>Podprojekat</a:t>
            </a:r>
            <a:endParaRPr lang="hu-H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2450" name="Rectangle 2"/>
          <p:cNvSpPr>
            <a:spLocks noGrp="1" noChangeArrowheads="1"/>
          </p:cNvSpPr>
          <p:nvPr>
            <p:ph type="title"/>
          </p:nvPr>
        </p:nvSpPr>
        <p:spPr/>
        <p:txBody>
          <a:bodyPr/>
          <a:lstStyle/>
          <a:p>
            <a:r>
              <a:rPr lang="hu-HU" smtClean="0"/>
              <a:t>Načini unošenja aktivnosti</a:t>
            </a:r>
            <a:endParaRPr lang="hu-HU"/>
          </a:p>
        </p:txBody>
      </p:sp>
      <p:sp>
        <p:nvSpPr>
          <p:cNvPr id="872451" name="Rectangle 3"/>
          <p:cNvSpPr>
            <a:spLocks noGrp="1" noChangeArrowheads="1"/>
          </p:cNvSpPr>
          <p:nvPr>
            <p:ph type="body" idx="1"/>
          </p:nvPr>
        </p:nvSpPr>
        <p:spPr/>
        <p:txBody>
          <a:bodyPr/>
          <a:lstStyle/>
          <a:p>
            <a:pPr>
              <a:lnSpc>
                <a:spcPct val="90000"/>
              </a:lnSpc>
            </a:pPr>
            <a:r>
              <a:rPr lang="hu-HU" sz="2000" b="1" smtClean="0"/>
              <a:t>Preko kartice Task Information:</a:t>
            </a:r>
            <a:endParaRPr lang="hu-HU" sz="2000" b="1"/>
          </a:p>
          <a:p>
            <a:pPr lvl="1">
              <a:lnSpc>
                <a:spcPct val="90000"/>
              </a:lnSpc>
            </a:pPr>
            <a:r>
              <a:rPr lang="hu-HU" sz="1800" smtClean="0"/>
              <a:t>Meni</a:t>
            </a:r>
            <a:r>
              <a:rPr lang="hu-HU" sz="1800" b="1" smtClean="0"/>
              <a:t> Project</a:t>
            </a:r>
            <a:r>
              <a:rPr lang="hu-HU" sz="1800" smtClean="0"/>
              <a:t>, </a:t>
            </a:r>
            <a:r>
              <a:rPr lang="hu-HU" sz="1800" b="1" smtClean="0"/>
              <a:t>k</a:t>
            </a:r>
            <a:r>
              <a:rPr lang="hu-HU" sz="1800" smtClean="0"/>
              <a:t>artica</a:t>
            </a:r>
            <a:r>
              <a:rPr lang="hu-HU" sz="1800" b="1" smtClean="0"/>
              <a:t>Task information</a:t>
            </a:r>
            <a:r>
              <a:rPr lang="hu-HU" sz="1800" smtClean="0"/>
              <a:t>. </a:t>
            </a:r>
            <a:endParaRPr lang="hu-HU" sz="1800"/>
          </a:p>
          <a:p>
            <a:pPr lvl="1">
              <a:lnSpc>
                <a:spcPct val="90000"/>
              </a:lnSpc>
            </a:pPr>
            <a:r>
              <a:rPr lang="hu-HU" sz="1800" smtClean="0"/>
              <a:t>Lokalni meni aktivnosti.</a:t>
            </a:r>
            <a:endParaRPr lang="hu-HU" sz="1800"/>
          </a:p>
          <a:p>
            <a:pPr lvl="1">
              <a:lnSpc>
                <a:spcPct val="90000"/>
              </a:lnSpc>
            </a:pPr>
            <a:r>
              <a:rPr lang="hu-HU" sz="1800" smtClean="0"/>
              <a:t>Kombinacija tastera </a:t>
            </a:r>
            <a:r>
              <a:rPr lang="hu-HU" sz="1800" b="1" i="1" smtClean="0"/>
              <a:t>Shift+F2</a:t>
            </a:r>
            <a:r>
              <a:rPr lang="hu-HU" sz="1800" smtClean="0"/>
              <a:t> . </a:t>
            </a:r>
            <a:endParaRPr lang="hu-HU" sz="1800"/>
          </a:p>
          <a:p>
            <a:pPr lvl="1">
              <a:lnSpc>
                <a:spcPct val="90000"/>
              </a:lnSpc>
            </a:pPr>
            <a:r>
              <a:rPr lang="hu-HU" sz="1800" smtClean="0"/>
              <a:t>Dvostruki klik  na ime aktivnosti.</a:t>
            </a:r>
            <a:endParaRPr lang="hu-HU" sz="1800" b="1"/>
          </a:p>
          <a:p>
            <a:pPr>
              <a:lnSpc>
                <a:spcPct val="90000"/>
              </a:lnSpc>
            </a:pPr>
            <a:r>
              <a:rPr lang="hu-HU" sz="2000" b="1" smtClean="0"/>
              <a:t>Ukucavanje:</a:t>
            </a:r>
            <a:r>
              <a:rPr lang="hu-HU" sz="2000" smtClean="0"/>
              <a:t> Na Gantt-ovom dijagramu ili drugom prikazu u levi tabelarni deo.</a:t>
            </a:r>
            <a:endParaRPr lang="hu-HU" sz="2000" b="1"/>
          </a:p>
          <a:p>
            <a:pPr>
              <a:lnSpc>
                <a:spcPct val="90000"/>
              </a:lnSpc>
            </a:pPr>
            <a:r>
              <a:rPr lang="hu-HU" sz="2000" b="1" smtClean="0"/>
              <a:t>Insert:</a:t>
            </a:r>
            <a:endParaRPr lang="hu-HU" sz="2000" b="1"/>
          </a:p>
          <a:p>
            <a:pPr lvl="1">
              <a:lnSpc>
                <a:spcPct val="90000"/>
              </a:lnSpc>
            </a:pPr>
            <a:r>
              <a:rPr lang="hu-HU" sz="1800" smtClean="0"/>
              <a:t>Dugme </a:t>
            </a:r>
            <a:r>
              <a:rPr lang="hu-HU" sz="1800" b="1" i="1" smtClean="0"/>
              <a:t>Insert</a:t>
            </a:r>
            <a:r>
              <a:rPr lang="hu-HU" sz="1800" smtClean="0"/>
              <a:t> na tastaturi. </a:t>
            </a:r>
            <a:endParaRPr lang="hu-HU" sz="1800"/>
          </a:p>
          <a:p>
            <a:pPr lvl="1">
              <a:lnSpc>
                <a:spcPct val="90000"/>
              </a:lnSpc>
            </a:pPr>
            <a:r>
              <a:rPr lang="hu-HU" sz="1800" smtClean="0"/>
              <a:t>Meni </a:t>
            </a:r>
            <a:r>
              <a:rPr lang="hu-HU" sz="1800" b="1" smtClean="0"/>
              <a:t>Insert, </a:t>
            </a:r>
            <a:r>
              <a:rPr lang="hu-HU" sz="1800" smtClean="0"/>
              <a:t>podmeni </a:t>
            </a:r>
            <a:r>
              <a:rPr lang="hu-HU" sz="1800" b="1" smtClean="0"/>
              <a:t>New Task</a:t>
            </a:r>
            <a:r>
              <a:rPr lang="hu-HU" sz="1800" smtClean="0"/>
              <a:t>.</a:t>
            </a:r>
            <a:endParaRPr lang="hu-HU" sz="1800"/>
          </a:p>
          <a:p>
            <a:pPr lvl="1">
              <a:lnSpc>
                <a:spcPct val="90000"/>
              </a:lnSpc>
            </a:pPr>
            <a:r>
              <a:rPr lang="hu-HU" sz="1800" smtClean="0"/>
              <a:t>Obeležavanje kopletne vrste i biranje opcije New Task iz lokalnog menija (dobija se pritiskom na desni taster miša.</a:t>
            </a:r>
            <a:endParaRPr lang="hu-HU" sz="1800" b="1"/>
          </a:p>
          <a:p>
            <a:pPr>
              <a:lnSpc>
                <a:spcPct val="90000"/>
              </a:lnSpc>
            </a:pPr>
            <a:r>
              <a:rPr lang="hu-HU" sz="2000" b="1" smtClean="0"/>
              <a:t>Crtanje:</a:t>
            </a:r>
            <a:r>
              <a:rPr lang="hu-HU" sz="2000" smtClean="0"/>
              <a:t> Nije preporučljivo pošto će se postaviti ograničenja na aktivnosti, što u fazi planiranja smeta.</a:t>
            </a:r>
            <a:endParaRPr lang="hu-HU" sz="20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498" name="Rectangle 2"/>
          <p:cNvSpPr>
            <a:spLocks noGrp="1" noChangeArrowheads="1"/>
          </p:cNvSpPr>
          <p:nvPr>
            <p:ph type="title"/>
          </p:nvPr>
        </p:nvSpPr>
        <p:spPr/>
        <p:txBody>
          <a:bodyPr/>
          <a:lstStyle/>
          <a:p>
            <a:r>
              <a:rPr lang="hu-HU" smtClean="0"/>
              <a:t>Detaljan opis</a:t>
            </a:r>
            <a:endParaRPr lang="hu-HU"/>
          </a:p>
        </p:txBody>
      </p:sp>
      <p:sp>
        <p:nvSpPr>
          <p:cNvPr id="874499" name="Rectangle 3"/>
          <p:cNvSpPr>
            <a:spLocks noGrp="1" noChangeArrowheads="1"/>
          </p:cNvSpPr>
          <p:nvPr>
            <p:ph type="body" idx="1"/>
          </p:nvPr>
        </p:nvSpPr>
        <p:spPr>
          <a:xfrm>
            <a:off x="457200" y="1752600"/>
            <a:ext cx="2257412" cy="4724400"/>
          </a:xfrm>
        </p:spPr>
        <p:txBody>
          <a:bodyPr/>
          <a:lstStyle/>
          <a:p>
            <a:r>
              <a:rPr lang="hu-HU" smtClean="0"/>
              <a:t>Važno je da u planu navedemo sve informacije vezane za aktivnosti. </a:t>
            </a:r>
            <a:endParaRPr lang="hu-HU"/>
          </a:p>
        </p:txBody>
      </p:sp>
      <p:pic>
        <p:nvPicPr>
          <p:cNvPr id="874504" name="Picture 8"/>
          <p:cNvPicPr>
            <a:picLocks noChangeAspect="1" noChangeArrowheads="1"/>
          </p:cNvPicPr>
          <p:nvPr/>
        </p:nvPicPr>
        <p:blipFill>
          <a:blip r:embed="rId3"/>
          <a:srcRect/>
          <a:stretch>
            <a:fillRect/>
          </a:stretch>
        </p:blipFill>
        <p:spPr bwMode="auto">
          <a:xfrm>
            <a:off x="539750" y="5310188"/>
            <a:ext cx="3886200" cy="1143000"/>
          </a:xfrm>
          <a:prstGeom prst="rect">
            <a:avLst/>
          </a:prstGeom>
          <a:noFill/>
          <a:ln w="9525">
            <a:noFill/>
            <a:miter lim="800000"/>
            <a:headEnd/>
            <a:tailEnd/>
          </a:ln>
          <a:effectLst/>
        </p:spPr>
      </p:pic>
      <p:pic>
        <p:nvPicPr>
          <p:cNvPr id="6" name="Picture 5" descr="Task Sheet ablak.bmp"/>
          <p:cNvPicPr>
            <a:picLocks noChangeAspect="1"/>
          </p:cNvPicPr>
          <p:nvPr/>
        </p:nvPicPr>
        <p:blipFill>
          <a:blip r:embed="rId4"/>
          <a:stretch>
            <a:fillRect/>
          </a:stretch>
        </p:blipFill>
        <p:spPr>
          <a:xfrm>
            <a:off x="2857488" y="1785926"/>
            <a:ext cx="5972175" cy="371475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6546" name="Rectangle 2"/>
          <p:cNvSpPr>
            <a:spLocks noGrp="1" noChangeArrowheads="1"/>
          </p:cNvSpPr>
          <p:nvPr>
            <p:ph type="title"/>
          </p:nvPr>
        </p:nvSpPr>
        <p:spPr/>
        <p:txBody>
          <a:bodyPr/>
          <a:lstStyle/>
          <a:p>
            <a:r>
              <a:rPr lang="hu-HU" smtClean="0"/>
              <a:t>Definisanje ključnih događaja</a:t>
            </a:r>
            <a:endParaRPr lang="hu-HU"/>
          </a:p>
        </p:txBody>
      </p:sp>
      <p:sp>
        <p:nvSpPr>
          <p:cNvPr id="876547" name="Rectangle 3"/>
          <p:cNvSpPr>
            <a:spLocks noGrp="1" noChangeArrowheads="1"/>
          </p:cNvSpPr>
          <p:nvPr>
            <p:ph type="body" idx="1"/>
          </p:nvPr>
        </p:nvSpPr>
        <p:spPr/>
        <p:txBody>
          <a:bodyPr/>
          <a:lstStyle/>
          <a:p>
            <a:r>
              <a:rPr lang="hu-HU" b="1" smtClean="0"/>
              <a:t>Oznaka:</a:t>
            </a:r>
            <a:endParaRPr lang="hu-HU" b="1"/>
          </a:p>
          <a:p>
            <a:r>
              <a:rPr lang="hu-HU" b="1" smtClean="0"/>
              <a:t>Aktivnost sa nultim trajanjem:</a:t>
            </a:r>
            <a:r>
              <a:rPr lang="hu-HU" smtClean="0"/>
              <a:t> Prosto se upiše nula u polje </a:t>
            </a:r>
            <a:r>
              <a:rPr lang="hu-HU" b="1" smtClean="0"/>
              <a:t>Duration</a:t>
            </a:r>
            <a:r>
              <a:rPr lang="hu-HU" smtClean="0"/>
              <a:t>. </a:t>
            </a:r>
            <a:endParaRPr lang="hu-HU"/>
          </a:p>
          <a:p>
            <a:r>
              <a:rPr lang="hu-HU" b="1" smtClean="0"/>
              <a:t>Može se proglasiti za ključni događaj i aktivnost sa nenultim trajanjem:</a:t>
            </a:r>
            <a:r>
              <a:rPr lang="hu-HU" smtClean="0"/>
              <a:t> To se radi preko </a:t>
            </a:r>
            <a:r>
              <a:rPr lang="hu-HU" b="1" smtClean="0"/>
              <a:t>Task Information </a:t>
            </a:r>
            <a:r>
              <a:rPr lang="hu-HU" smtClean="0"/>
              <a:t>prozora, kartica </a:t>
            </a:r>
            <a:r>
              <a:rPr lang="hu-HU" b="1" smtClean="0"/>
              <a:t> Advenced</a:t>
            </a:r>
            <a:r>
              <a:rPr lang="hu-HU" smtClean="0"/>
              <a:t>, opcija </a:t>
            </a:r>
            <a:r>
              <a:rPr lang="hu-HU" b="1" smtClean="0"/>
              <a:t>Mark </a:t>
            </a:r>
            <a:r>
              <a:rPr lang="hu-HU" b="1"/>
              <a:t>task as </a:t>
            </a:r>
            <a:r>
              <a:rPr lang="hu-HU" b="1" smtClean="0"/>
              <a:t>milestone</a:t>
            </a:r>
            <a:r>
              <a:rPr lang="hu-HU" smtClean="0"/>
              <a:t>. </a:t>
            </a:r>
            <a:r>
              <a:rPr lang="hu-HU" b="1" u="sng" smtClean="0">
                <a:solidFill>
                  <a:srgbClr val="FF0000"/>
                </a:solidFill>
              </a:rPr>
              <a:t>Korišćenje ovakvih ključnih događaja metodološki je nepoželjno! </a:t>
            </a:r>
            <a:endParaRPr lang="hu-HU" b="1" u="sng">
              <a:solidFill>
                <a:srgbClr val="FF0000"/>
              </a:solidFill>
            </a:endParaRPr>
          </a:p>
        </p:txBody>
      </p:sp>
      <p:pic>
        <p:nvPicPr>
          <p:cNvPr id="876549" name="Picture 5"/>
          <p:cNvPicPr>
            <a:picLocks noChangeAspect="1" noChangeArrowheads="1"/>
          </p:cNvPicPr>
          <p:nvPr/>
        </p:nvPicPr>
        <p:blipFill>
          <a:blip r:embed="rId3"/>
          <a:srcRect/>
          <a:stretch>
            <a:fillRect/>
          </a:stretch>
        </p:blipFill>
        <p:spPr bwMode="auto">
          <a:xfrm>
            <a:off x="2643174" y="1714488"/>
            <a:ext cx="2809875" cy="600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8594" name="Rectangle 2"/>
          <p:cNvSpPr>
            <a:spLocks noGrp="1" noChangeArrowheads="1"/>
          </p:cNvSpPr>
          <p:nvPr>
            <p:ph type="title"/>
          </p:nvPr>
        </p:nvSpPr>
        <p:spPr/>
        <p:txBody>
          <a:bodyPr/>
          <a:lstStyle/>
          <a:p>
            <a:r>
              <a:rPr lang="hu-HU" smtClean="0"/>
              <a:t>Struktuiranje aktivnosti</a:t>
            </a:r>
            <a:endParaRPr lang="hu-HU"/>
          </a:p>
        </p:txBody>
      </p:sp>
      <p:sp>
        <p:nvSpPr>
          <p:cNvPr id="878595" name="Rectangle 3"/>
          <p:cNvSpPr>
            <a:spLocks noGrp="1" noChangeArrowheads="1"/>
          </p:cNvSpPr>
          <p:nvPr>
            <p:ph type="body" idx="1"/>
          </p:nvPr>
        </p:nvSpPr>
        <p:spPr/>
        <p:txBody>
          <a:bodyPr/>
          <a:lstStyle/>
          <a:p>
            <a:r>
              <a:rPr lang="hu-HU" smtClean="0"/>
              <a:t>Čovek nem može istovremeno da primi puno informacija.</a:t>
            </a:r>
            <a:endParaRPr lang="hu-HU"/>
          </a:p>
          <a:p>
            <a:r>
              <a:rPr lang="hu-HU" smtClean="0"/>
              <a:t>Informacija se lakše prima ako je ona uređena, ako ne treba istovremeno pratiti, upoređivati, ocenjivati previše elemenata.</a:t>
            </a:r>
            <a:endParaRPr lang="hu-HU"/>
          </a:p>
          <a:p>
            <a:endParaRPr lang="hu-H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42" name="Rectangle 2"/>
          <p:cNvSpPr>
            <a:spLocks noGrp="1" noChangeArrowheads="1"/>
          </p:cNvSpPr>
          <p:nvPr>
            <p:ph type="title"/>
          </p:nvPr>
        </p:nvSpPr>
        <p:spPr/>
        <p:txBody>
          <a:bodyPr/>
          <a:lstStyle/>
          <a:p>
            <a:r>
              <a:rPr lang="hu-HU" smtClean="0"/>
              <a:t>Princip struktuiranosti</a:t>
            </a:r>
            <a:endParaRPr lang="hu-HU"/>
          </a:p>
        </p:txBody>
      </p:sp>
      <p:sp>
        <p:nvSpPr>
          <p:cNvPr id="880643" name="Rectangle 3"/>
          <p:cNvSpPr>
            <a:spLocks noGrp="1" noChangeArrowheads="1"/>
          </p:cNvSpPr>
          <p:nvPr>
            <p:ph type="body" idx="1"/>
          </p:nvPr>
        </p:nvSpPr>
        <p:spPr/>
        <p:txBody>
          <a:bodyPr/>
          <a:lstStyle/>
          <a:p>
            <a:pPr>
              <a:lnSpc>
                <a:spcPct val="90000"/>
              </a:lnSpc>
            </a:pPr>
            <a:r>
              <a:rPr lang="hu-HU" smtClean="0"/>
              <a:t>Plan projekta je pregledan ako možemo lako da vršimo pretraživanja/sortiranja, ako je rađen na više nivoa, ako su pojedine aktivnosti grupisane u logičke celine.</a:t>
            </a:r>
            <a:endParaRPr lang="hu-HU"/>
          </a:p>
          <a:p>
            <a:pPr lvl="1">
              <a:lnSpc>
                <a:spcPct val="90000"/>
              </a:lnSpc>
            </a:pPr>
            <a:r>
              <a:rPr lang="hu-HU" smtClean="0"/>
              <a:t>Struktuiranje aktivnosti ne samo što poboljšava preglednost i olakšava tumačenje već pomaže i u tome da ne zaboravimo nijednu važnu aktivnost, a ujedno omogućava definisanje i raščlanjivanje aktivnosti.</a:t>
            </a:r>
            <a:endParaRPr lang="hu-HU"/>
          </a:p>
          <a:p>
            <a:pPr lvl="1">
              <a:lnSpc>
                <a:spcPct val="90000"/>
              </a:lnSpc>
            </a:pPr>
            <a:r>
              <a:rPr lang="hu-HU" smtClean="0"/>
              <a:t>Struktuiranje se vrši proglašavanjem određenih aktivnosti za podređene/nadređene u odnosu na druge. </a:t>
            </a:r>
            <a:endParaRPr lang="hu-H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title"/>
          </p:nvPr>
        </p:nvSpPr>
        <p:spPr/>
        <p:txBody>
          <a:bodyPr/>
          <a:lstStyle/>
          <a:p>
            <a:r>
              <a:rPr lang="hu-HU" smtClean="0"/>
              <a:t>Metode podređivanje/nadređivanja zadataka</a:t>
            </a:r>
            <a:endParaRPr lang="hu-HU"/>
          </a:p>
        </p:txBody>
      </p:sp>
      <p:sp>
        <p:nvSpPr>
          <p:cNvPr id="882691" name="Rectangle 3"/>
          <p:cNvSpPr>
            <a:spLocks noGrp="1" noChangeArrowheads="1"/>
          </p:cNvSpPr>
          <p:nvPr>
            <p:ph type="body" idx="1"/>
          </p:nvPr>
        </p:nvSpPr>
        <p:spPr/>
        <p:txBody>
          <a:bodyPr/>
          <a:lstStyle/>
          <a:p>
            <a:r>
              <a:rPr lang="hu-HU" b="1" smtClean="0"/>
              <a:t>Sa palete alata: </a:t>
            </a:r>
            <a:r>
              <a:rPr lang="hu-HU" smtClean="0"/>
              <a:t>alat</a:t>
            </a:r>
            <a:r>
              <a:rPr lang="hu-HU" b="1" smtClean="0"/>
              <a:t> Formatting,</a:t>
            </a:r>
            <a:r>
              <a:rPr lang="hu-HU" smtClean="0"/>
              <a:t> dugmad  </a:t>
            </a:r>
            <a:r>
              <a:rPr lang="hu-HU" b="1" smtClean="0"/>
              <a:t>Indent</a:t>
            </a:r>
            <a:r>
              <a:rPr lang="hu-HU" smtClean="0"/>
              <a:t> i </a:t>
            </a:r>
            <a:r>
              <a:rPr lang="hu-HU" b="1" smtClean="0"/>
              <a:t>Outdent</a:t>
            </a:r>
            <a:r>
              <a:rPr lang="hu-HU" smtClean="0"/>
              <a:t>.</a:t>
            </a:r>
            <a:endParaRPr lang="hu-HU" b="1"/>
          </a:p>
          <a:p>
            <a:r>
              <a:rPr lang="hu-HU" b="1" smtClean="0"/>
              <a:t>Mišem:</a:t>
            </a:r>
            <a:r>
              <a:rPr lang="hu-HU" smtClean="0"/>
              <a:t> Kurzor se namesti na prvu trećinu imena aktivnosti i držeći levi taster miša pritisnutim pomeramo zadatak ulevo (nadređivanje) ili udesno (podređivanje).</a:t>
            </a:r>
            <a:endParaRPr lang="hu-HU"/>
          </a:p>
        </p:txBody>
      </p:sp>
      <p:pic>
        <p:nvPicPr>
          <p:cNvPr id="882693" name="Picture 5"/>
          <p:cNvPicPr>
            <a:picLocks noChangeAspect="1" noChangeArrowheads="1"/>
          </p:cNvPicPr>
          <p:nvPr/>
        </p:nvPicPr>
        <p:blipFill>
          <a:blip r:embed="rId3"/>
          <a:srcRect/>
          <a:stretch>
            <a:fillRect/>
          </a:stretch>
        </p:blipFill>
        <p:spPr bwMode="auto">
          <a:xfrm>
            <a:off x="4713288" y="4581525"/>
            <a:ext cx="3819525" cy="18383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4738" name="Rectangle 2"/>
          <p:cNvSpPr>
            <a:spLocks noGrp="1" noChangeArrowheads="1"/>
          </p:cNvSpPr>
          <p:nvPr>
            <p:ph type="title"/>
          </p:nvPr>
        </p:nvSpPr>
        <p:spPr/>
        <p:txBody>
          <a:bodyPr/>
          <a:lstStyle/>
          <a:p>
            <a:r>
              <a:rPr lang="hu-HU" smtClean="0"/>
              <a:t>Podešavanje prikazivanja podzadataka</a:t>
            </a:r>
            <a:endParaRPr lang="hu-HU"/>
          </a:p>
        </p:txBody>
      </p:sp>
      <p:sp>
        <p:nvSpPr>
          <p:cNvPr id="884739" name="Rectangle 3"/>
          <p:cNvSpPr>
            <a:spLocks noGrp="1" noChangeArrowheads="1"/>
          </p:cNvSpPr>
          <p:nvPr>
            <p:ph type="body" idx="1"/>
          </p:nvPr>
        </p:nvSpPr>
        <p:spPr/>
        <p:txBody>
          <a:bodyPr/>
          <a:lstStyle/>
          <a:p>
            <a:pPr>
              <a:lnSpc>
                <a:spcPct val="80000"/>
              </a:lnSpc>
            </a:pPr>
            <a:r>
              <a:rPr lang="hu-HU" sz="2400" smtClean="0"/>
              <a:t>Na paleti alata koristimo dugmad </a:t>
            </a:r>
            <a:r>
              <a:rPr lang="hu-HU" sz="2400" b="1" smtClean="0"/>
              <a:t>+ </a:t>
            </a:r>
            <a:r>
              <a:rPr lang="hu-HU" sz="2400" smtClean="0"/>
              <a:t>i</a:t>
            </a:r>
            <a:r>
              <a:rPr lang="hu-HU" sz="2400" b="1" smtClean="0"/>
              <a:t> –: </a:t>
            </a:r>
            <a:r>
              <a:rPr lang="hu-HU" sz="2400" smtClean="0"/>
              <a:t>U meniju </a:t>
            </a:r>
            <a:r>
              <a:rPr lang="hu-HU" sz="2400" b="1" smtClean="0"/>
              <a:t>Formatting </a:t>
            </a:r>
            <a:r>
              <a:rPr lang="hu-HU" sz="2400" smtClean="0"/>
              <a:t>korišćenjem dugmadi </a:t>
            </a:r>
            <a:r>
              <a:rPr lang="hu-HU" sz="2400" b="1" smtClean="0"/>
              <a:t>Show Subtasks</a:t>
            </a:r>
            <a:r>
              <a:rPr lang="hu-HU" sz="2400" smtClean="0"/>
              <a:t> i </a:t>
            </a:r>
            <a:r>
              <a:rPr lang="hu-HU" sz="2400" b="1" smtClean="0"/>
              <a:t>Hide Subtasks </a:t>
            </a:r>
            <a:r>
              <a:rPr lang="hu-HU" sz="2400" smtClean="0"/>
              <a:t>možemo otvoriti detalje određenog sumarnog zadatka.</a:t>
            </a:r>
            <a:endParaRPr lang="hu-HU" sz="2400" b="1"/>
          </a:p>
          <a:p>
            <a:pPr>
              <a:lnSpc>
                <a:spcPct val="80000"/>
              </a:lnSpc>
            </a:pPr>
            <a:r>
              <a:rPr lang="hu-HU" sz="2400" b="1" smtClean="0"/>
              <a:t>U vrsti određenog zadatka:</a:t>
            </a:r>
            <a:r>
              <a:rPr lang="hu-HU" sz="2400" smtClean="0"/>
              <a:t> Ispred sumarnog zadatka postoji oznaka + ili - u zavisnosti od toga da li su sakriveni ili prikazani detalji. Pritiskom na te znake možemo regulisati prikazivanje detalja.</a:t>
            </a:r>
            <a:endParaRPr lang="hu-HU" sz="2400" b="1"/>
          </a:p>
          <a:p>
            <a:pPr>
              <a:lnSpc>
                <a:spcPct val="80000"/>
              </a:lnSpc>
            </a:pPr>
            <a:r>
              <a:rPr lang="hu-HU" sz="2400" b="1" smtClean="0"/>
              <a:t>Sakrivanje/prikazivanje zadataka do određenog nivoa: </a:t>
            </a:r>
            <a:r>
              <a:rPr lang="hu-HU" sz="2400" smtClean="0"/>
              <a:t>Na paleti alata </a:t>
            </a:r>
            <a:r>
              <a:rPr lang="hu-HU" sz="2400" b="1" smtClean="0"/>
              <a:t>Formatting, </a:t>
            </a:r>
            <a:r>
              <a:rPr lang="hu-HU" sz="2400" smtClean="0"/>
              <a:t>pritiskom na dugme </a:t>
            </a:r>
            <a:r>
              <a:rPr lang="hu-HU" sz="2400" b="1" smtClean="0"/>
              <a:t>Show</a:t>
            </a:r>
            <a:r>
              <a:rPr lang="hu-HU" sz="2400" smtClean="0"/>
              <a:t> dobija se podmeni u kome može da se bira do kog nivoa želimo prikazati aktivnosti.</a:t>
            </a:r>
            <a:endParaRPr lang="hu-HU" sz="24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6786" name="Rectangle 2"/>
          <p:cNvSpPr>
            <a:spLocks noGrp="1" noChangeArrowheads="1"/>
          </p:cNvSpPr>
          <p:nvPr>
            <p:ph type="title"/>
          </p:nvPr>
        </p:nvSpPr>
        <p:spPr/>
        <p:txBody>
          <a:bodyPr/>
          <a:lstStyle/>
          <a:p>
            <a:r>
              <a:rPr lang="hu-HU" smtClean="0"/>
              <a:t>Struktuiranje aktivnosti i WBS kod</a:t>
            </a:r>
            <a:endParaRPr lang="hu-HU"/>
          </a:p>
        </p:txBody>
      </p:sp>
      <p:sp>
        <p:nvSpPr>
          <p:cNvPr id="886787" name="Rectangle 3"/>
          <p:cNvSpPr>
            <a:spLocks noGrp="1" noChangeArrowheads="1"/>
          </p:cNvSpPr>
          <p:nvPr>
            <p:ph type="body" idx="1"/>
          </p:nvPr>
        </p:nvSpPr>
        <p:spPr/>
        <p:txBody>
          <a:bodyPr/>
          <a:lstStyle/>
          <a:p>
            <a:r>
              <a:rPr lang="hu-HU" b="1"/>
              <a:t>WBS - Work Breakdown System </a:t>
            </a:r>
            <a:r>
              <a:rPr lang="hu-HU" b="1" smtClean="0"/>
              <a:t>(sistem raščlanjivanja posla)</a:t>
            </a:r>
            <a:r>
              <a:rPr lang="hu-HU" smtClean="0"/>
              <a:t>; način za raščlanjivanje aktivnosti preko koje stižemo do elementarnih aktivnosti.</a:t>
            </a:r>
            <a:endParaRPr lang="hu-HU"/>
          </a:p>
          <a:p>
            <a:r>
              <a:rPr lang="hu-HU" b="1"/>
              <a:t>WBS - Work Breakdown Structure </a:t>
            </a:r>
            <a:r>
              <a:rPr lang="hu-HU" b="1" smtClean="0"/>
              <a:t>(struktura raščlanjivanja posla)</a:t>
            </a:r>
            <a:r>
              <a:rPr lang="hu-HU" smtClean="0"/>
              <a:t>; upućuje na strukturu odnosno kod preko kojeg se identifikuju pojedine aktivnosti.</a:t>
            </a:r>
            <a:endParaRPr lang="hu-HU"/>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834" name="Rectangle 2"/>
          <p:cNvSpPr>
            <a:spLocks noGrp="1" noChangeArrowheads="1"/>
          </p:cNvSpPr>
          <p:nvPr>
            <p:ph type="title"/>
          </p:nvPr>
        </p:nvSpPr>
        <p:spPr/>
        <p:txBody>
          <a:bodyPr/>
          <a:lstStyle/>
          <a:p>
            <a:r>
              <a:rPr lang="hu-HU" smtClean="0"/>
              <a:t>Tri zahteva koja se postavljaju prema WBS kodu</a:t>
            </a:r>
            <a:endParaRPr lang="hu-HU"/>
          </a:p>
        </p:txBody>
      </p:sp>
      <p:sp>
        <p:nvSpPr>
          <p:cNvPr id="888835" name="Rectangle 3"/>
          <p:cNvSpPr>
            <a:spLocks noGrp="1" noChangeArrowheads="1"/>
          </p:cNvSpPr>
          <p:nvPr>
            <p:ph type="body" idx="1"/>
          </p:nvPr>
        </p:nvSpPr>
        <p:spPr/>
        <p:txBody>
          <a:bodyPr/>
          <a:lstStyle/>
          <a:p>
            <a:pPr>
              <a:buFontTx/>
              <a:buNone/>
            </a:pPr>
            <a:r>
              <a:rPr lang="hu-HU"/>
              <a:t>1. </a:t>
            </a:r>
            <a:r>
              <a:rPr lang="hu-HU" smtClean="0"/>
              <a:t>Svaki kod treba da je jedinstven: dva zadatka ne mogu dobiti isti kod.</a:t>
            </a:r>
            <a:endParaRPr lang="hu-HU"/>
          </a:p>
          <a:p>
            <a:pPr>
              <a:buFontTx/>
              <a:buNone/>
            </a:pPr>
            <a:r>
              <a:rPr lang="hu-HU"/>
              <a:t>2. </a:t>
            </a:r>
            <a:r>
              <a:rPr lang="hu-HU" smtClean="0"/>
              <a:t>Iz koda treba da se vidi mesto zadatka u strukturi, kome sumarnom zadatku pripada određeni zadatak.</a:t>
            </a:r>
            <a:endParaRPr lang="hu-HU"/>
          </a:p>
          <a:p>
            <a:pPr>
              <a:buFontTx/>
              <a:buNone/>
            </a:pPr>
            <a:r>
              <a:rPr lang="hu-HU"/>
              <a:t>3. </a:t>
            </a:r>
            <a:r>
              <a:rPr lang="hu-HU" smtClean="0"/>
              <a:t>Treba iz koda da se vidi tip zadatka.</a:t>
            </a:r>
            <a:endParaRPr lang="hu-H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2" name="Rectangle 2"/>
          <p:cNvSpPr>
            <a:spLocks noGrp="1" noChangeArrowheads="1"/>
          </p:cNvSpPr>
          <p:nvPr>
            <p:ph type="title"/>
          </p:nvPr>
        </p:nvSpPr>
        <p:spPr/>
        <p:txBody>
          <a:bodyPr/>
          <a:lstStyle/>
          <a:p>
            <a:r>
              <a:rPr lang="hu-HU" smtClean="0"/>
              <a:t>Zadavanje WBS koda</a:t>
            </a:r>
            <a:endParaRPr lang="hu-HU"/>
          </a:p>
        </p:txBody>
      </p:sp>
      <p:sp>
        <p:nvSpPr>
          <p:cNvPr id="890883" name="Rectangle 3"/>
          <p:cNvSpPr>
            <a:spLocks noGrp="1" noChangeArrowheads="1"/>
          </p:cNvSpPr>
          <p:nvPr>
            <p:ph type="body" idx="1"/>
          </p:nvPr>
        </p:nvSpPr>
        <p:spPr/>
        <p:txBody>
          <a:bodyPr/>
          <a:lstStyle/>
          <a:p>
            <a:r>
              <a:rPr lang="hu-HU" smtClean="0"/>
              <a:t>Meni</a:t>
            </a:r>
            <a:r>
              <a:rPr lang="hu-HU" b="1" smtClean="0"/>
              <a:t> Project</a:t>
            </a:r>
            <a:r>
              <a:rPr lang="hu-HU" smtClean="0"/>
              <a:t>, podmeni </a:t>
            </a:r>
            <a:r>
              <a:rPr lang="hu-HU" b="1" smtClean="0"/>
              <a:t>WBS, </a:t>
            </a:r>
            <a:r>
              <a:rPr lang="hu-HU" smtClean="0"/>
              <a:t>funkcija</a:t>
            </a:r>
            <a:r>
              <a:rPr lang="hu-HU" b="1" smtClean="0"/>
              <a:t> Define Code</a:t>
            </a:r>
            <a:r>
              <a:rPr lang="hu-HU" smtClean="0"/>
              <a:t>.</a:t>
            </a:r>
            <a:endParaRPr lang="hu-HU"/>
          </a:p>
        </p:txBody>
      </p:sp>
      <p:pic>
        <p:nvPicPr>
          <p:cNvPr id="890885" name="Picture 5"/>
          <p:cNvPicPr>
            <a:picLocks noChangeAspect="1" noChangeArrowheads="1"/>
          </p:cNvPicPr>
          <p:nvPr/>
        </p:nvPicPr>
        <p:blipFill>
          <a:blip r:embed="rId3"/>
          <a:srcRect/>
          <a:stretch>
            <a:fillRect/>
          </a:stretch>
        </p:blipFill>
        <p:spPr bwMode="auto">
          <a:xfrm>
            <a:off x="2085975" y="2700338"/>
            <a:ext cx="4972050" cy="3752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2930" name="Rectangle 2"/>
          <p:cNvSpPr>
            <a:spLocks noGrp="1" noChangeArrowheads="1"/>
          </p:cNvSpPr>
          <p:nvPr>
            <p:ph type="title"/>
          </p:nvPr>
        </p:nvSpPr>
        <p:spPr/>
        <p:txBody>
          <a:bodyPr/>
          <a:lstStyle/>
          <a:p>
            <a:r>
              <a:rPr lang="en-US" smtClean="0"/>
              <a:t>Strukturni kod</a:t>
            </a:r>
            <a:endParaRPr lang="hu-HU"/>
          </a:p>
        </p:txBody>
      </p:sp>
      <p:sp>
        <p:nvSpPr>
          <p:cNvPr id="892931" name="Rectangle 3"/>
          <p:cNvSpPr>
            <a:spLocks noGrp="1" noChangeArrowheads="1"/>
          </p:cNvSpPr>
          <p:nvPr>
            <p:ph type="body" idx="1"/>
          </p:nvPr>
        </p:nvSpPr>
        <p:spPr/>
        <p:txBody>
          <a:bodyPr/>
          <a:lstStyle/>
          <a:p>
            <a:r>
              <a:rPr lang="hu-HU" smtClean="0"/>
              <a:t>WBS kod ne treba mešati sa strukturnim kodom, koji slično kao kod numerisanja poglavlja u knjizi pokazuje samo strukturu.</a:t>
            </a:r>
            <a:endParaRPr lang="hu-HU"/>
          </a:p>
          <a:p>
            <a:r>
              <a:rPr lang="hu-HU" smtClean="0"/>
              <a:t>Strukturni kod se može prikazati preko menija </a:t>
            </a:r>
            <a:r>
              <a:rPr lang="hu-HU" b="1" smtClean="0"/>
              <a:t>Tools</a:t>
            </a:r>
            <a:r>
              <a:rPr lang="hu-HU" smtClean="0"/>
              <a:t>, podmeni </a:t>
            </a:r>
            <a:r>
              <a:rPr lang="hu-HU" b="1" smtClean="0"/>
              <a:t>Options, </a:t>
            </a:r>
            <a:r>
              <a:rPr lang="hu-HU" smtClean="0"/>
              <a:t>kartica</a:t>
            </a:r>
            <a:r>
              <a:rPr lang="hu-HU" b="1" smtClean="0"/>
              <a:t> View, </a:t>
            </a:r>
            <a:r>
              <a:rPr lang="hu-HU" smtClean="0"/>
              <a:t>opcija </a:t>
            </a:r>
            <a:r>
              <a:rPr lang="hu-HU" b="1" smtClean="0"/>
              <a:t>Show outline number</a:t>
            </a:r>
            <a:r>
              <a:rPr lang="hu-HU" smtClean="0"/>
              <a:t>!</a:t>
            </a:r>
          </a:p>
          <a:p>
            <a:r>
              <a:rPr lang="hu-HU" smtClean="0"/>
              <a:t>Ako nije definisan WBS, umesto WBS koda u polju WBS se pojavljuje strukturni kod.</a:t>
            </a:r>
            <a:endParaRPr lang="hu-HU"/>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4978" name="Rectangle 2"/>
          <p:cNvSpPr>
            <a:spLocks noGrp="1" noChangeArrowheads="1"/>
          </p:cNvSpPr>
          <p:nvPr>
            <p:ph type="title"/>
          </p:nvPr>
        </p:nvSpPr>
        <p:spPr/>
        <p:txBody>
          <a:bodyPr/>
          <a:lstStyle/>
          <a:p>
            <a:r>
              <a:rPr lang="hu-HU" smtClean="0"/>
              <a:t>Smerovi struktuiranja aktivnosti</a:t>
            </a:r>
            <a:endParaRPr lang="hu-HU"/>
          </a:p>
        </p:txBody>
      </p:sp>
      <p:sp>
        <p:nvSpPr>
          <p:cNvPr id="894979" name="Rectangle 3"/>
          <p:cNvSpPr>
            <a:spLocks noGrp="1" noChangeArrowheads="1"/>
          </p:cNvSpPr>
          <p:nvPr>
            <p:ph type="body" idx="1"/>
          </p:nvPr>
        </p:nvSpPr>
        <p:spPr/>
        <p:txBody>
          <a:bodyPr/>
          <a:lstStyle/>
          <a:p>
            <a:r>
              <a:rPr lang="hu-HU" b="1" smtClean="0"/>
              <a:t>Smerovi:</a:t>
            </a:r>
            <a:endParaRPr lang="hu-HU" b="1"/>
          </a:p>
          <a:p>
            <a:pPr lvl="1"/>
            <a:r>
              <a:rPr lang="hu-HU" smtClean="0"/>
              <a:t>Odozgo na dole</a:t>
            </a:r>
            <a:endParaRPr lang="hu-HU"/>
          </a:p>
          <a:p>
            <a:pPr lvl="1"/>
            <a:r>
              <a:rPr lang="hu-HU" smtClean="0"/>
              <a:t>Odozdo na gore</a:t>
            </a:r>
            <a:endParaRPr lang="hu-HU"/>
          </a:p>
          <a:p>
            <a:r>
              <a:rPr lang="hu-HU" b="1" smtClean="0"/>
              <a:t>Metode:</a:t>
            </a:r>
            <a:endParaRPr lang="hu-HU" b="1"/>
          </a:p>
          <a:p>
            <a:pPr lvl="1"/>
            <a:r>
              <a:rPr lang="hu-HU" smtClean="0"/>
              <a:t>Usmereno na proces</a:t>
            </a:r>
            <a:endParaRPr lang="hu-HU"/>
          </a:p>
          <a:p>
            <a:pPr lvl="1"/>
            <a:r>
              <a:rPr lang="hu-HU" smtClean="0"/>
              <a:t>Usmereno na objekat</a:t>
            </a:r>
            <a:endParaRPr lang="hu-HU"/>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7026" name="Rectangle 2"/>
          <p:cNvSpPr>
            <a:spLocks noGrp="1" noChangeArrowheads="1"/>
          </p:cNvSpPr>
          <p:nvPr>
            <p:ph type="title"/>
          </p:nvPr>
        </p:nvSpPr>
        <p:spPr/>
        <p:txBody>
          <a:bodyPr/>
          <a:lstStyle/>
          <a:p>
            <a:r>
              <a:rPr lang="hu-HU" smtClean="0"/>
              <a:t>Princip preglednosti plana</a:t>
            </a:r>
            <a:endParaRPr lang="hu-HU"/>
          </a:p>
        </p:txBody>
      </p:sp>
      <p:sp>
        <p:nvSpPr>
          <p:cNvPr id="897027" name="Rectangle 3"/>
          <p:cNvSpPr>
            <a:spLocks noGrp="1" noChangeArrowheads="1"/>
          </p:cNvSpPr>
          <p:nvPr>
            <p:ph type="body" idx="1"/>
          </p:nvPr>
        </p:nvSpPr>
        <p:spPr/>
        <p:txBody>
          <a:bodyPr/>
          <a:lstStyle/>
          <a:p>
            <a:r>
              <a:rPr lang="hu-HU" smtClean="0"/>
              <a:t>Iskustvo pokazuje da je struktura najpreglednija ako određeni nivo aktivnosti sadrži minimalno tri, a maksimalno 7-20 zadataka. Ako između zadataka ima neke zavisnosti, taj broj može biti praktički neograničen (na pr.: svakog ponedeljka sastanak projektnog tima).</a:t>
            </a:r>
            <a:endParaRPr lang="hu-HU"/>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074" name="Rectangle 2"/>
          <p:cNvSpPr>
            <a:spLocks noGrp="1" noChangeArrowheads="1"/>
          </p:cNvSpPr>
          <p:nvPr>
            <p:ph type="title"/>
          </p:nvPr>
        </p:nvSpPr>
        <p:spPr/>
        <p:txBody>
          <a:bodyPr/>
          <a:lstStyle/>
          <a:p>
            <a:r>
              <a:rPr lang="hu-HU" smtClean="0"/>
              <a:t>Struktuiranje aktivnosti jedinstvenim strukturnim kodom</a:t>
            </a:r>
            <a:endParaRPr lang="hu-HU"/>
          </a:p>
        </p:txBody>
      </p:sp>
      <p:sp>
        <p:nvSpPr>
          <p:cNvPr id="899075" name="Rectangle 3"/>
          <p:cNvSpPr>
            <a:spLocks noGrp="1" noChangeArrowheads="1"/>
          </p:cNvSpPr>
          <p:nvPr>
            <p:ph type="body" idx="1"/>
          </p:nvPr>
        </p:nvSpPr>
        <p:spPr/>
        <p:txBody>
          <a:bodyPr/>
          <a:lstStyle/>
          <a:p>
            <a:r>
              <a:rPr lang="hu-HU" smtClean="0"/>
              <a:t>Slično WBS kodu, preko polja </a:t>
            </a:r>
            <a:r>
              <a:rPr lang="hu-HU" b="1" smtClean="0"/>
              <a:t>Outline </a:t>
            </a:r>
            <a:r>
              <a:rPr lang="hu-HU" b="1"/>
              <a:t>Code1, Outline </a:t>
            </a:r>
            <a:r>
              <a:rPr lang="hu-HU" b="1" smtClean="0"/>
              <a:t>Code2</a:t>
            </a:r>
            <a:r>
              <a:rPr lang="hu-HU" smtClean="0"/>
              <a:t> itd.</a:t>
            </a:r>
            <a:r>
              <a:rPr lang="hu-HU" b="1" smtClean="0"/>
              <a:t> </a:t>
            </a:r>
            <a:r>
              <a:rPr lang="hu-HU" smtClean="0"/>
              <a:t>može se definisati  alternativna struktura projekta.</a:t>
            </a:r>
            <a:endParaRPr lang="hu-HU"/>
          </a:p>
          <a:p>
            <a:r>
              <a:rPr lang="hu-HU" smtClean="0"/>
              <a:t>U meniju </a:t>
            </a:r>
            <a:r>
              <a:rPr lang="hu-HU" b="1" smtClean="0"/>
              <a:t>Tools, </a:t>
            </a:r>
            <a:r>
              <a:rPr lang="hu-HU" smtClean="0"/>
              <a:t>podmeni</a:t>
            </a:r>
            <a:r>
              <a:rPr lang="hu-HU" b="1" smtClean="0"/>
              <a:t> Customize, </a:t>
            </a:r>
            <a:r>
              <a:rPr lang="hu-HU" smtClean="0"/>
              <a:t>funkcija  </a:t>
            </a:r>
            <a:r>
              <a:rPr lang="hu-HU" b="1" smtClean="0"/>
              <a:t>Fields</a:t>
            </a:r>
            <a:r>
              <a:rPr lang="hu-HU" smtClean="0"/>
              <a:t> promenimo i podesimo osobine odabranog polja, zatim u meniju </a:t>
            </a:r>
            <a:r>
              <a:rPr lang="hu-HU" b="1" smtClean="0"/>
              <a:t>Project, </a:t>
            </a:r>
            <a:r>
              <a:rPr lang="hu-HU" smtClean="0"/>
              <a:t>korišćenjem alata </a:t>
            </a:r>
            <a:r>
              <a:rPr lang="hu-HU" b="1" smtClean="0"/>
              <a:t>Group By, </a:t>
            </a:r>
            <a:r>
              <a:rPr lang="hu-HU" smtClean="0"/>
              <a:t>grupišemo aktivnosti. </a:t>
            </a:r>
            <a:endParaRPr lang="hu-HU"/>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p:txBody>
          <a:bodyPr/>
          <a:lstStyle/>
          <a:p>
            <a:r>
              <a:rPr lang="hu-HU" smtClean="0"/>
              <a:t>Ponavljajuće aktivnosti</a:t>
            </a:r>
            <a:endParaRPr lang="hu-HU"/>
          </a:p>
        </p:txBody>
      </p:sp>
      <p:sp>
        <p:nvSpPr>
          <p:cNvPr id="901123" name="Rectangle 3"/>
          <p:cNvSpPr>
            <a:spLocks noGrp="1" noChangeArrowheads="1"/>
          </p:cNvSpPr>
          <p:nvPr>
            <p:ph type="body" idx="1"/>
          </p:nvPr>
        </p:nvSpPr>
        <p:spPr/>
        <p:txBody>
          <a:bodyPr/>
          <a:lstStyle/>
          <a:p>
            <a:r>
              <a:rPr lang="hu-HU" smtClean="0"/>
              <a:t>Definišemo ponavljajuće aktivnosti ako: </a:t>
            </a:r>
            <a:endParaRPr lang="hu-HU"/>
          </a:p>
          <a:p>
            <a:pPr lvl="1"/>
            <a:r>
              <a:rPr lang="hu-HU" smtClean="0"/>
              <a:t>zadatak se redovno ponavlja (na pr.: nedeljni sastanak projektnog tima)</a:t>
            </a:r>
            <a:endParaRPr lang="hu-HU"/>
          </a:p>
          <a:p>
            <a:pPr lvl="1"/>
            <a:r>
              <a:rPr lang="hu-HU" smtClean="0"/>
              <a:t>ako organizacija posla/raspoređivanje resursa to opravdava.</a:t>
            </a:r>
            <a:endParaRPr lang="hu-HU"/>
          </a:p>
          <a:p>
            <a:r>
              <a:rPr lang="hu-HU" smtClean="0"/>
              <a:t>Za definisanje ponavljajuće aktivnosti iz menija </a:t>
            </a:r>
            <a:r>
              <a:rPr lang="hu-HU" b="1" smtClean="0"/>
              <a:t>Insert </a:t>
            </a:r>
            <a:r>
              <a:rPr lang="hu-HU" smtClean="0"/>
              <a:t>biramo podmeni </a:t>
            </a:r>
            <a:r>
              <a:rPr lang="hu-HU" b="1" smtClean="0"/>
              <a:t>Recurring Task</a:t>
            </a:r>
            <a:r>
              <a:rPr lang="hu-HU" smtClean="0"/>
              <a:t>. </a:t>
            </a:r>
            <a:endParaRPr lang="hu-HU"/>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3170" name="Rectangle 2"/>
          <p:cNvSpPr>
            <a:spLocks noGrp="1" noChangeArrowheads="1"/>
          </p:cNvSpPr>
          <p:nvPr>
            <p:ph type="title"/>
          </p:nvPr>
        </p:nvSpPr>
        <p:spPr/>
        <p:txBody>
          <a:bodyPr/>
          <a:lstStyle/>
          <a:p>
            <a:r>
              <a:rPr lang="hu-HU" smtClean="0"/>
              <a:t>Prozor za definisanje ponavljajuće aktivnosti</a:t>
            </a:r>
            <a:endParaRPr lang="hu-HU"/>
          </a:p>
        </p:txBody>
      </p:sp>
      <p:pic>
        <p:nvPicPr>
          <p:cNvPr id="5" name="Content Placeholder 4" descr="Recurring Task Information.bmp"/>
          <p:cNvPicPr>
            <a:picLocks noGrp="1" noChangeAspect="1"/>
          </p:cNvPicPr>
          <p:nvPr>
            <p:ph idx="1"/>
          </p:nvPr>
        </p:nvPicPr>
        <p:blipFill>
          <a:blip r:embed="rId3"/>
          <a:stretch>
            <a:fillRect/>
          </a:stretch>
        </p:blipFill>
        <p:spPr>
          <a:xfrm>
            <a:off x="1000100" y="1643050"/>
            <a:ext cx="7150910" cy="4767273"/>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5218" name="Rectangle 2"/>
          <p:cNvSpPr>
            <a:spLocks noGrp="1" noChangeArrowheads="1"/>
          </p:cNvSpPr>
          <p:nvPr>
            <p:ph type="title"/>
          </p:nvPr>
        </p:nvSpPr>
        <p:spPr/>
        <p:txBody>
          <a:bodyPr/>
          <a:lstStyle/>
          <a:p>
            <a:r>
              <a:rPr lang="hu-HU" smtClean="0"/>
              <a:t>Zadatak</a:t>
            </a:r>
            <a:endParaRPr lang="hu-HU"/>
          </a:p>
        </p:txBody>
      </p:sp>
      <p:sp>
        <p:nvSpPr>
          <p:cNvPr id="905219" name="Rectangle 3"/>
          <p:cNvSpPr>
            <a:spLocks noGrp="1" noChangeArrowheads="1"/>
          </p:cNvSpPr>
          <p:nvPr>
            <p:ph type="body" idx="1"/>
          </p:nvPr>
        </p:nvSpPr>
        <p:spPr/>
        <p:txBody>
          <a:bodyPr/>
          <a:lstStyle/>
          <a:p>
            <a:r>
              <a:rPr lang="hu-HU" smtClean="0"/>
              <a:t>Otvorimo fajl </a:t>
            </a:r>
            <a:r>
              <a:rPr lang="hu-HU" b="1" smtClean="0">
                <a:hlinkClick r:id="rId3" action="ppaction://program"/>
              </a:rPr>
              <a:t>Védőfal.mpp</a:t>
            </a:r>
            <a:r>
              <a:rPr lang="hu-HU" smtClean="0"/>
              <a:t> ! </a:t>
            </a:r>
            <a:endParaRPr lang="hu-HU"/>
          </a:p>
        </p:txBody>
      </p:sp>
      <p:pic>
        <p:nvPicPr>
          <p:cNvPr id="905220" name="Picture 4" descr="titkárnő">
            <a:hlinkClick r:id="rId3" action="ppaction://program"/>
          </p:cNvPr>
          <p:cNvPicPr>
            <a:picLocks noChangeAspect="1" noChangeArrowheads="1"/>
          </p:cNvPicPr>
          <p:nvPr/>
        </p:nvPicPr>
        <p:blipFill>
          <a:blip r:embed="rId4"/>
          <a:srcRect/>
          <a:stretch>
            <a:fillRect/>
          </a:stretch>
        </p:blipFill>
        <p:spPr bwMode="auto">
          <a:xfrm>
            <a:off x="6877050" y="4581525"/>
            <a:ext cx="1808163" cy="1846263"/>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7266" name="Rectangle 2"/>
          <p:cNvSpPr>
            <a:spLocks noGrp="1" noChangeArrowheads="1"/>
          </p:cNvSpPr>
          <p:nvPr>
            <p:ph type="title"/>
          </p:nvPr>
        </p:nvSpPr>
        <p:spPr/>
        <p:txBody>
          <a:bodyPr/>
          <a:lstStyle/>
          <a:p>
            <a:r>
              <a:rPr lang="hu-HU" smtClean="0"/>
              <a:t>Zadatak</a:t>
            </a:r>
            <a:endParaRPr lang="hu-HU"/>
          </a:p>
        </p:txBody>
      </p:sp>
      <p:sp>
        <p:nvSpPr>
          <p:cNvPr id="907267" name="Rectangle 3"/>
          <p:cNvSpPr>
            <a:spLocks noGrp="1" noChangeArrowheads="1"/>
          </p:cNvSpPr>
          <p:nvPr>
            <p:ph type="body" idx="1"/>
          </p:nvPr>
        </p:nvSpPr>
        <p:spPr/>
        <p:txBody>
          <a:bodyPr/>
          <a:lstStyle/>
          <a:p>
            <a:r>
              <a:rPr lang="hu-HU" smtClean="0"/>
              <a:t>Plan projekta koji smo otvorili je uprošćeni prikaz renoviranja magacina za čuvanje eksplozivne materije. Izvođač je dobio zadatak da zameni pstojeću ogradu na ogradu od armiranog betona, i da odradi adaptaciju magacina prema važećim standardima. </a:t>
            </a:r>
            <a:endParaRPr lang="hu-HU"/>
          </a:p>
          <a:p>
            <a:r>
              <a:rPr lang="hu-HU" smtClean="0"/>
              <a:t>Potražimo ponavljajuće aktivnosti u planu projekta i pogledajmo njihova podešavanja (ograničenje, kalendar, logičke veze)! </a:t>
            </a:r>
            <a:endParaRPr lang="hu-HU"/>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62" name="Rectangle 2"/>
          <p:cNvSpPr>
            <a:spLocks noGrp="1" noChangeArrowheads="1"/>
          </p:cNvSpPr>
          <p:nvPr>
            <p:ph type="title"/>
          </p:nvPr>
        </p:nvSpPr>
        <p:spPr/>
        <p:txBody>
          <a:bodyPr/>
          <a:lstStyle/>
          <a:p>
            <a:r>
              <a:rPr lang="hu-HU" smtClean="0"/>
              <a:t>Dubina raščlanjivanja</a:t>
            </a:r>
            <a:endParaRPr lang="hu-HU"/>
          </a:p>
        </p:txBody>
      </p:sp>
      <p:sp>
        <p:nvSpPr>
          <p:cNvPr id="911363" name="Rectangle 3"/>
          <p:cNvSpPr>
            <a:spLocks noGrp="1" noChangeArrowheads="1"/>
          </p:cNvSpPr>
          <p:nvPr>
            <p:ph type="body" idx="1"/>
          </p:nvPr>
        </p:nvSpPr>
        <p:spPr/>
        <p:txBody>
          <a:bodyPr/>
          <a:lstStyle/>
          <a:p>
            <a:r>
              <a:rPr lang="hu-HU" b="1" smtClean="0"/>
              <a:t>Princip slične dubine</a:t>
            </a:r>
            <a:endParaRPr lang="hu-HU" b="1"/>
          </a:p>
          <a:p>
            <a:pPr lvl="1"/>
            <a:r>
              <a:rPr lang="hu-HU" smtClean="0"/>
              <a:t>Strukturu aktivnosti treba formirati tako da pojedine grane budu slične dubine, treba izbegavati takva rešenja kod koje kod pojedinih zadataka dubina rašlanjivanja je mnogo veća od prosečne dubine. U takvim slučajevima redovno treba primeniti horizontalno rašlanjivanje pre vertikalnog. </a:t>
            </a:r>
            <a:endParaRPr lang="hu-HU"/>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3410" name="Rectangle 2"/>
          <p:cNvSpPr>
            <a:spLocks noGrp="1" noChangeArrowheads="1"/>
          </p:cNvSpPr>
          <p:nvPr>
            <p:ph type="title"/>
          </p:nvPr>
        </p:nvSpPr>
        <p:spPr/>
        <p:txBody>
          <a:bodyPr/>
          <a:lstStyle/>
          <a:p>
            <a:r>
              <a:rPr lang="hu-HU" smtClean="0"/>
              <a:t>Horizontalno raščlanjivanje umesto vertikalnog</a:t>
            </a:r>
            <a:endParaRPr lang="hu-HU"/>
          </a:p>
        </p:txBody>
      </p:sp>
      <p:sp>
        <p:nvSpPr>
          <p:cNvPr id="913411" name="Rectangle 3"/>
          <p:cNvSpPr>
            <a:spLocks noGrp="1" noChangeArrowheads="1"/>
          </p:cNvSpPr>
          <p:nvPr>
            <p:ph type="body" idx="1"/>
          </p:nvPr>
        </p:nvSpPr>
        <p:spPr/>
        <p:txBody>
          <a:bodyPr/>
          <a:lstStyle/>
          <a:p>
            <a:r>
              <a:rPr lang="hu-HU" smtClean="0"/>
              <a:t>Ako to zadatak opravdava, na sledeći način se mogu prestruktuirati aktivnosti:</a:t>
            </a:r>
            <a:endParaRPr lang="hu-HU"/>
          </a:p>
          <a:p>
            <a:endParaRPr lang="hu-HU"/>
          </a:p>
          <a:p>
            <a:endParaRPr lang="hu-HU"/>
          </a:p>
          <a:p>
            <a:endParaRPr lang="hu-HU"/>
          </a:p>
          <a:p>
            <a:endParaRPr lang="hu-HU"/>
          </a:p>
          <a:p>
            <a:r>
              <a:rPr lang="hu-HU" smtClean="0"/>
              <a:t>Pažnja! Prestruktuiranje nije zahtev već mogućnost u slučajevima kada se na ovaj način može poštovati princip raščlanjivanja do iste dubine.</a:t>
            </a:r>
            <a:endParaRPr lang="hu-HU"/>
          </a:p>
        </p:txBody>
      </p:sp>
      <p:graphicFrame>
        <p:nvGraphicFramePr>
          <p:cNvPr id="913434" name="Group 26"/>
          <p:cNvGraphicFramePr>
            <a:graphicFrameLocks noGrp="1"/>
          </p:cNvGraphicFramePr>
          <p:nvPr/>
        </p:nvGraphicFramePr>
        <p:xfrm>
          <a:off x="468313" y="2781300"/>
          <a:ext cx="8280400" cy="1800225"/>
        </p:xfrm>
        <a:graphic>
          <a:graphicData uri="http://schemas.openxmlformats.org/drawingml/2006/table">
            <a:tbl>
              <a:tblPr/>
              <a:tblGrid>
                <a:gridCol w="4140200"/>
                <a:gridCol w="4140200"/>
              </a:tblGrid>
              <a:tr h="18002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1" i="0" u="none" strike="noStrike" cap="none" normalizeH="0" baseline="0" smtClean="0">
                          <a:ln>
                            <a:noFill/>
                          </a:ln>
                          <a:solidFill>
                            <a:schemeClr val="tx1"/>
                          </a:solidFill>
                          <a:effectLst/>
                          <a:latin typeface="Arial" charset="0"/>
                        </a:rPr>
                        <a:t>Snimanje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1" i="0" u="none" strike="noStrike" cap="none" normalizeH="0" baseline="0" smtClean="0">
                          <a:ln>
                            <a:noFill/>
                          </a:ln>
                          <a:solidFill>
                            <a:schemeClr val="tx1"/>
                          </a:solidFill>
                          <a:effectLst/>
                          <a:latin typeface="Arial" charset="0"/>
                        </a:rPr>
                        <a:t>Planiranje</a:t>
                      </a:r>
                      <a:endParaRPr kumimoji="0" lang="hu-HU" sz="2000" b="0" i="0" u="none" strike="noStrike" cap="none" normalizeH="0" baseline="0" smtClean="0">
                        <a:ln>
                          <a:noFill/>
                        </a:ln>
                        <a:solidFill>
                          <a:schemeClr val="tx1"/>
                        </a:solidFill>
                        <a:effectLst/>
                        <a:latin typeface="Arial" charset="0"/>
                      </a:endParaRPr>
                    </a:p>
                    <a:p>
                      <a:pPr marL="457200" marR="0" lvl="1" indent="0" algn="l" defTabSz="914400" rtl="0" eaLnBrk="1" fontAlgn="base" latinLnBrk="0" hangingPunct="1">
                        <a:lnSpc>
                          <a:spcPct val="100000"/>
                        </a:lnSpc>
                        <a:spcBef>
                          <a:spcPct val="20000"/>
                        </a:spcBef>
                        <a:spcAft>
                          <a:spcPct val="0"/>
                        </a:spcAft>
                        <a:buClrTx/>
                        <a:buSzTx/>
                        <a:buFontTx/>
                        <a:buNone/>
                        <a:tabLst/>
                      </a:pPr>
                      <a:r>
                        <a:rPr kumimoji="0" lang="hu-HU" sz="1800" b="0" i="0" u="none" strike="noStrike" cap="none" normalizeH="0" baseline="0" smtClean="0">
                          <a:ln>
                            <a:noFill/>
                          </a:ln>
                          <a:solidFill>
                            <a:schemeClr val="tx1"/>
                          </a:solidFill>
                          <a:effectLst/>
                          <a:latin typeface="Arial" charset="0"/>
                        </a:rPr>
                        <a:t>Planiranje baze podataka</a:t>
                      </a:r>
                    </a:p>
                    <a:p>
                      <a:pPr marL="457200" marR="0" lvl="1" indent="0" algn="l" defTabSz="914400" rtl="0" eaLnBrk="1" fontAlgn="base" latinLnBrk="0" hangingPunct="1">
                        <a:lnSpc>
                          <a:spcPct val="100000"/>
                        </a:lnSpc>
                        <a:spcBef>
                          <a:spcPct val="20000"/>
                        </a:spcBef>
                        <a:spcAft>
                          <a:spcPct val="0"/>
                        </a:spcAft>
                        <a:buClrTx/>
                        <a:buSzTx/>
                        <a:buFontTx/>
                        <a:buNone/>
                        <a:tabLst/>
                      </a:pPr>
                      <a:r>
                        <a:rPr kumimoji="0" lang="hu-HU" sz="1800" b="0" i="0" u="none" strike="noStrike" cap="none" normalizeH="0" baseline="0" smtClean="0">
                          <a:ln>
                            <a:noFill/>
                          </a:ln>
                          <a:solidFill>
                            <a:schemeClr val="tx1"/>
                          </a:solidFill>
                          <a:effectLst/>
                          <a:latin typeface="Arial" charset="0"/>
                        </a:rPr>
                        <a:t>Planiranje korisničke površine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1" i="0" u="none" strike="noStrike" cap="none" normalizeH="0" baseline="0" smtClean="0">
                          <a:ln>
                            <a:noFill/>
                          </a:ln>
                          <a:solidFill>
                            <a:schemeClr val="tx1"/>
                          </a:solidFill>
                          <a:effectLst/>
                          <a:latin typeface="Arial" charset="0"/>
                        </a:rPr>
                        <a:t>Snimanje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1" i="0" u="none" strike="noStrike" cap="none" normalizeH="0" baseline="0" smtClean="0">
                          <a:ln>
                            <a:noFill/>
                          </a:ln>
                          <a:solidFill>
                            <a:schemeClr val="tx1"/>
                          </a:solidFill>
                          <a:effectLst/>
                          <a:latin typeface="Arial" charset="0"/>
                        </a:rPr>
                        <a:t>Planiranje baze podataka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1" i="0" u="none" strike="noStrike" cap="none" normalizeH="0" baseline="0" smtClean="0">
                          <a:ln>
                            <a:noFill/>
                          </a:ln>
                          <a:solidFill>
                            <a:schemeClr val="tx1"/>
                          </a:solidFill>
                          <a:effectLst/>
                          <a:latin typeface="Arial" charset="0"/>
                        </a:rPr>
                        <a:t>Planiranje korisničke površine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7506" name="Rectangle 2"/>
          <p:cNvSpPr>
            <a:spLocks noGrp="1" noChangeArrowheads="1"/>
          </p:cNvSpPr>
          <p:nvPr>
            <p:ph type="title"/>
          </p:nvPr>
        </p:nvSpPr>
        <p:spPr/>
        <p:txBody>
          <a:bodyPr/>
          <a:lstStyle/>
          <a:p>
            <a:r>
              <a:rPr lang="hu-HU" smtClean="0"/>
              <a:t>Ujednačenost strukture</a:t>
            </a:r>
            <a:endParaRPr lang="hu-HU"/>
          </a:p>
        </p:txBody>
      </p:sp>
      <p:sp>
        <p:nvSpPr>
          <p:cNvPr id="917507" name="Rectangle 3"/>
          <p:cNvSpPr>
            <a:spLocks noGrp="1" noChangeArrowheads="1"/>
          </p:cNvSpPr>
          <p:nvPr>
            <p:ph type="body" idx="1"/>
          </p:nvPr>
        </p:nvSpPr>
        <p:spPr/>
        <p:txBody>
          <a:bodyPr/>
          <a:lstStyle/>
          <a:p>
            <a:pPr>
              <a:lnSpc>
                <a:spcPct val="90000"/>
              </a:lnSpc>
            </a:pPr>
            <a:r>
              <a:rPr lang="hu-HU" b="1" smtClean="0"/>
              <a:t>Princip ujednačenog raščlanjivanja</a:t>
            </a:r>
            <a:endParaRPr lang="hu-HU" b="1"/>
          </a:p>
          <a:p>
            <a:pPr lvl="1">
              <a:lnSpc>
                <a:spcPct val="90000"/>
              </a:lnSpc>
            </a:pPr>
            <a:r>
              <a:rPr lang="hu-HU" smtClean="0"/>
              <a:t>Po ovom principu treba da se trudimo da ispod svakog sumarnog zadatka bude sličan broj elementarnih zadataka.</a:t>
            </a:r>
            <a:endParaRPr lang="hu-HU"/>
          </a:p>
          <a:p>
            <a:pPr>
              <a:lnSpc>
                <a:spcPct val="90000"/>
              </a:lnSpc>
            </a:pPr>
            <a:r>
              <a:rPr lang="hu-HU" b="1" smtClean="0"/>
              <a:t>Plan nije dobar:</a:t>
            </a:r>
            <a:endParaRPr lang="hu-HU" b="1"/>
          </a:p>
          <a:p>
            <a:pPr lvl="1">
              <a:lnSpc>
                <a:spcPct val="90000"/>
              </a:lnSpc>
            </a:pPr>
            <a:r>
              <a:rPr lang="hu-HU" smtClean="0"/>
              <a:t>ako su neki zadaci razrađeni do najsitnijeg detalja a drugi su opisani jednim jedinim sumarnim  zadatkom.</a:t>
            </a:r>
            <a:endParaRPr lang="hu-HU"/>
          </a:p>
          <a:p>
            <a:pPr lvl="1">
              <a:lnSpc>
                <a:spcPct val="90000"/>
              </a:lnSpc>
            </a:pPr>
            <a:r>
              <a:rPr lang="hu-HU" smtClean="0"/>
              <a:t>ako je ispod nekog sumarnog zadatka veliki broj podzadataka a ispod drugih je samo 1-2.</a:t>
            </a:r>
            <a:endParaRPr lang="hu-HU"/>
          </a:p>
          <a:p>
            <a:pPr>
              <a:lnSpc>
                <a:spcPct val="90000"/>
              </a:lnSpc>
            </a:pPr>
            <a:r>
              <a:rPr lang="hu-HU" smtClean="0"/>
              <a:t>Za takvu strukturu se kaže da nije uravnotežena, nije izbalansirana. </a:t>
            </a:r>
            <a:endParaRPr lang="hu-HU"/>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9554" name="Rectangle 2"/>
          <p:cNvSpPr>
            <a:spLocks noGrp="1" noChangeArrowheads="1"/>
          </p:cNvSpPr>
          <p:nvPr>
            <p:ph type="title"/>
          </p:nvPr>
        </p:nvSpPr>
        <p:spPr/>
        <p:txBody>
          <a:bodyPr/>
          <a:lstStyle/>
          <a:p>
            <a:r>
              <a:rPr lang="hu-HU" smtClean="0"/>
              <a:t>Detaljnost rašlanjivanja</a:t>
            </a:r>
            <a:endParaRPr lang="hu-HU"/>
          </a:p>
        </p:txBody>
      </p:sp>
      <p:sp>
        <p:nvSpPr>
          <p:cNvPr id="919555" name="Rectangle 3"/>
          <p:cNvSpPr>
            <a:spLocks noGrp="1" noChangeArrowheads="1"/>
          </p:cNvSpPr>
          <p:nvPr>
            <p:ph type="body" idx="1"/>
          </p:nvPr>
        </p:nvSpPr>
        <p:spPr/>
        <p:txBody>
          <a:bodyPr/>
          <a:lstStyle/>
          <a:p>
            <a:r>
              <a:rPr lang="hu-HU" b="1" smtClean="0"/>
              <a:t>Princip upravljivosti</a:t>
            </a:r>
            <a:endParaRPr lang="hu-HU"/>
          </a:p>
          <a:p>
            <a:pPr lvl="1"/>
            <a:r>
              <a:rPr lang="hu-HU" smtClean="0"/>
              <a:t>Raš</a:t>
            </a:r>
            <a:r>
              <a:rPr lang="sr-Latn-CS" smtClean="0"/>
              <a:t>č</a:t>
            </a:r>
            <a:r>
              <a:rPr lang="hu-HU" smtClean="0"/>
              <a:t>lanjivanje </a:t>
            </a:r>
            <a:r>
              <a:rPr lang="hu-HU" smtClean="0"/>
              <a:t>teba vršiti samo do onog nivoa do kojeg možemo da upravlajamo poslom odnosno možemo da kontrolišemo </a:t>
            </a:r>
            <a:r>
              <a:rPr lang="hu-HU" smtClean="0"/>
              <a:t>izvršavanje. </a:t>
            </a:r>
            <a:r>
              <a:rPr lang="hu-HU" smtClean="0"/>
              <a:t>Upravljivost i kontrolabilnost su povezane stvari. Ako ne može da se kontroliše rezultat neke odluke, može se posumnjati u efektivnost upravljanja. </a:t>
            </a:r>
            <a:endParaRPr lang="hu-HU"/>
          </a:p>
          <a:p>
            <a:r>
              <a:rPr lang="hu-HU" smtClean="0"/>
              <a:t>Kontrolabilnost je povezana sa mogućnošću praćenja: da li se može (na ekonomičan način) dobiti povratna informacija o datoj fazi rada). </a:t>
            </a:r>
            <a:endParaRPr lang="hu-HU"/>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02" name="Rectangle 2"/>
          <p:cNvSpPr>
            <a:spLocks noGrp="1" noChangeArrowheads="1"/>
          </p:cNvSpPr>
          <p:nvPr>
            <p:ph type="title"/>
          </p:nvPr>
        </p:nvSpPr>
        <p:spPr/>
        <p:txBody>
          <a:bodyPr/>
          <a:lstStyle/>
          <a:p>
            <a:r>
              <a:rPr lang="hu-HU" smtClean="0"/>
              <a:t>Detaljnost rašlanjivanja</a:t>
            </a:r>
            <a:br>
              <a:rPr lang="hu-HU" smtClean="0"/>
            </a:br>
            <a:r>
              <a:rPr lang="hu-HU" smtClean="0"/>
              <a:t>(nastavak)</a:t>
            </a:r>
            <a:endParaRPr lang="hu-HU"/>
          </a:p>
        </p:txBody>
      </p:sp>
      <p:sp>
        <p:nvSpPr>
          <p:cNvPr id="921603" name="Rectangle 3"/>
          <p:cNvSpPr>
            <a:spLocks noGrp="1" noChangeArrowheads="1"/>
          </p:cNvSpPr>
          <p:nvPr>
            <p:ph type="body" idx="1"/>
          </p:nvPr>
        </p:nvSpPr>
        <p:spPr>
          <a:xfrm>
            <a:off x="457200" y="1643050"/>
            <a:ext cx="8229600" cy="4833950"/>
          </a:xfrm>
        </p:spPr>
        <p:txBody>
          <a:bodyPr/>
          <a:lstStyle/>
          <a:p>
            <a:r>
              <a:rPr lang="en-US" b="1" smtClean="0"/>
              <a:t>Princip mogu</a:t>
            </a:r>
            <a:r>
              <a:rPr lang="sr-Latn-CS" b="1" smtClean="0"/>
              <a:t>ć</a:t>
            </a:r>
            <a:r>
              <a:rPr lang="en-US" b="1" smtClean="0"/>
              <a:t>nosti </a:t>
            </a:r>
            <a:r>
              <a:rPr lang="sr-Latn-CS" b="1" smtClean="0"/>
              <a:t>praćenja (observabilnost)</a:t>
            </a:r>
            <a:endParaRPr lang="hu-HU" b="1"/>
          </a:p>
          <a:p>
            <a:pPr lvl="1"/>
            <a:r>
              <a:rPr lang="hu-HU" smtClean="0"/>
              <a:t>Aktivnosti treba raščlanjivati do onog nivoa do kog se mogu dobiti izveštaji u vezi izvršavanja. Drugačije rečeno, kao aktivnosti treba definisati one faze posla koje se mogu meriti i obračunavati, to će omogućiti adekvatno praćenje realizacije. </a:t>
            </a:r>
            <a:endParaRPr lang="hu-HU"/>
          </a:p>
          <a:p>
            <a:r>
              <a:rPr lang="hu-HU" smtClean="0"/>
              <a:t>Ako podatke o izvršavanju ne možemo dobiti sa onom tačnošću sa kojom je vršeno planiranje, pri evidenciji napredovanja na terminskom planu beležiće se nerealni podaci.</a:t>
            </a:r>
            <a:endParaRPr lang="hu-HU"/>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650" name="Rectangle 2"/>
          <p:cNvSpPr>
            <a:spLocks noGrp="1" noChangeArrowheads="1"/>
          </p:cNvSpPr>
          <p:nvPr>
            <p:ph type="title"/>
          </p:nvPr>
        </p:nvSpPr>
        <p:spPr/>
        <p:txBody>
          <a:bodyPr/>
          <a:lstStyle/>
          <a:p>
            <a:r>
              <a:rPr lang="hu-HU" smtClean="0"/>
              <a:t>Uticaj resursa na raščlanjivanje aktivnosti</a:t>
            </a:r>
            <a:endParaRPr lang="hu-HU"/>
          </a:p>
        </p:txBody>
      </p:sp>
      <p:sp>
        <p:nvSpPr>
          <p:cNvPr id="923651" name="Rectangle 3"/>
          <p:cNvSpPr>
            <a:spLocks noGrp="1" noChangeArrowheads="1"/>
          </p:cNvSpPr>
          <p:nvPr>
            <p:ph type="body" idx="1"/>
          </p:nvPr>
        </p:nvSpPr>
        <p:spPr/>
        <p:txBody>
          <a:bodyPr/>
          <a:lstStyle/>
          <a:p>
            <a:r>
              <a:rPr lang="hu-HU" b="1" smtClean="0"/>
              <a:t>Princip istog resursa</a:t>
            </a:r>
            <a:endParaRPr lang="hu-HU" b="1"/>
          </a:p>
          <a:p>
            <a:pPr lvl="1"/>
            <a:r>
              <a:rPr lang="hu-HU" smtClean="0"/>
              <a:t>Ako više poslova, u skladu sa tehnologijom, obavlja isti resurs ili grupa resursa , vremenski gledano neposredno jedan iza drugoga i za unutrašnjost tog sleda aktivnosti ne vezujue se neki drugi zadatak, ovi poslovi se  mogu prikazati kao jedna aktivnost. </a:t>
            </a:r>
          </a:p>
          <a:p>
            <a:pPr lvl="1"/>
            <a:r>
              <a:rPr lang="hu-HU" smtClean="0"/>
              <a:t>Ovaj princip se ne može primeniti ako je odvojeno prikazivanje pojedinih poslova nužno zbog pridržavanja tehnološkog redosleda! </a:t>
            </a:r>
            <a:endParaRPr lang="hu-HU"/>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5698" name="Rectangle 2"/>
          <p:cNvSpPr>
            <a:spLocks noGrp="1" noChangeArrowheads="1"/>
          </p:cNvSpPr>
          <p:nvPr>
            <p:ph type="title"/>
          </p:nvPr>
        </p:nvSpPr>
        <p:spPr/>
        <p:txBody>
          <a:bodyPr/>
          <a:lstStyle/>
          <a:p>
            <a:r>
              <a:rPr lang="hu-HU" sz="2800" smtClean="0"/>
              <a:t>Uticaj resursa na raščlanjivanje aktivnosti (nastavak)</a:t>
            </a:r>
            <a:endParaRPr lang="hu-HU" sz="2800"/>
          </a:p>
        </p:txBody>
      </p:sp>
      <p:sp>
        <p:nvSpPr>
          <p:cNvPr id="925699" name="Rectangle 3"/>
          <p:cNvSpPr>
            <a:spLocks noGrp="1" noChangeArrowheads="1"/>
          </p:cNvSpPr>
          <p:nvPr>
            <p:ph type="body" idx="1"/>
          </p:nvPr>
        </p:nvSpPr>
        <p:spPr/>
        <p:txBody>
          <a:bodyPr/>
          <a:lstStyle/>
          <a:p>
            <a:r>
              <a:rPr lang="hu-HU" b="1" smtClean="0"/>
              <a:t>Princip zajedničkog posla</a:t>
            </a:r>
            <a:r>
              <a:rPr lang="hu-HU" smtClean="0"/>
              <a:t> </a:t>
            </a:r>
            <a:endParaRPr lang="hu-HU"/>
          </a:p>
          <a:p>
            <a:pPr lvl="1"/>
            <a:r>
              <a:rPr lang="hu-HU" smtClean="0"/>
              <a:t>Jednoj aktivnosti je svrsishodno dodeliti više resursa samo ako njihov rad je neodvojiv jedan od drugog. Prema tom principu ne možemo angažovati više resursa na određeni posao ako se može desiti da jedan resurs završi posao ranije nego drugi.</a:t>
            </a:r>
            <a:endParaRPr lang="hu-HU"/>
          </a:p>
          <a:p>
            <a:pPr lvl="1"/>
            <a:r>
              <a:rPr lang="hu-HU" smtClean="0"/>
              <a:t>U takvom slučaju, radi mogućnosti merenja učinka, datu aktivnost treba podeliti na posebne aktivnosti po resursima!</a:t>
            </a:r>
            <a:endParaRPr lang="hu-HU"/>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7746" name="Rectangle 2"/>
          <p:cNvSpPr>
            <a:spLocks noGrp="1" noChangeArrowheads="1"/>
          </p:cNvSpPr>
          <p:nvPr>
            <p:ph type="title"/>
          </p:nvPr>
        </p:nvSpPr>
        <p:spPr/>
        <p:txBody>
          <a:bodyPr/>
          <a:lstStyle/>
          <a:p>
            <a:r>
              <a:rPr lang="hu-HU" sz="2800" smtClean="0"/>
              <a:t>Uticaj resursa na raščlanjivanje aktivnosti (nastavak)</a:t>
            </a:r>
            <a:endParaRPr lang="hu-HU" sz="2800"/>
          </a:p>
        </p:txBody>
      </p:sp>
      <p:sp>
        <p:nvSpPr>
          <p:cNvPr id="927747" name="Rectangle 3"/>
          <p:cNvSpPr>
            <a:spLocks noGrp="1" noChangeArrowheads="1"/>
          </p:cNvSpPr>
          <p:nvPr>
            <p:ph type="body" idx="1"/>
          </p:nvPr>
        </p:nvSpPr>
        <p:spPr/>
        <p:txBody>
          <a:bodyPr/>
          <a:lstStyle/>
          <a:p>
            <a:pPr>
              <a:lnSpc>
                <a:spcPct val="90000"/>
              </a:lnSpc>
            </a:pPr>
            <a:r>
              <a:rPr lang="hu-HU" b="1" smtClean="0"/>
              <a:t>Princip odgovornosti</a:t>
            </a:r>
            <a:endParaRPr lang="hu-HU" b="1"/>
          </a:p>
          <a:p>
            <a:pPr lvl="1">
              <a:lnSpc>
                <a:spcPct val="90000"/>
              </a:lnSpc>
            </a:pPr>
            <a:r>
              <a:rPr lang="hu-HU" smtClean="0"/>
              <a:t>Jednoj aktivnosti treba dodeliti samo onoliko resursa koliko je neophodno za izvršavanje u predviđenom vremenu. Prema tome, nikad se ne dodeljuje neki širi krug resursa od kojih će se kasnije birati oni koji će stvarno odraditi posao već samo oni resursi koji će stvarno izvršavati aktivnost i koji su odgovorni za izvršavanje.</a:t>
            </a:r>
            <a:endParaRPr lang="hu-HU"/>
          </a:p>
          <a:p>
            <a:pPr lvl="1">
              <a:lnSpc>
                <a:spcPct val="90000"/>
              </a:lnSpc>
            </a:pPr>
            <a:r>
              <a:rPr lang="hu-HU" smtClean="0"/>
              <a:t>Kod matričnih organizacija je čest slučaj da vođa projekta ne dodeljuje konkretne resurse aktivnostima, već odgovarajuće rukovodioce (šefove resursa) koji prosleđuju poslove svojim  radnicima.</a:t>
            </a:r>
            <a:endParaRPr lang="hu-HU"/>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794" name="Rectangle 2"/>
          <p:cNvSpPr>
            <a:spLocks noGrp="1" noChangeArrowheads="1"/>
          </p:cNvSpPr>
          <p:nvPr>
            <p:ph type="title"/>
          </p:nvPr>
        </p:nvSpPr>
        <p:spPr/>
        <p:txBody>
          <a:bodyPr/>
          <a:lstStyle/>
          <a:p>
            <a:r>
              <a:rPr lang="hu-HU" sz="2800" smtClean="0"/>
              <a:t>Uticaj resursa na raščlanjivanje aktivnosti (nastavak)</a:t>
            </a:r>
            <a:endParaRPr lang="hu-HU" sz="2800"/>
          </a:p>
        </p:txBody>
      </p:sp>
      <p:sp>
        <p:nvSpPr>
          <p:cNvPr id="929795" name="Rectangle 3"/>
          <p:cNvSpPr>
            <a:spLocks noGrp="1" noChangeArrowheads="1"/>
          </p:cNvSpPr>
          <p:nvPr>
            <p:ph type="body" idx="1"/>
          </p:nvPr>
        </p:nvSpPr>
        <p:spPr/>
        <p:txBody>
          <a:bodyPr/>
          <a:lstStyle/>
          <a:p>
            <a:r>
              <a:rPr lang="hu-HU" b="1" smtClean="0"/>
              <a:t>Učestale greške</a:t>
            </a:r>
            <a:endParaRPr lang="hu-HU" b="1"/>
          </a:p>
          <a:p>
            <a:pPr lvl="1"/>
            <a:r>
              <a:rPr lang="hu-HU" smtClean="0"/>
              <a:t>Često dodeljuju više resursa za jednu aktivnost zato što ne znaju ko će od mogućih kandidata biti na raspolaganju kada posao treba izvršiti. </a:t>
            </a:r>
            <a:endParaRPr lang="hu-HU"/>
          </a:p>
          <a:p>
            <a:pPr lvl="1"/>
            <a:r>
              <a:rPr lang="hu-HU" smtClean="0"/>
              <a:t>U drugim slučajevima ne žele ili ne mogu da bolje upoznaju procese i misle da je imenovanje odgovornih lica dovoljno za planiranje resursa.</a:t>
            </a:r>
            <a:endParaRPr lang="hu-HU"/>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r>
              <a:rPr lang="hu-HU" smtClean="0"/>
              <a:t>Raščlanjivanje aktivnosti i dužina aktivnosti</a:t>
            </a:r>
            <a:endParaRPr lang="hu-HU"/>
          </a:p>
        </p:txBody>
      </p:sp>
      <p:sp>
        <p:nvSpPr>
          <p:cNvPr id="931843" name="Rectangle 3"/>
          <p:cNvSpPr>
            <a:spLocks noGrp="1" noChangeArrowheads="1"/>
          </p:cNvSpPr>
          <p:nvPr>
            <p:ph type="body" idx="1"/>
          </p:nvPr>
        </p:nvSpPr>
        <p:spPr/>
        <p:txBody>
          <a:bodyPr/>
          <a:lstStyle/>
          <a:p>
            <a:pPr>
              <a:lnSpc>
                <a:spcPct val="90000"/>
              </a:lnSpc>
            </a:pPr>
            <a:r>
              <a:rPr lang="hu-HU" b="1" smtClean="0"/>
              <a:t>Princip maksimalne dužine od dve nedelje </a:t>
            </a:r>
            <a:endParaRPr lang="hu-HU" b="1"/>
          </a:p>
          <a:p>
            <a:pPr lvl="1">
              <a:lnSpc>
                <a:spcPct val="90000"/>
              </a:lnSpc>
            </a:pPr>
            <a:r>
              <a:rPr lang="hu-HU" smtClean="0"/>
              <a:t>Pored dosad objašnjenih principa važi još da u većini planova projekta prosečna dužina aktivnosti ne prevazilazi dve nedelje. Ako u jednom planu projekta vidimo dužu aktivnost, treba da posumnjamo da je u pitanju neka greška. U skladu sa gore objašnjenim principima treba da analiziramo takvu aktivnost. Ako se ne kosi sa navedenim principima, možemo je ostaviti kako je bila, ako se ne slaže, treba je raščlaniti! </a:t>
            </a:r>
            <a:endParaRPr lang="hu-HU"/>
          </a:p>
          <a:p>
            <a:pPr>
              <a:lnSpc>
                <a:spcPct val="90000"/>
              </a:lnSpc>
            </a:pPr>
            <a:r>
              <a:rPr lang="hu-HU" b="1" smtClean="0"/>
              <a:t>Pažnja! </a:t>
            </a:r>
            <a:endParaRPr lang="hu-HU" b="1"/>
          </a:p>
          <a:p>
            <a:pPr lvl="1">
              <a:lnSpc>
                <a:spcPct val="90000"/>
              </a:lnSpc>
            </a:pPr>
            <a:r>
              <a:rPr lang="hu-HU" smtClean="0"/>
              <a:t>Kod nekih preduzeća prosečna dužina aktivnosti je obično kraća. U tom slučaju prihvatamo to.</a:t>
            </a:r>
            <a:endParaRPr lang="hu-HU"/>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3890" name="Rectangle 2"/>
          <p:cNvSpPr>
            <a:spLocks noGrp="1" noChangeArrowheads="1"/>
          </p:cNvSpPr>
          <p:nvPr>
            <p:ph type="title"/>
          </p:nvPr>
        </p:nvSpPr>
        <p:spPr/>
        <p:txBody>
          <a:bodyPr/>
          <a:lstStyle/>
          <a:p>
            <a:r>
              <a:rPr lang="hu-HU" smtClean="0"/>
              <a:t>Raščlanjivanje aktivnosti i dužina aktivnosti (nastavak)</a:t>
            </a:r>
            <a:endParaRPr lang="hu-HU"/>
          </a:p>
        </p:txBody>
      </p:sp>
      <p:sp>
        <p:nvSpPr>
          <p:cNvPr id="933891" name="Rectangle 3"/>
          <p:cNvSpPr>
            <a:spLocks noGrp="1" noChangeArrowheads="1"/>
          </p:cNvSpPr>
          <p:nvPr>
            <p:ph type="body" idx="1"/>
          </p:nvPr>
        </p:nvSpPr>
        <p:spPr/>
        <p:txBody>
          <a:bodyPr/>
          <a:lstStyle/>
          <a:p>
            <a:r>
              <a:rPr lang="hu-HU" b="1" smtClean="0"/>
              <a:t>Princip realnosti</a:t>
            </a:r>
            <a:endParaRPr lang="hu-HU" b="1"/>
          </a:p>
          <a:p>
            <a:pPr lvl="1"/>
            <a:r>
              <a:rPr lang="hu-HU" smtClean="0"/>
              <a:t>Pri određivanju dužine zadataka ne treba da se rukovodimo nikakvim skrivenim namerama. Planirana dužina aktivnosti treba da bude što realnije procenjena.</a:t>
            </a:r>
            <a:endParaRPr lang="hu-HU"/>
          </a:p>
        </p:txBody>
      </p:sp>
      <p:pic>
        <p:nvPicPr>
          <p:cNvPr id="933893" name="Picture 5"/>
          <p:cNvPicPr>
            <a:picLocks noChangeAspect="1" noChangeArrowheads="1"/>
          </p:cNvPicPr>
          <p:nvPr/>
        </p:nvPicPr>
        <p:blipFill>
          <a:blip r:embed="rId3"/>
          <a:srcRect/>
          <a:stretch>
            <a:fillRect/>
          </a:stretch>
        </p:blipFill>
        <p:spPr bwMode="auto">
          <a:xfrm>
            <a:off x="504825" y="4594225"/>
            <a:ext cx="8134350" cy="1066800"/>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5938" name="Rectangle 2"/>
          <p:cNvSpPr>
            <a:spLocks noGrp="1" noChangeArrowheads="1"/>
          </p:cNvSpPr>
          <p:nvPr>
            <p:ph type="title"/>
          </p:nvPr>
        </p:nvSpPr>
        <p:spPr/>
        <p:txBody>
          <a:bodyPr/>
          <a:lstStyle/>
          <a:p>
            <a:r>
              <a:rPr lang="hu-HU" smtClean="0"/>
              <a:t>Zadavanje trajanja aktivnosti</a:t>
            </a:r>
            <a:endParaRPr lang="hu-HU"/>
          </a:p>
        </p:txBody>
      </p:sp>
      <p:sp>
        <p:nvSpPr>
          <p:cNvPr id="935939" name="Rectangle 3"/>
          <p:cNvSpPr>
            <a:spLocks noGrp="1" noChangeArrowheads="1"/>
          </p:cNvSpPr>
          <p:nvPr>
            <p:ph type="body" idx="1"/>
          </p:nvPr>
        </p:nvSpPr>
        <p:spPr/>
        <p:txBody>
          <a:bodyPr/>
          <a:lstStyle/>
          <a:p>
            <a:r>
              <a:rPr lang="hu-HU" smtClean="0"/>
              <a:t>Dužina aktivnosti se zadaje u polju </a:t>
            </a:r>
            <a:r>
              <a:rPr lang="hu-HU" b="1" smtClean="0"/>
              <a:t>Duration. </a:t>
            </a:r>
            <a:r>
              <a:rPr lang="hu-HU" smtClean="0"/>
              <a:t>Za istu svrhu ne treba da koristimo polja</a:t>
            </a:r>
            <a:r>
              <a:rPr lang="hu-HU" b="1" smtClean="0"/>
              <a:t> Start</a:t>
            </a:r>
            <a:r>
              <a:rPr lang="hu-HU" smtClean="0"/>
              <a:t> i </a:t>
            </a:r>
            <a:r>
              <a:rPr lang="hu-HU" b="1" smtClean="0"/>
              <a:t>Finish!</a:t>
            </a:r>
            <a:r>
              <a:rPr lang="hu-HU" smtClean="0"/>
              <a:t> Fiksiranjem vremena (datuma) početka i kraja definišemo ograničenja </a:t>
            </a:r>
            <a:r>
              <a:rPr lang="hu-HU" b="1" smtClean="0"/>
              <a:t>(Constraint) </a:t>
            </a:r>
            <a:r>
              <a:rPr lang="hu-HU" smtClean="0"/>
              <a:t>za tu aktivnost i time onemogućavamo njeno slobodno kretanje na terminskom planu pri uvođenju raznih izmena u planu.</a:t>
            </a:r>
            <a:endParaRPr lang="hu-HU"/>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7986" name="Rectangle 2"/>
          <p:cNvSpPr>
            <a:spLocks noGrp="1" noChangeArrowheads="1"/>
          </p:cNvSpPr>
          <p:nvPr>
            <p:ph type="title"/>
          </p:nvPr>
        </p:nvSpPr>
        <p:spPr/>
        <p:txBody>
          <a:bodyPr/>
          <a:lstStyle/>
          <a:p>
            <a:r>
              <a:rPr lang="hu-HU" smtClean="0"/>
              <a:t>Glavni projekat i potprojekti</a:t>
            </a:r>
            <a:endParaRPr lang="hu-HU"/>
          </a:p>
        </p:txBody>
      </p:sp>
      <p:sp>
        <p:nvSpPr>
          <p:cNvPr id="937987" name="Rectangle 3"/>
          <p:cNvSpPr>
            <a:spLocks noGrp="1" noChangeArrowheads="1"/>
          </p:cNvSpPr>
          <p:nvPr>
            <p:ph type="body" idx="1"/>
          </p:nvPr>
        </p:nvSpPr>
        <p:spPr/>
        <p:txBody>
          <a:bodyPr/>
          <a:lstStyle/>
          <a:p>
            <a:r>
              <a:rPr lang="hu-HU" smtClean="0"/>
              <a:t>Meni</a:t>
            </a:r>
            <a:r>
              <a:rPr lang="hu-HU" b="1" smtClean="0"/>
              <a:t> Insert</a:t>
            </a:r>
            <a:r>
              <a:rPr lang="hu-HU" smtClean="0"/>
              <a:t>,</a:t>
            </a:r>
            <a:r>
              <a:rPr lang="hu-HU" b="1" smtClean="0"/>
              <a:t> </a:t>
            </a:r>
            <a:r>
              <a:rPr lang="hu-HU" smtClean="0"/>
              <a:t>tačka</a:t>
            </a:r>
            <a:r>
              <a:rPr lang="hu-HU" b="1" smtClean="0"/>
              <a:t> Project</a:t>
            </a:r>
            <a:endParaRPr lang="hu-HU"/>
          </a:p>
        </p:txBody>
      </p:sp>
      <p:pic>
        <p:nvPicPr>
          <p:cNvPr id="937989" name="Picture 5"/>
          <p:cNvPicPr>
            <a:picLocks noChangeAspect="1" noChangeArrowheads="1"/>
          </p:cNvPicPr>
          <p:nvPr/>
        </p:nvPicPr>
        <p:blipFill>
          <a:blip r:embed="rId3"/>
          <a:srcRect/>
          <a:stretch>
            <a:fillRect/>
          </a:stretch>
        </p:blipFill>
        <p:spPr bwMode="auto">
          <a:xfrm>
            <a:off x="1509713" y="2276475"/>
            <a:ext cx="6124575" cy="4171950"/>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0034" name="Rectangle 2"/>
          <p:cNvSpPr>
            <a:spLocks noGrp="1" noChangeArrowheads="1"/>
          </p:cNvSpPr>
          <p:nvPr>
            <p:ph type="title"/>
          </p:nvPr>
        </p:nvSpPr>
        <p:spPr>
          <a:xfrm>
            <a:off x="1524000" y="304800"/>
            <a:ext cx="7405718" cy="1143000"/>
          </a:xfrm>
        </p:spPr>
        <p:txBody>
          <a:bodyPr/>
          <a:lstStyle/>
          <a:p>
            <a:r>
              <a:rPr lang="hu-HU" smtClean="0"/>
              <a:t>Spajanje aktivnosti mišem - definisanje veze završi da bi započeo</a:t>
            </a:r>
            <a:endParaRPr lang="hu-HU"/>
          </a:p>
        </p:txBody>
      </p:sp>
      <p:pic>
        <p:nvPicPr>
          <p:cNvPr id="940038" name="Picture 6"/>
          <p:cNvPicPr>
            <a:picLocks noGrp="1" noChangeAspect="1" noChangeArrowheads="1"/>
          </p:cNvPicPr>
          <p:nvPr>
            <p:ph type="body" idx="1"/>
          </p:nvPr>
        </p:nvPicPr>
        <p:blipFill>
          <a:blip r:embed="rId3"/>
          <a:srcRect/>
          <a:stretch>
            <a:fillRect/>
          </a:stretch>
        </p:blipFill>
        <p:spPr>
          <a:xfrm>
            <a:off x="481013" y="3390900"/>
            <a:ext cx="8181975" cy="1447800"/>
          </a:xfrm>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82" name="Rectangle 2"/>
          <p:cNvSpPr>
            <a:spLocks noGrp="1" noChangeArrowheads="1"/>
          </p:cNvSpPr>
          <p:nvPr>
            <p:ph type="title"/>
          </p:nvPr>
        </p:nvSpPr>
        <p:spPr/>
        <p:txBody>
          <a:bodyPr/>
          <a:lstStyle/>
          <a:p>
            <a:r>
              <a:rPr lang="hu-HU" smtClean="0"/>
              <a:t>Zadatak</a:t>
            </a:r>
            <a:endParaRPr lang="hu-HU"/>
          </a:p>
        </p:txBody>
      </p:sp>
      <p:sp>
        <p:nvSpPr>
          <p:cNvPr id="942083" name="Rectangle 3"/>
          <p:cNvSpPr>
            <a:spLocks noGrp="1" noChangeArrowheads="1"/>
          </p:cNvSpPr>
          <p:nvPr>
            <p:ph type="body" idx="1"/>
          </p:nvPr>
        </p:nvSpPr>
        <p:spPr/>
        <p:txBody>
          <a:bodyPr/>
          <a:lstStyle/>
          <a:p>
            <a:r>
              <a:rPr lang="hu-HU" smtClean="0"/>
              <a:t>Potrebno je iznova asfaltirati više ulica u jednom naselju. </a:t>
            </a:r>
            <a:endParaRPr lang="hu-HU"/>
          </a:p>
          <a:p>
            <a:r>
              <a:rPr lang="hu-HU" smtClean="0"/>
              <a:t>Identifikator projekta je </a:t>
            </a:r>
            <a:r>
              <a:rPr lang="hu-HU" b="1" i="1" smtClean="0"/>
              <a:t>RNV2007</a:t>
            </a:r>
            <a:r>
              <a:rPr lang="hu-HU"/>
              <a:t>. </a:t>
            </a:r>
          </a:p>
          <a:p>
            <a:r>
              <a:rPr lang="hu-HU" smtClean="0"/>
              <a:t>Radi bolje mogućnosti identifikacije, aktivnostima ćemo dodeliti i WBS kod. radi jednostavnosti neka WBS kod bude sa dva nivoa. Na prvom nivou će se zadati dva velika slova, na drugom nivou tri slova. </a:t>
            </a:r>
            <a:endParaRPr lang="hu-HU"/>
          </a:p>
          <a:p>
            <a:r>
              <a:rPr lang="hu-HU" smtClean="0"/>
              <a:t>Zadajmo strukturu WBS koda!</a:t>
            </a:r>
            <a:endParaRPr lang="hu-HU"/>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4130" name="Rectangle 2"/>
          <p:cNvSpPr>
            <a:spLocks noGrp="1" noChangeArrowheads="1"/>
          </p:cNvSpPr>
          <p:nvPr>
            <p:ph type="title"/>
          </p:nvPr>
        </p:nvSpPr>
        <p:spPr/>
        <p:txBody>
          <a:bodyPr/>
          <a:lstStyle/>
          <a:p>
            <a:r>
              <a:rPr lang="hu-HU" smtClean="0"/>
              <a:t>Zadatak</a:t>
            </a:r>
            <a:endParaRPr lang="hu-HU"/>
          </a:p>
        </p:txBody>
      </p:sp>
      <p:sp>
        <p:nvSpPr>
          <p:cNvPr id="944131" name="Rectangle 3"/>
          <p:cNvSpPr>
            <a:spLocks noGrp="1" noChangeArrowheads="1"/>
          </p:cNvSpPr>
          <p:nvPr>
            <p:ph type="body" idx="1"/>
          </p:nvPr>
        </p:nvSpPr>
        <p:spPr/>
        <p:txBody>
          <a:bodyPr/>
          <a:lstStyle/>
          <a:p>
            <a:r>
              <a:rPr lang="hu-HU" smtClean="0"/>
              <a:t>Prikažimo kolonu WBS koda u tabelarnom delu prikaza!</a:t>
            </a:r>
            <a:endParaRPr lang="hu-HU"/>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178" name="Rectangle 2"/>
          <p:cNvSpPr>
            <a:spLocks noGrp="1" noChangeArrowheads="1"/>
          </p:cNvSpPr>
          <p:nvPr>
            <p:ph type="title"/>
          </p:nvPr>
        </p:nvSpPr>
        <p:spPr/>
        <p:txBody>
          <a:bodyPr/>
          <a:lstStyle/>
          <a:p>
            <a:r>
              <a:rPr lang="hu-HU" smtClean="0"/>
              <a:t>Zadatak</a:t>
            </a:r>
            <a:endParaRPr lang="hu-HU"/>
          </a:p>
        </p:txBody>
      </p:sp>
      <p:sp>
        <p:nvSpPr>
          <p:cNvPr id="946179" name="Rectangle 3"/>
          <p:cNvSpPr>
            <a:spLocks noGrp="1" noChangeArrowheads="1"/>
          </p:cNvSpPr>
          <p:nvPr>
            <p:ph type="body" idx="1"/>
          </p:nvPr>
        </p:nvSpPr>
        <p:spPr/>
        <p:txBody>
          <a:bodyPr/>
          <a:lstStyle/>
          <a:p>
            <a:r>
              <a:rPr lang="hu-HU" smtClean="0"/>
              <a:t>Za radove u ulici </a:t>
            </a:r>
            <a:r>
              <a:rPr lang="hu-HU" b="1" i="1" smtClean="0"/>
              <a:t>Rákóczi </a:t>
            </a:r>
            <a:r>
              <a:rPr lang="hu-HU" b="1" i="1"/>
              <a:t>Ferenc</a:t>
            </a:r>
            <a:r>
              <a:rPr lang="hu-HU"/>
              <a:t> </a:t>
            </a:r>
            <a:r>
              <a:rPr lang="hu-HU" smtClean="0"/>
              <a:t>koristićemo  </a:t>
            </a:r>
            <a:r>
              <a:rPr lang="hu-HU" b="1" i="1"/>
              <a:t>RF</a:t>
            </a:r>
            <a:r>
              <a:rPr lang="hu-HU"/>
              <a:t>, </a:t>
            </a:r>
            <a:r>
              <a:rPr lang="hu-HU" smtClean="0"/>
              <a:t>a za ulicu </a:t>
            </a:r>
            <a:r>
              <a:rPr lang="hu-HU" b="1" i="1"/>
              <a:t>Kossuth Lajos</a:t>
            </a:r>
            <a:r>
              <a:rPr lang="hu-HU"/>
              <a:t> </a:t>
            </a:r>
            <a:r>
              <a:rPr lang="hu-HU" smtClean="0"/>
              <a:t>WBS kod </a:t>
            </a:r>
            <a:r>
              <a:rPr lang="hu-HU" b="1" i="1" smtClean="0"/>
              <a:t>KL</a:t>
            </a:r>
            <a:r>
              <a:rPr lang="hu-HU" smtClean="0"/>
              <a:t>. Videćemo da će softver dopuniti te oznake sa identifikatorom projekta.</a:t>
            </a:r>
            <a:endParaRPr lang="hu-HU"/>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8226" name="Rectangle 2"/>
          <p:cNvSpPr>
            <a:spLocks noGrp="1" noChangeArrowheads="1"/>
          </p:cNvSpPr>
          <p:nvPr>
            <p:ph type="title"/>
          </p:nvPr>
        </p:nvSpPr>
        <p:spPr/>
        <p:txBody>
          <a:bodyPr/>
          <a:lstStyle/>
          <a:p>
            <a:r>
              <a:rPr lang="hu-HU" smtClean="0"/>
              <a:t>Zadatak</a:t>
            </a:r>
            <a:endParaRPr lang="hu-HU"/>
          </a:p>
        </p:txBody>
      </p:sp>
      <p:sp>
        <p:nvSpPr>
          <p:cNvPr id="948227" name="Rectangle 3"/>
          <p:cNvSpPr>
            <a:spLocks noGrp="1" noChangeArrowheads="1"/>
          </p:cNvSpPr>
          <p:nvPr>
            <p:ph type="body" idx="1"/>
          </p:nvPr>
        </p:nvSpPr>
        <p:spPr/>
        <p:txBody>
          <a:bodyPr/>
          <a:lstStyle/>
          <a:p>
            <a:r>
              <a:rPr lang="hu-HU" smtClean="0"/>
              <a:t>Zadajmo aktivnost </a:t>
            </a:r>
            <a:r>
              <a:rPr lang="hu-HU" b="1" i="1" smtClean="0"/>
              <a:t>Az </a:t>
            </a:r>
            <a:r>
              <a:rPr lang="hu-HU" b="1" i="1"/>
              <a:t>útszakasz lezárása</a:t>
            </a:r>
            <a:r>
              <a:rPr lang="hu-HU"/>
              <a:t> </a:t>
            </a:r>
            <a:r>
              <a:rPr lang="hu-HU" smtClean="0"/>
              <a:t>(zatvaranje deonice), definišimo ga kao podzadatak,  zatim upišimo </a:t>
            </a:r>
            <a:r>
              <a:rPr lang="hu-HU" b="1" i="1" smtClean="0"/>
              <a:t>ULZ </a:t>
            </a:r>
            <a:r>
              <a:rPr lang="hu-HU" smtClean="0"/>
              <a:t>u kolonu WBS. </a:t>
            </a:r>
          </a:p>
          <a:p>
            <a:r>
              <a:rPr lang="hu-HU" smtClean="0"/>
              <a:t>Važno je da prvo definišemo zadatak kao podzadatak, tek posle toga zadajemo WBS kod pošto je kod zavisan od strukture! </a:t>
            </a:r>
          </a:p>
          <a:p>
            <a:r>
              <a:rPr lang="hu-HU" smtClean="0"/>
              <a:t>Trajanje aktivnosti treba da bude </a:t>
            </a:r>
            <a:r>
              <a:rPr lang="hu-HU" b="1" i="1" smtClean="0"/>
              <a:t>0</a:t>
            </a:r>
            <a:r>
              <a:rPr lang="hu-HU"/>
              <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274" name="Rectangle 2"/>
          <p:cNvSpPr>
            <a:spLocks noGrp="1" noChangeArrowheads="1"/>
          </p:cNvSpPr>
          <p:nvPr>
            <p:ph type="title"/>
          </p:nvPr>
        </p:nvSpPr>
        <p:spPr/>
        <p:txBody>
          <a:bodyPr/>
          <a:lstStyle/>
          <a:p>
            <a:r>
              <a:rPr lang="hu-HU" smtClean="0"/>
              <a:t>Zadatak</a:t>
            </a:r>
            <a:endParaRPr lang="hu-HU"/>
          </a:p>
        </p:txBody>
      </p:sp>
      <p:sp>
        <p:nvSpPr>
          <p:cNvPr id="950275" name="Rectangle 3"/>
          <p:cNvSpPr>
            <a:spLocks noGrp="1" noChangeArrowheads="1"/>
          </p:cNvSpPr>
          <p:nvPr>
            <p:ph type="body" idx="1"/>
          </p:nvPr>
        </p:nvSpPr>
        <p:spPr/>
        <p:txBody>
          <a:bodyPr/>
          <a:lstStyle/>
          <a:p>
            <a:r>
              <a:rPr lang="hu-HU" smtClean="0"/>
              <a:t>Dopunimo plan na prikazani način!</a:t>
            </a:r>
            <a:endParaRPr lang="hu-HU"/>
          </a:p>
        </p:txBody>
      </p:sp>
      <p:pic>
        <p:nvPicPr>
          <p:cNvPr id="950277" name="Picture 5"/>
          <p:cNvPicPr>
            <a:picLocks noChangeAspect="1" noChangeArrowheads="1"/>
          </p:cNvPicPr>
          <p:nvPr/>
        </p:nvPicPr>
        <p:blipFill>
          <a:blip r:embed="rId3"/>
          <a:srcRect/>
          <a:stretch>
            <a:fillRect/>
          </a:stretch>
        </p:blipFill>
        <p:spPr bwMode="auto">
          <a:xfrm>
            <a:off x="1476375" y="2262188"/>
            <a:ext cx="6191250" cy="4191000"/>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22" name="Rectangle 2"/>
          <p:cNvSpPr>
            <a:spLocks noGrp="1" noChangeArrowheads="1"/>
          </p:cNvSpPr>
          <p:nvPr>
            <p:ph type="title"/>
          </p:nvPr>
        </p:nvSpPr>
        <p:spPr/>
        <p:txBody>
          <a:bodyPr/>
          <a:lstStyle/>
          <a:p>
            <a:r>
              <a:rPr lang="hu-HU" smtClean="0"/>
              <a:t>Zadatak</a:t>
            </a:r>
            <a:endParaRPr lang="hu-HU"/>
          </a:p>
        </p:txBody>
      </p:sp>
      <p:sp>
        <p:nvSpPr>
          <p:cNvPr id="952323" name="Rectangle 3"/>
          <p:cNvSpPr>
            <a:spLocks noGrp="1" noChangeArrowheads="1"/>
          </p:cNvSpPr>
          <p:nvPr>
            <p:ph type="body" idx="1"/>
          </p:nvPr>
        </p:nvSpPr>
        <p:spPr/>
        <p:txBody>
          <a:bodyPr/>
          <a:lstStyle/>
          <a:p>
            <a:r>
              <a:rPr lang="hu-HU" smtClean="0"/>
              <a:t>Posle ključnog događaja </a:t>
            </a:r>
            <a:r>
              <a:rPr lang="hu-HU" b="1" i="1" smtClean="0"/>
              <a:t>Az </a:t>
            </a:r>
            <a:r>
              <a:rPr lang="hu-HU" b="1" i="1"/>
              <a:t>útszakasz </a:t>
            </a:r>
            <a:r>
              <a:rPr lang="hu-HU" b="1" i="1" smtClean="0"/>
              <a:t>lezárása</a:t>
            </a:r>
            <a:r>
              <a:rPr lang="hu-HU" smtClean="0"/>
              <a:t>, možemo paralelno krenuti sa aktivnostima </a:t>
            </a:r>
            <a:r>
              <a:rPr lang="hu-HU" b="1" i="1"/>
              <a:t>Útszegély kijavítása</a:t>
            </a:r>
            <a:r>
              <a:rPr lang="hu-HU"/>
              <a:t> </a:t>
            </a:r>
            <a:r>
              <a:rPr lang="hu-HU" smtClean="0"/>
              <a:t>(popravka bankine) i </a:t>
            </a:r>
            <a:r>
              <a:rPr lang="hu-HU" b="1" i="1"/>
              <a:t>Régi útburkolat </a:t>
            </a:r>
            <a:r>
              <a:rPr lang="hu-HU" b="1" i="1" smtClean="0"/>
              <a:t>előkészítése </a:t>
            </a:r>
            <a:r>
              <a:rPr lang="hu-HU" smtClean="0"/>
              <a:t>(pripremaje starog asfaltaalimoba ta zadatka su prethodnici aktivnosti </a:t>
            </a:r>
            <a:r>
              <a:rPr lang="hu-HU" b="1" i="1" smtClean="0"/>
              <a:t>Aszfaltozás</a:t>
            </a:r>
            <a:r>
              <a:rPr lang="hu-HU" smtClean="0"/>
              <a:t> (asfaltiranje) tevékenységnek</a:t>
            </a:r>
            <a:r>
              <a:rPr lang="hu-HU"/>
              <a:t>. </a:t>
            </a:r>
            <a:r>
              <a:rPr lang="hu-HU" smtClean="0"/>
              <a:t>Sve ostale aktivnosti se izvršavaju uzastopno. Zadajmo logičke veze!</a:t>
            </a:r>
            <a:endParaRPr lang="hu-HU"/>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4370" name="Rectangle 2"/>
          <p:cNvSpPr>
            <a:spLocks noGrp="1" noChangeArrowheads="1"/>
          </p:cNvSpPr>
          <p:nvPr>
            <p:ph type="title"/>
          </p:nvPr>
        </p:nvSpPr>
        <p:spPr/>
        <p:txBody>
          <a:bodyPr/>
          <a:lstStyle/>
          <a:p>
            <a:r>
              <a:rPr lang="hu-HU" smtClean="0"/>
              <a:t>Zadatak</a:t>
            </a:r>
            <a:endParaRPr lang="hu-HU"/>
          </a:p>
        </p:txBody>
      </p:sp>
      <p:sp>
        <p:nvSpPr>
          <p:cNvPr id="954371" name="Rectangle 3"/>
          <p:cNvSpPr>
            <a:spLocks noGrp="1" noChangeArrowheads="1"/>
          </p:cNvSpPr>
          <p:nvPr>
            <p:ph type="body" idx="1"/>
          </p:nvPr>
        </p:nvSpPr>
        <p:spPr/>
        <p:txBody>
          <a:bodyPr/>
          <a:lstStyle/>
          <a:p>
            <a:r>
              <a:rPr lang="hu-HU" smtClean="0"/>
              <a:t>Nakon zadavanja logičkih zavisnosti izgled terminskog plana će biti sledeći:</a:t>
            </a:r>
            <a:endParaRPr lang="hu-HU"/>
          </a:p>
        </p:txBody>
      </p:sp>
      <p:pic>
        <p:nvPicPr>
          <p:cNvPr id="954373" name="Picture 5"/>
          <p:cNvPicPr>
            <a:picLocks noChangeAspect="1" noChangeArrowheads="1"/>
          </p:cNvPicPr>
          <p:nvPr/>
        </p:nvPicPr>
        <p:blipFill>
          <a:blip r:embed="rId3"/>
          <a:srcRect/>
          <a:stretch>
            <a:fillRect/>
          </a:stretch>
        </p:blipFill>
        <p:spPr bwMode="auto">
          <a:xfrm>
            <a:off x="323850" y="3213100"/>
            <a:ext cx="8496300" cy="2828925"/>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6418" name="Rectangle 2"/>
          <p:cNvSpPr>
            <a:spLocks noGrp="1" noChangeArrowheads="1"/>
          </p:cNvSpPr>
          <p:nvPr>
            <p:ph type="title"/>
          </p:nvPr>
        </p:nvSpPr>
        <p:spPr/>
        <p:txBody>
          <a:bodyPr/>
          <a:lstStyle/>
          <a:p>
            <a:r>
              <a:rPr lang="hu-HU" smtClean="0"/>
              <a:t>Zadatak</a:t>
            </a:r>
            <a:endParaRPr lang="hu-HU"/>
          </a:p>
        </p:txBody>
      </p:sp>
      <p:sp>
        <p:nvSpPr>
          <p:cNvPr id="956419" name="Rectangle 3"/>
          <p:cNvSpPr>
            <a:spLocks noGrp="1" noChangeArrowheads="1"/>
          </p:cNvSpPr>
          <p:nvPr>
            <p:ph type="body" idx="1"/>
          </p:nvPr>
        </p:nvSpPr>
        <p:spPr/>
        <p:txBody>
          <a:bodyPr/>
          <a:lstStyle/>
          <a:p>
            <a:r>
              <a:rPr lang="hu-HU" smtClean="0"/>
              <a:t>Realizaciju projekta počinjemo zatvaranjem ulice Rákóczi Ferenc. Za to je određen datum 30. jun 2008. godine. S obzirom da nijedna aktivnost ne može da se počne ranije, ne treba korigovati datum ključnog zadatka već datum početka projekta.</a:t>
            </a:r>
            <a:endParaRPr lang="hu-HU"/>
          </a:p>
          <a:p>
            <a:r>
              <a:rPr lang="hu-HU" smtClean="0"/>
              <a:t>Zadajmo tu vrednost!</a:t>
            </a:r>
            <a:endParaRPr lang="hu-HU"/>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466" name="Rectangle 2"/>
          <p:cNvSpPr>
            <a:spLocks noGrp="1" noChangeArrowheads="1"/>
          </p:cNvSpPr>
          <p:nvPr>
            <p:ph type="title"/>
          </p:nvPr>
        </p:nvSpPr>
        <p:spPr/>
        <p:txBody>
          <a:bodyPr/>
          <a:lstStyle/>
          <a:p>
            <a:r>
              <a:rPr lang="hu-HU" smtClean="0"/>
              <a:t>Zadatak</a:t>
            </a:r>
            <a:endParaRPr lang="hu-HU"/>
          </a:p>
        </p:txBody>
      </p:sp>
      <p:sp>
        <p:nvSpPr>
          <p:cNvPr id="958467" name="Rectangle 3"/>
          <p:cNvSpPr>
            <a:spLocks noGrp="1" noChangeArrowheads="1"/>
          </p:cNvSpPr>
          <p:nvPr>
            <p:ph type="body" idx="1"/>
          </p:nvPr>
        </p:nvSpPr>
        <p:spPr/>
        <p:txBody>
          <a:bodyPr/>
          <a:lstStyle/>
          <a:p>
            <a:r>
              <a:rPr lang="hu-HU" smtClean="0"/>
              <a:t>Za vreme realizacije projekta poslodavac svakog petka drži tehničku smotru na terenu u trajanju od 2h. </a:t>
            </a:r>
            <a:endParaRPr lang="hu-HU"/>
          </a:p>
          <a:p>
            <a:r>
              <a:rPr lang="hu-HU" smtClean="0"/>
              <a:t>Navedemo to u vidu ponavljajuće aktivnosti!</a:t>
            </a:r>
            <a:endParaRPr lang="hu-HU"/>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0514" name="Rectangle 2"/>
          <p:cNvSpPr>
            <a:spLocks noGrp="1" noChangeArrowheads="1"/>
          </p:cNvSpPr>
          <p:nvPr>
            <p:ph type="title"/>
          </p:nvPr>
        </p:nvSpPr>
        <p:spPr/>
        <p:txBody>
          <a:bodyPr/>
          <a:lstStyle/>
          <a:p>
            <a:r>
              <a:rPr lang="hu-HU" smtClean="0"/>
              <a:t>Zadatak</a:t>
            </a:r>
            <a:endParaRPr lang="hu-HU"/>
          </a:p>
        </p:txBody>
      </p:sp>
      <p:sp>
        <p:nvSpPr>
          <p:cNvPr id="960515" name="Rectangle 3"/>
          <p:cNvSpPr>
            <a:spLocks noGrp="1" noChangeArrowheads="1"/>
          </p:cNvSpPr>
          <p:nvPr>
            <p:ph type="body" idx="1"/>
          </p:nvPr>
        </p:nvSpPr>
        <p:spPr/>
        <p:txBody>
          <a:bodyPr/>
          <a:lstStyle/>
          <a:p>
            <a:r>
              <a:rPr lang="hu-HU" smtClean="0"/>
              <a:t>U vezi zatvaranja ulice Rákóczi </a:t>
            </a:r>
            <a:r>
              <a:rPr lang="hu-HU"/>
              <a:t>Ferenc </a:t>
            </a:r>
            <a:r>
              <a:rPr lang="hu-HU" smtClean="0"/>
              <a:t>treba se dogovoriti sa predstavnikom lokalne samouprave, </a:t>
            </a:r>
            <a:r>
              <a:rPr lang="hu-HU"/>
              <a:t>Szabó </a:t>
            </a:r>
            <a:r>
              <a:rPr lang="hu-HU" smtClean="0"/>
              <a:t>Béla, čiji broj telefona je 234-567</a:t>
            </a:r>
            <a:r>
              <a:rPr lang="hu-HU"/>
              <a:t>. </a:t>
            </a:r>
          </a:p>
          <a:p>
            <a:r>
              <a:rPr lang="hu-HU" smtClean="0"/>
              <a:t>Zabeležimo tu informaciju uz aktivnost zatvaranja ulice!</a:t>
            </a:r>
            <a:endParaRPr lang="hu-HU"/>
          </a:p>
        </p:txBody>
      </p:sp>
    </p:spTree>
  </p:cSld>
  <p:clrMapOvr>
    <a:masterClrMapping/>
  </p:clrMapOvr>
</p:sld>
</file>

<file path=ppt/theme/theme1.xml><?xml version="1.0" encoding="utf-8"?>
<a:theme xmlns:a="http://schemas.openxmlformats.org/drawingml/2006/main" name="Notesz">
  <a:themeElements>
    <a:clrScheme name="">
      <a:dk1>
        <a:srgbClr val="000000"/>
      </a:dk1>
      <a:lt1>
        <a:srgbClr val="FEFDE3"/>
      </a:lt1>
      <a:dk2>
        <a:srgbClr val="FFFFFF"/>
      </a:dk2>
      <a:lt2>
        <a:srgbClr val="000000"/>
      </a:lt2>
      <a:accent1>
        <a:srgbClr val="A1BD69"/>
      </a:accent1>
      <a:accent2>
        <a:srgbClr val="3694B6"/>
      </a:accent2>
      <a:accent3>
        <a:srgbClr val="FEFEEF"/>
      </a:accent3>
      <a:accent4>
        <a:srgbClr val="000000"/>
      </a:accent4>
      <a:accent5>
        <a:srgbClr val="CDDBB9"/>
      </a:accent5>
      <a:accent6>
        <a:srgbClr val="3086A5"/>
      </a:accent6>
      <a:hlink>
        <a:srgbClr val="666699"/>
      </a:hlink>
      <a:folHlink>
        <a:srgbClr val="666699"/>
      </a:folHlink>
    </a:clrScheme>
    <a:fontScheme name="Notesz">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otesz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Notesz 2">
        <a:dk1>
          <a:srgbClr val="000000"/>
        </a:dk1>
        <a:lt1>
          <a:srgbClr val="FFFFFF"/>
        </a:lt1>
        <a:dk2>
          <a:srgbClr val="221304"/>
        </a:dk2>
        <a:lt2>
          <a:srgbClr val="CBBD83"/>
        </a:lt2>
        <a:accent1>
          <a:srgbClr val="A1BD69"/>
        </a:accent1>
        <a:accent2>
          <a:srgbClr val="3694B6"/>
        </a:accent2>
        <a:accent3>
          <a:srgbClr val="FFFFF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Notesz 3">
        <a:dk1>
          <a:srgbClr val="000000"/>
        </a:dk1>
        <a:lt1>
          <a:srgbClr val="FFFFFF"/>
        </a:lt1>
        <a:dk2>
          <a:srgbClr val="000000"/>
        </a:dk2>
        <a:lt2>
          <a:srgbClr val="DDDDDD"/>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Designs\Notesz.pot</Template>
  <TotalTime>5023</TotalTime>
  <Words>2065</Words>
  <Application>Microsoft PowerPoint</Application>
  <PresentationFormat>On-screen Show (4:3)</PresentationFormat>
  <Paragraphs>214</Paragraphs>
  <Slides>45</Slides>
  <Notes>45</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Notesz</vt:lpstr>
      <vt:lpstr>Planiranje zadataka</vt:lpstr>
      <vt:lpstr>Ne treba zaboraviti!</vt:lpstr>
      <vt:lpstr>Predstavljanje aktivnosti u Microsoft Office Project-u</vt:lpstr>
      <vt:lpstr>Načini unošenja aktivnosti</vt:lpstr>
      <vt:lpstr>Detaljan opis</vt:lpstr>
      <vt:lpstr>Definisanje ključnih događaja</vt:lpstr>
      <vt:lpstr>Struktuiranje aktivnosti</vt:lpstr>
      <vt:lpstr>Princip struktuiranosti</vt:lpstr>
      <vt:lpstr>Metode podređivanje/nadređivanja zadataka</vt:lpstr>
      <vt:lpstr>Podešavanje prikazivanja podzadataka</vt:lpstr>
      <vt:lpstr>Struktuiranje aktivnosti i WBS kod</vt:lpstr>
      <vt:lpstr>Tri zahteva koja se postavljaju prema WBS kodu</vt:lpstr>
      <vt:lpstr>Zadavanje WBS koda</vt:lpstr>
      <vt:lpstr>Strukturni kod</vt:lpstr>
      <vt:lpstr>Smerovi struktuiranja aktivnosti</vt:lpstr>
      <vt:lpstr>Princip preglednosti plana</vt:lpstr>
      <vt:lpstr>Struktuiranje aktivnosti jedinstvenim strukturnim kodom</vt:lpstr>
      <vt:lpstr>Ponavljajuće aktivnosti</vt:lpstr>
      <vt:lpstr>Prozor za definisanje ponavljajuće aktivnosti</vt:lpstr>
      <vt:lpstr>Zadatak</vt:lpstr>
      <vt:lpstr>Zadatak</vt:lpstr>
      <vt:lpstr>Dubina raščlanjivanja</vt:lpstr>
      <vt:lpstr>Horizontalno raščlanjivanje umesto vertikalnog</vt:lpstr>
      <vt:lpstr>Ujednačenost strukture</vt:lpstr>
      <vt:lpstr>Detaljnost rašlanjivanja</vt:lpstr>
      <vt:lpstr>Detaljnost rašlanjivanja (nastavak)</vt:lpstr>
      <vt:lpstr>Uticaj resursa na raščlanjivanje aktivnosti</vt:lpstr>
      <vt:lpstr>Uticaj resursa na raščlanjivanje aktivnosti (nastavak)</vt:lpstr>
      <vt:lpstr>Uticaj resursa na raščlanjivanje aktivnosti (nastavak)</vt:lpstr>
      <vt:lpstr>Uticaj resursa na raščlanjivanje aktivnosti (nastavak)</vt:lpstr>
      <vt:lpstr>Raščlanjivanje aktivnosti i dužina aktivnosti</vt:lpstr>
      <vt:lpstr>Raščlanjivanje aktivnosti i dužina aktivnosti (nastavak)</vt:lpstr>
      <vt:lpstr>Zadavanje trajanja aktivnosti</vt:lpstr>
      <vt:lpstr>Glavni projekat i potprojekti</vt:lpstr>
      <vt:lpstr>Spajanje aktivnosti mišem - definisanje veze završi da bi započeo</vt:lpstr>
      <vt:lpstr>Zadatak</vt:lpstr>
      <vt:lpstr>Zadatak</vt:lpstr>
      <vt:lpstr>Zadatak</vt:lpstr>
      <vt:lpstr>Zadatak</vt:lpstr>
      <vt:lpstr>Zadatak</vt:lpstr>
      <vt:lpstr>Zadatak</vt:lpstr>
      <vt:lpstr>Zadatak</vt:lpstr>
      <vt:lpstr>Zadatak</vt:lpstr>
      <vt:lpstr>Zadatak</vt:lpstr>
      <vt:lpstr>Zadatak</vt:lpstr>
    </vt:vector>
  </TitlesOfParts>
  <Company>WSH Kft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Projekttámogató szoftverek</dc:title>
  <dc:creator>Rendszergazda</dc:creator>
  <cp:lastModifiedBy>Nandor Burany</cp:lastModifiedBy>
  <cp:revision>224</cp:revision>
  <cp:lastPrinted>1601-01-01T00:00:00Z</cp:lastPrinted>
  <dcterms:created xsi:type="dcterms:W3CDTF">2001-10-04T13:18:56Z</dcterms:created>
  <dcterms:modified xsi:type="dcterms:W3CDTF">2009-05-03T09:05:31Z</dcterms:modified>
</cp:coreProperties>
</file>